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Frank Ruhl Libre"/>
      <p:regular r:id="rId16"/>
      <p:bold r:id="rId17"/>
    </p:embeddedFont>
    <p:embeddedFont>
      <p:font typeface="Rubik"/>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ubik-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Rubik-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FrankRuhlLibre-bold.fntdata"/><Relationship Id="rId16" Type="http://schemas.openxmlformats.org/officeDocument/2006/relationships/font" Target="fonts/FrankRuhlLibre-regular.fntdata"/><Relationship Id="rId5" Type="http://schemas.openxmlformats.org/officeDocument/2006/relationships/notesMaster" Target="notesMasters/notesMaster1.xml"/><Relationship Id="rId19" Type="http://schemas.openxmlformats.org/officeDocument/2006/relationships/font" Target="fonts/Rubik-bold.fntdata"/><Relationship Id="rId6" Type="http://schemas.openxmlformats.org/officeDocument/2006/relationships/slide" Target="slides/slide1.xml"/><Relationship Id="rId18" Type="http://schemas.openxmlformats.org/officeDocument/2006/relationships/font" Target="fonts/Rubik-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f222b2d2d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f222b2d2d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team focussed on </a:t>
            </a:r>
            <a:r>
              <a:rPr lang="en"/>
              <a:t>mental health, and consists of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f23f8411c7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f23f8411c7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thing we were trying to figure out was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eddb9c4a06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eddb9c4a06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started out by interviewing 5 parents of children 0-5 years old, 4 woman and one man, all were Latino 2 interviews were in spanish, two in english. about their experiences with mental health, especially during  disasters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ede11f8f47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ede11f8f47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reflecting on the interviews we really latched onto the idea of helping parents focus in on their own mental health and the question became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ede11f8f47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ede11f8f47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ece7344e17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ece7344e17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Opted to focus in on the mental health kits as the pandemic continues to be everchanging and effect individual’s comfort with gathering</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ede11f8f47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ede11f8f47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ede11f8f47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ede11f8f47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eddb9c4a06_2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eddb9c4a06_2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a:solidFill>
            <a:schemeClr val="lt1"/>
          </a:solidFill>
        </p:spPr>
        <p:txBody>
          <a:bodyPr anchorCtr="0" anchor="t" bIns="91425" lIns="91425" spcFirstLastPara="1" rIns="91425" wrap="square" tIns="91425">
            <a:normAutofit fontScale="90000"/>
          </a:bodyPr>
          <a:lstStyle/>
          <a:p>
            <a:pPr indent="0" lvl="0" marL="0" rtl="0" algn="ctr">
              <a:spcBef>
                <a:spcPts val="0"/>
              </a:spcBef>
              <a:spcAft>
                <a:spcPts val="0"/>
              </a:spcAft>
              <a:buSzPct val="40909"/>
              <a:buNone/>
            </a:pPr>
            <a:r>
              <a:rPr b="1" lang="en" sz="2420">
                <a:latin typeface="Frank Ruhl Libre"/>
                <a:ea typeface="Frank Ruhl Libre"/>
                <a:cs typeface="Frank Ruhl Libre"/>
                <a:sym typeface="Frank Ruhl Libre"/>
              </a:rPr>
              <a:t>D School Team - Mental Health and Wellness - Siembra Bienestar</a:t>
            </a:r>
            <a:endParaRPr b="1" sz="2420">
              <a:latin typeface="Frank Ruhl Libre"/>
              <a:ea typeface="Frank Ruhl Libre"/>
              <a:cs typeface="Frank Ruhl Libre"/>
              <a:sym typeface="Frank Ruhl Libre"/>
            </a:endParaRPr>
          </a:p>
        </p:txBody>
      </p:sp>
      <p:sp>
        <p:nvSpPr>
          <p:cNvPr id="55" name="Google Shape;55;p13"/>
          <p:cNvSpPr txBox="1"/>
          <p:nvPr>
            <p:ph idx="1" type="body"/>
          </p:nvPr>
        </p:nvSpPr>
        <p:spPr>
          <a:xfrm>
            <a:off x="311700" y="1152475"/>
            <a:ext cx="8520600" cy="2965200"/>
          </a:xfrm>
          <a:prstGeom prst="rect">
            <a:avLst/>
          </a:prstGeom>
          <a:solidFill>
            <a:srgbClr val="0097A7"/>
          </a:solidFill>
        </p:spPr>
        <p:txBody>
          <a:bodyPr anchorCtr="0" anchor="t" bIns="91425" lIns="91425" spcFirstLastPara="1" rIns="91425" wrap="square" tIns="91425">
            <a:normAutofit lnSpcReduction="20000"/>
          </a:bodyPr>
          <a:lstStyle/>
          <a:p>
            <a:pPr indent="0" lvl="0" marL="0" rtl="0" algn="l">
              <a:spcBef>
                <a:spcPts val="0"/>
              </a:spcBef>
              <a:spcAft>
                <a:spcPts val="0"/>
              </a:spcAft>
              <a:buNone/>
            </a:pPr>
            <a:r>
              <a:t/>
            </a:r>
            <a:endParaRPr>
              <a:solidFill>
                <a:schemeClr val="lt1"/>
              </a:solidFill>
              <a:latin typeface="Frank Ruhl Libre"/>
              <a:ea typeface="Frank Ruhl Libre"/>
              <a:cs typeface="Frank Ruhl Libre"/>
              <a:sym typeface="Frank Ruhl Libre"/>
            </a:endParaRPr>
          </a:p>
          <a:p>
            <a:pPr indent="-342900" lvl="0" marL="457200" rtl="0" algn="l">
              <a:spcBef>
                <a:spcPts val="0"/>
              </a:spcBef>
              <a:spcAft>
                <a:spcPts val="0"/>
              </a:spcAft>
              <a:buClr>
                <a:schemeClr val="lt1"/>
              </a:buClr>
              <a:buSzPts val="1800"/>
              <a:buFont typeface="Frank Ruhl Libre"/>
              <a:buChar char="●"/>
            </a:pPr>
            <a:r>
              <a:rPr lang="en">
                <a:solidFill>
                  <a:schemeClr val="lt1"/>
                </a:solidFill>
                <a:latin typeface="Frank Ruhl Libre"/>
                <a:ea typeface="Frank Ruhl Libre"/>
                <a:cs typeface="Frank Ruhl Libre"/>
                <a:sym typeface="Frank Ruhl Libre"/>
              </a:rPr>
              <a:t>Maribel: Parent and Community Member</a:t>
            </a:r>
            <a:endParaRPr>
              <a:solidFill>
                <a:schemeClr val="lt1"/>
              </a:solidFill>
              <a:latin typeface="Frank Ruhl Libre"/>
              <a:ea typeface="Frank Ruhl Libre"/>
              <a:cs typeface="Frank Ruhl Libre"/>
              <a:sym typeface="Frank Ruhl Libre"/>
            </a:endParaRPr>
          </a:p>
          <a:p>
            <a:pPr indent="-342900" lvl="0" marL="457200" rtl="0" algn="l">
              <a:spcBef>
                <a:spcPts val="0"/>
              </a:spcBef>
              <a:spcAft>
                <a:spcPts val="0"/>
              </a:spcAft>
              <a:buClr>
                <a:schemeClr val="lt1"/>
              </a:buClr>
              <a:buSzPts val="1800"/>
              <a:buFont typeface="Frank Ruhl Libre"/>
              <a:buChar char="●"/>
            </a:pPr>
            <a:r>
              <a:rPr lang="en">
                <a:solidFill>
                  <a:schemeClr val="lt1"/>
                </a:solidFill>
                <a:latin typeface="Frank Ruhl Libre"/>
                <a:ea typeface="Frank Ruhl Libre"/>
                <a:cs typeface="Frank Ruhl Libre"/>
                <a:sym typeface="Frank Ruhl Libre"/>
              </a:rPr>
              <a:t>Maria: CHI</a:t>
            </a:r>
            <a:endParaRPr>
              <a:solidFill>
                <a:schemeClr val="lt1"/>
              </a:solidFill>
              <a:latin typeface="Frank Ruhl Libre"/>
              <a:ea typeface="Frank Ruhl Libre"/>
              <a:cs typeface="Frank Ruhl Libre"/>
              <a:sym typeface="Frank Ruhl Libre"/>
            </a:endParaRPr>
          </a:p>
          <a:p>
            <a:pPr indent="-342900" lvl="0" marL="457200" rtl="0" algn="l">
              <a:spcBef>
                <a:spcPts val="0"/>
              </a:spcBef>
              <a:spcAft>
                <a:spcPts val="0"/>
              </a:spcAft>
              <a:buClr>
                <a:schemeClr val="lt1"/>
              </a:buClr>
              <a:buSzPts val="1800"/>
              <a:buFont typeface="Frank Ruhl Libre"/>
              <a:buChar char="●"/>
            </a:pPr>
            <a:r>
              <a:rPr lang="en">
                <a:solidFill>
                  <a:schemeClr val="lt1"/>
                </a:solidFill>
                <a:latin typeface="Frank Ruhl Libre"/>
                <a:ea typeface="Frank Ruhl Libre"/>
                <a:cs typeface="Frank Ruhl Libre"/>
                <a:sym typeface="Frank Ruhl Libre"/>
              </a:rPr>
              <a:t>Rosanna: Parent and Cope Volunteer</a:t>
            </a:r>
            <a:endParaRPr>
              <a:solidFill>
                <a:schemeClr val="lt1"/>
              </a:solidFill>
              <a:latin typeface="Frank Ruhl Libre"/>
              <a:ea typeface="Frank Ruhl Libre"/>
              <a:cs typeface="Frank Ruhl Libre"/>
              <a:sym typeface="Frank Ruhl Libre"/>
            </a:endParaRPr>
          </a:p>
          <a:p>
            <a:pPr indent="-342900" lvl="0" marL="457200" rtl="0" algn="l">
              <a:spcBef>
                <a:spcPts val="0"/>
              </a:spcBef>
              <a:spcAft>
                <a:spcPts val="0"/>
              </a:spcAft>
              <a:buClr>
                <a:schemeClr val="lt1"/>
              </a:buClr>
              <a:buSzPts val="1800"/>
              <a:buFont typeface="Frank Ruhl Libre"/>
              <a:buChar char="●"/>
            </a:pPr>
            <a:r>
              <a:rPr lang="en">
                <a:solidFill>
                  <a:schemeClr val="lt1"/>
                </a:solidFill>
                <a:latin typeface="Frank Ruhl Libre"/>
                <a:ea typeface="Frank Ruhl Libre"/>
                <a:cs typeface="Frank Ruhl Libre"/>
                <a:sym typeface="Frank Ruhl Libre"/>
              </a:rPr>
              <a:t>Sarahi: First 5</a:t>
            </a:r>
            <a:endParaRPr>
              <a:solidFill>
                <a:schemeClr val="lt1"/>
              </a:solidFill>
              <a:latin typeface="Frank Ruhl Libre"/>
              <a:ea typeface="Frank Ruhl Libre"/>
              <a:cs typeface="Frank Ruhl Libre"/>
              <a:sym typeface="Frank Ruhl Libre"/>
            </a:endParaRPr>
          </a:p>
          <a:p>
            <a:pPr indent="-342900" lvl="0" marL="457200" rtl="0" algn="l">
              <a:spcBef>
                <a:spcPts val="0"/>
              </a:spcBef>
              <a:spcAft>
                <a:spcPts val="0"/>
              </a:spcAft>
              <a:buClr>
                <a:schemeClr val="lt1"/>
              </a:buClr>
              <a:buSzPts val="1800"/>
              <a:buFont typeface="Frank Ruhl Libre"/>
              <a:buChar char="●"/>
            </a:pPr>
            <a:r>
              <a:rPr lang="en">
                <a:solidFill>
                  <a:schemeClr val="lt1"/>
                </a:solidFill>
                <a:latin typeface="Frank Ruhl Libre"/>
                <a:ea typeface="Frank Ruhl Libre"/>
                <a:cs typeface="Frank Ruhl Libre"/>
                <a:sym typeface="Frank Ruhl Libre"/>
              </a:rPr>
              <a:t>Danielle: Cope Family Center </a:t>
            </a:r>
            <a:endParaRPr>
              <a:solidFill>
                <a:schemeClr val="lt1"/>
              </a:solidFill>
              <a:latin typeface="Frank Ruhl Libre"/>
              <a:ea typeface="Frank Ruhl Libre"/>
              <a:cs typeface="Frank Ruhl Libre"/>
              <a:sym typeface="Frank Ruhl Libre"/>
            </a:endParaRPr>
          </a:p>
          <a:p>
            <a:pPr indent="0" lvl="0" marL="0" rtl="0" algn="l">
              <a:spcBef>
                <a:spcPts val="0"/>
              </a:spcBef>
              <a:spcAft>
                <a:spcPts val="0"/>
              </a:spcAft>
              <a:buNone/>
            </a:pPr>
            <a:r>
              <a:t/>
            </a:r>
            <a:endParaRPr sz="1700">
              <a:solidFill>
                <a:schemeClr val="dk1"/>
              </a:solidFill>
              <a:latin typeface="Frank Ruhl Libre"/>
              <a:ea typeface="Frank Ruhl Libre"/>
              <a:cs typeface="Frank Ruhl Libre"/>
              <a:sym typeface="Frank Ruhl Libre"/>
            </a:endParaRPr>
          </a:p>
          <a:p>
            <a:pPr indent="0" lvl="0" marL="0" rtl="0" algn="l">
              <a:spcBef>
                <a:spcPts val="0"/>
              </a:spcBef>
              <a:spcAft>
                <a:spcPts val="0"/>
              </a:spcAft>
              <a:buNone/>
            </a:pPr>
            <a:r>
              <a:t/>
            </a:r>
            <a:endParaRPr sz="1700">
              <a:solidFill>
                <a:schemeClr val="dk1"/>
              </a:solidFill>
              <a:latin typeface="Frank Ruhl Libre"/>
              <a:ea typeface="Frank Ruhl Libre"/>
              <a:cs typeface="Frank Ruhl Libre"/>
              <a:sym typeface="Frank Ruhl Libre"/>
            </a:endParaRPr>
          </a:p>
          <a:p>
            <a:pPr indent="0" lvl="0" marL="0" rtl="0" algn="l">
              <a:spcBef>
                <a:spcPts val="0"/>
              </a:spcBef>
              <a:spcAft>
                <a:spcPts val="0"/>
              </a:spcAft>
              <a:buNone/>
            </a:pPr>
            <a:r>
              <a:t/>
            </a:r>
            <a:endParaRPr sz="1700">
              <a:solidFill>
                <a:schemeClr val="dk1"/>
              </a:solidFill>
              <a:latin typeface="Frank Ruhl Libre"/>
              <a:ea typeface="Frank Ruhl Libre"/>
              <a:cs typeface="Frank Ruhl Libre"/>
              <a:sym typeface="Frank Ruhl Libre"/>
            </a:endParaRPr>
          </a:p>
          <a:p>
            <a:pPr indent="0" lvl="0" marL="0" rtl="0" algn="l">
              <a:spcBef>
                <a:spcPts val="0"/>
              </a:spcBef>
              <a:spcAft>
                <a:spcPts val="1200"/>
              </a:spcAft>
              <a:buNone/>
            </a:pPr>
            <a:r>
              <a:t/>
            </a:r>
            <a:endParaRPr sz="2700">
              <a:latin typeface="Frank Ruhl Libre"/>
              <a:ea typeface="Frank Ruhl Libre"/>
              <a:cs typeface="Frank Ruhl Libre"/>
              <a:sym typeface="Frank Ruhl Libre"/>
            </a:endParaRPr>
          </a:p>
        </p:txBody>
      </p:sp>
      <p:sp>
        <p:nvSpPr>
          <p:cNvPr id="56" name="Google Shape;56;p13"/>
          <p:cNvSpPr txBox="1"/>
          <p:nvPr/>
        </p:nvSpPr>
        <p:spPr>
          <a:xfrm>
            <a:off x="333025" y="4225800"/>
            <a:ext cx="8499300" cy="446400"/>
          </a:xfrm>
          <a:prstGeom prst="rect">
            <a:avLst/>
          </a:prstGeom>
          <a:solidFill>
            <a:srgbClr val="0097A7"/>
          </a:solid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i="1" lang="en" sz="1700">
                <a:solidFill>
                  <a:schemeClr val="dk1"/>
                </a:solidFill>
                <a:latin typeface="Frank Ruhl Libre"/>
                <a:ea typeface="Frank Ruhl Libre"/>
                <a:cs typeface="Frank Ruhl Libre"/>
                <a:sym typeface="Frank Ruhl Libre"/>
              </a:rPr>
              <a:t>Multilingual! </a:t>
            </a:r>
            <a:endParaRPr i="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nvSpPr>
        <p:spPr>
          <a:xfrm>
            <a:off x="2709625" y="318750"/>
            <a:ext cx="6244200" cy="4617600"/>
          </a:xfrm>
          <a:prstGeom prst="rect">
            <a:avLst/>
          </a:prstGeom>
          <a:solidFill>
            <a:srgbClr val="0097A7"/>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Frank Ruhl Libre"/>
                <a:ea typeface="Frank Ruhl Libre"/>
                <a:cs typeface="Frank Ruhl Libre"/>
                <a:sym typeface="Frank Ruhl Libre"/>
              </a:rPr>
              <a:t>Equipo 7 - Salud Mental de Napa CA</a:t>
            </a:r>
            <a:endParaRPr sz="1200">
              <a:latin typeface="Frank Ruhl Libre"/>
              <a:ea typeface="Frank Ruhl Libre"/>
              <a:cs typeface="Frank Ruhl Libre"/>
              <a:sym typeface="Frank Ruhl Libre"/>
            </a:endParaRPr>
          </a:p>
          <a:p>
            <a:pPr indent="0" lvl="0" marL="0" rtl="0" algn="l">
              <a:spcBef>
                <a:spcPts val="0"/>
              </a:spcBef>
              <a:spcAft>
                <a:spcPts val="0"/>
              </a:spcAft>
              <a:buNone/>
            </a:pPr>
            <a:r>
              <a:t/>
            </a:r>
            <a:endParaRPr sz="1200">
              <a:latin typeface="Frank Ruhl Libre"/>
              <a:ea typeface="Frank Ruhl Libre"/>
              <a:cs typeface="Frank Ruhl Libre"/>
              <a:sym typeface="Frank Ruhl Libre"/>
            </a:endParaRPr>
          </a:p>
          <a:p>
            <a:pPr indent="0" lvl="0" marL="0" rtl="0" algn="l">
              <a:spcBef>
                <a:spcPts val="0"/>
              </a:spcBef>
              <a:spcAft>
                <a:spcPts val="0"/>
              </a:spcAft>
              <a:buClr>
                <a:schemeClr val="dk1"/>
              </a:buClr>
              <a:buSzPts val="1100"/>
              <a:buFont typeface="Arial"/>
              <a:buNone/>
            </a:pPr>
            <a:r>
              <a:rPr lang="en" sz="1200">
                <a:latin typeface="Frank Ruhl Libre"/>
                <a:ea typeface="Frank Ruhl Libre"/>
                <a:cs typeface="Frank Ruhl Libre"/>
                <a:sym typeface="Frank Ruhl Libre"/>
              </a:rPr>
              <a:t>Nuestro proceso para nuestro prototipo es el siguiente:</a:t>
            </a:r>
            <a:endParaRPr sz="1200">
              <a:latin typeface="Frank Ruhl Libre"/>
              <a:ea typeface="Frank Ruhl Libre"/>
              <a:cs typeface="Frank Ruhl Libre"/>
              <a:sym typeface="Frank Ruhl Libre"/>
            </a:endParaRPr>
          </a:p>
          <a:p>
            <a:pPr indent="0" lvl="0" marL="0" rtl="0" algn="l">
              <a:spcBef>
                <a:spcPts val="0"/>
              </a:spcBef>
              <a:spcAft>
                <a:spcPts val="0"/>
              </a:spcAft>
              <a:buClr>
                <a:schemeClr val="dk1"/>
              </a:buClr>
              <a:buSzPts val="1100"/>
              <a:buFont typeface="Arial"/>
              <a:buNone/>
            </a:pPr>
            <a:r>
              <a:t/>
            </a:r>
            <a:endParaRPr sz="1200">
              <a:latin typeface="Frank Ruhl Libre"/>
              <a:ea typeface="Frank Ruhl Libre"/>
              <a:cs typeface="Frank Ruhl Libre"/>
              <a:sym typeface="Frank Ruhl Libre"/>
            </a:endParaRPr>
          </a:p>
          <a:p>
            <a:pPr indent="-228600" lvl="0" marL="228600" rtl="0" algn="l">
              <a:spcBef>
                <a:spcPts val="0"/>
              </a:spcBef>
              <a:spcAft>
                <a:spcPts val="0"/>
              </a:spcAft>
              <a:buClr>
                <a:schemeClr val="dk1"/>
              </a:buClr>
              <a:buSzPts val="1100"/>
              <a:buFont typeface="Arial"/>
              <a:buNone/>
            </a:pPr>
            <a:r>
              <a:rPr lang="en" sz="1200">
                <a:latin typeface="Frank Ruhl Libre"/>
                <a:ea typeface="Frank Ruhl Libre"/>
                <a:cs typeface="Frank Ruhl Libre"/>
                <a:sym typeface="Frank Ruhl Libre"/>
              </a:rPr>
              <a:t>1. Decidimos hacer un "juego de fútbol" simulado entre los miembros de nuestro grupo y cada miembro hizo un "kit de salud mental" simulado para compartir con el grupo antes de decidir el kit final.</a:t>
            </a:r>
            <a:endParaRPr sz="1200">
              <a:latin typeface="Frank Ruhl Libre"/>
              <a:ea typeface="Frank Ruhl Libre"/>
              <a:cs typeface="Frank Ruhl Libre"/>
              <a:sym typeface="Frank Ruhl Libre"/>
            </a:endParaRPr>
          </a:p>
          <a:p>
            <a:pPr indent="-228600" lvl="0" marL="457200" rtl="0" algn="l">
              <a:spcBef>
                <a:spcPts val="0"/>
              </a:spcBef>
              <a:spcAft>
                <a:spcPts val="0"/>
              </a:spcAft>
              <a:buClr>
                <a:schemeClr val="dk1"/>
              </a:buClr>
              <a:buSzPts val="1100"/>
              <a:buFont typeface="Arial"/>
              <a:buNone/>
            </a:pPr>
            <a:r>
              <a:rPr lang="en" sz="1200">
                <a:latin typeface="Frank Ruhl Libre"/>
                <a:ea typeface="Frank Ruhl Libre"/>
                <a:cs typeface="Frank Ruhl Libre"/>
                <a:sym typeface="Frank Ruhl Libre"/>
              </a:rPr>
              <a:t>a.	un. La reunión de fútbol fue bien, vimos que, como lo había sugerido nuestro invitado en co-diseño, esta ayuda para comenzar a establecer relaciones, nos ayudó a mantenernos conectados dentro de la comunidad y se usaría como una forma de presentar recursos y ayuda ya establecidos en el condado de Napa.</a:t>
            </a:r>
            <a:endParaRPr sz="1200">
              <a:latin typeface="Frank Ruhl Libre"/>
              <a:ea typeface="Frank Ruhl Libre"/>
              <a:cs typeface="Frank Ruhl Libre"/>
              <a:sym typeface="Frank Ruhl Libre"/>
            </a:endParaRPr>
          </a:p>
          <a:p>
            <a:pPr indent="-228600" lvl="0" marL="457200" rtl="0" algn="l">
              <a:spcBef>
                <a:spcPts val="0"/>
              </a:spcBef>
              <a:spcAft>
                <a:spcPts val="0"/>
              </a:spcAft>
              <a:buClr>
                <a:schemeClr val="dk1"/>
              </a:buClr>
              <a:buSzPts val="1100"/>
              <a:buFont typeface="Arial"/>
              <a:buNone/>
            </a:pPr>
            <a:r>
              <a:rPr lang="en" sz="1200">
                <a:latin typeface="Frank Ruhl Libre"/>
                <a:ea typeface="Frank Ruhl Libre"/>
                <a:cs typeface="Frank Ruhl Libre"/>
                <a:sym typeface="Frank Ruhl Libre"/>
              </a:rPr>
              <a:t>b.	Había un niño y un padre que estaba en el parque y quería unirse al partido de fútbol, lo que indica que el evento comunitario puede atraer a otros padres y ayudar a involucrar a la comunidad.</a:t>
            </a:r>
            <a:endParaRPr sz="1200">
              <a:latin typeface="Frank Ruhl Libre"/>
              <a:ea typeface="Frank Ruhl Libre"/>
              <a:cs typeface="Frank Ruhl Libre"/>
              <a:sym typeface="Frank Ruhl Libre"/>
            </a:endParaRPr>
          </a:p>
          <a:p>
            <a:pPr indent="-228600" lvl="0" marL="228600" rtl="0" algn="l">
              <a:spcBef>
                <a:spcPts val="0"/>
              </a:spcBef>
              <a:spcAft>
                <a:spcPts val="0"/>
              </a:spcAft>
              <a:buClr>
                <a:schemeClr val="dk1"/>
              </a:buClr>
              <a:buSzPts val="1100"/>
              <a:buFont typeface="Arial"/>
              <a:buNone/>
            </a:pPr>
            <a:r>
              <a:t/>
            </a:r>
            <a:endParaRPr sz="1200">
              <a:latin typeface="Frank Ruhl Libre"/>
              <a:ea typeface="Frank Ruhl Libre"/>
              <a:cs typeface="Frank Ruhl Libre"/>
              <a:sym typeface="Frank Ruhl Libre"/>
            </a:endParaRPr>
          </a:p>
          <a:p>
            <a:pPr indent="-228600" lvl="0" marL="228600" rtl="0" algn="l">
              <a:spcBef>
                <a:spcPts val="0"/>
              </a:spcBef>
              <a:spcAft>
                <a:spcPts val="0"/>
              </a:spcAft>
              <a:buClr>
                <a:schemeClr val="dk1"/>
              </a:buClr>
              <a:buSzPts val="1100"/>
              <a:buFont typeface="Arial"/>
              <a:buNone/>
            </a:pPr>
            <a:r>
              <a:rPr lang="en" sz="1200">
                <a:latin typeface="Frank Ruhl Libre"/>
                <a:ea typeface="Frank Ruhl Libre"/>
                <a:cs typeface="Frank Ruhl Libre"/>
                <a:sym typeface="Frank Ruhl Libre"/>
              </a:rPr>
              <a:t>2. A continuación, nos unimos para crear nuestro “kit de salud mental” final, y terminamos haciendo 2 kits. Uno es para adultos durante un momento estresante y el segundo es para niños. Los kits consistieron en elementos útiles que se utilizaron para ayudar a los padres a tener un momento de paz y atender sus necesidades de salud mental en un momento estresante.</a:t>
            </a:r>
            <a:endParaRPr sz="1200">
              <a:latin typeface="Frank Ruhl Libre"/>
              <a:ea typeface="Frank Ruhl Libre"/>
              <a:cs typeface="Frank Ruhl Libre"/>
              <a:sym typeface="Frank Ruhl Libre"/>
            </a:endParaRPr>
          </a:p>
          <a:p>
            <a:pPr indent="-228600" lvl="0" marL="228600" rtl="0" algn="l">
              <a:spcBef>
                <a:spcPts val="0"/>
              </a:spcBef>
              <a:spcAft>
                <a:spcPts val="0"/>
              </a:spcAft>
              <a:buClr>
                <a:schemeClr val="dk1"/>
              </a:buClr>
              <a:buSzPts val="1100"/>
              <a:buFont typeface="Arial"/>
              <a:buNone/>
            </a:pPr>
            <a:r>
              <a:t/>
            </a:r>
            <a:endParaRPr sz="1200">
              <a:latin typeface="Frank Ruhl Libre"/>
              <a:ea typeface="Frank Ruhl Libre"/>
              <a:cs typeface="Frank Ruhl Libre"/>
              <a:sym typeface="Frank Ruhl Libre"/>
            </a:endParaRPr>
          </a:p>
          <a:p>
            <a:pPr indent="-228600" lvl="0" marL="228600" rtl="0" algn="l">
              <a:spcBef>
                <a:spcPts val="0"/>
              </a:spcBef>
              <a:spcAft>
                <a:spcPts val="0"/>
              </a:spcAft>
              <a:buNone/>
            </a:pPr>
            <a:r>
              <a:rPr lang="en" sz="1200">
                <a:latin typeface="Frank Ruhl Libre"/>
                <a:ea typeface="Frank Ruhl Libre"/>
                <a:cs typeface="Frank Ruhl Libre"/>
                <a:sym typeface="Frank Ruhl Libre"/>
              </a:rPr>
              <a:t>3. Después de que decidimos y construimos un prototipo “final”, decidimos enviarlos a 4 de los padres que entrevistamos y les pedimos sus comentarios a través de una encuesta que incluimos en los kits cuando los entregamos.</a:t>
            </a:r>
            <a:endParaRPr sz="1200">
              <a:latin typeface="Frank Ruhl Libre"/>
              <a:ea typeface="Frank Ruhl Libre"/>
              <a:cs typeface="Frank Ruhl Libre"/>
              <a:sym typeface="Frank Ruhl Libre"/>
            </a:endParaRPr>
          </a:p>
        </p:txBody>
      </p:sp>
      <p:pic>
        <p:nvPicPr>
          <p:cNvPr id="115" name="Google Shape;115;p22"/>
          <p:cNvPicPr preferRelativeResize="0"/>
          <p:nvPr/>
        </p:nvPicPr>
        <p:blipFill rotWithShape="1">
          <a:blip r:embed="rId3">
            <a:alphaModFix/>
          </a:blip>
          <a:srcRect b="22369" l="0" r="0" t="4621"/>
          <a:stretch/>
        </p:blipFill>
        <p:spPr>
          <a:xfrm>
            <a:off x="152400" y="267225"/>
            <a:ext cx="2433600" cy="2368976"/>
          </a:xfrm>
          <a:prstGeom prst="rect">
            <a:avLst/>
          </a:prstGeom>
          <a:noFill/>
          <a:ln>
            <a:noFill/>
          </a:ln>
        </p:spPr>
      </p:pic>
      <p:pic>
        <p:nvPicPr>
          <p:cNvPr id="116" name="Google Shape;116;p22"/>
          <p:cNvPicPr preferRelativeResize="0"/>
          <p:nvPr/>
        </p:nvPicPr>
        <p:blipFill rotWithShape="1">
          <a:blip r:embed="rId4">
            <a:alphaModFix/>
          </a:blip>
          <a:srcRect b="24588" l="0" r="0" t="10345"/>
          <a:stretch/>
        </p:blipFill>
        <p:spPr>
          <a:xfrm>
            <a:off x="170825" y="2855075"/>
            <a:ext cx="2396751" cy="20792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a:solidFill>
            <a:schemeClr val="lt1"/>
          </a:solidFill>
        </p:spPr>
        <p:txBody>
          <a:bodyPr anchorCtr="0" anchor="t" bIns="91425" lIns="91425" spcFirstLastPara="1" rIns="91425" wrap="square" tIns="91425">
            <a:normAutofit/>
          </a:bodyPr>
          <a:lstStyle/>
          <a:p>
            <a:pPr indent="0" lvl="0" marL="0" rtl="0" algn="ctr">
              <a:spcBef>
                <a:spcPts val="0"/>
              </a:spcBef>
              <a:spcAft>
                <a:spcPts val="0"/>
              </a:spcAft>
              <a:buSzPts val="990"/>
              <a:buNone/>
            </a:pPr>
            <a:r>
              <a:rPr b="1" lang="en" sz="2420">
                <a:latin typeface="Frank Ruhl Libre"/>
                <a:ea typeface="Frank Ruhl Libre"/>
                <a:cs typeface="Frank Ruhl Libre"/>
                <a:sym typeface="Frank Ruhl Libre"/>
              </a:rPr>
              <a:t>Our Project: Crux of the Matter</a:t>
            </a:r>
            <a:endParaRPr b="1" sz="2420">
              <a:latin typeface="Frank Ruhl Libre"/>
              <a:ea typeface="Frank Ruhl Libre"/>
              <a:cs typeface="Frank Ruhl Libre"/>
              <a:sym typeface="Frank Ruhl Libre"/>
            </a:endParaRPr>
          </a:p>
        </p:txBody>
      </p:sp>
      <p:sp>
        <p:nvSpPr>
          <p:cNvPr id="62" name="Google Shape;62;p14"/>
          <p:cNvSpPr txBox="1"/>
          <p:nvPr>
            <p:ph idx="1" type="body"/>
          </p:nvPr>
        </p:nvSpPr>
        <p:spPr>
          <a:xfrm>
            <a:off x="311700" y="1152475"/>
            <a:ext cx="8520600" cy="3416400"/>
          </a:xfrm>
          <a:prstGeom prst="rect">
            <a:avLst/>
          </a:prstGeom>
          <a:solidFill>
            <a:srgbClr val="0097A7"/>
          </a:solidFill>
        </p:spPr>
        <p:txBody>
          <a:bodyPr anchorCtr="0" anchor="t" bIns="91425" lIns="91425" spcFirstLastPara="1" rIns="91425" wrap="square" tIns="91425">
            <a:normAutofit/>
          </a:bodyPr>
          <a:lstStyle/>
          <a:p>
            <a:pPr indent="0" lvl="0" marL="0" rtl="0" algn="l">
              <a:spcBef>
                <a:spcPts val="0"/>
              </a:spcBef>
              <a:spcAft>
                <a:spcPts val="0"/>
              </a:spcAft>
              <a:buNone/>
            </a:pPr>
            <a:r>
              <a:t/>
            </a:r>
            <a:endParaRPr sz="1700">
              <a:solidFill>
                <a:schemeClr val="dk1"/>
              </a:solidFill>
              <a:latin typeface="Frank Ruhl Libre"/>
              <a:ea typeface="Frank Ruhl Libre"/>
              <a:cs typeface="Frank Ruhl Libre"/>
              <a:sym typeface="Frank Ruhl Libre"/>
            </a:endParaRPr>
          </a:p>
          <a:p>
            <a:pPr indent="0" lvl="0" marL="0" rtl="0" algn="l">
              <a:spcBef>
                <a:spcPts val="0"/>
              </a:spcBef>
              <a:spcAft>
                <a:spcPts val="0"/>
              </a:spcAft>
              <a:buNone/>
            </a:pPr>
            <a:r>
              <a:t/>
            </a:r>
            <a:endParaRPr>
              <a:solidFill>
                <a:schemeClr val="dk1"/>
              </a:solidFill>
              <a:latin typeface="Frank Ruhl Libre"/>
              <a:ea typeface="Frank Ruhl Libre"/>
              <a:cs typeface="Frank Ruhl Libre"/>
              <a:sym typeface="Frank Ruhl Libre"/>
            </a:endParaRPr>
          </a:p>
          <a:p>
            <a:pPr indent="0" lvl="0" marL="0" rtl="0" algn="l">
              <a:spcBef>
                <a:spcPts val="0"/>
              </a:spcBef>
              <a:spcAft>
                <a:spcPts val="0"/>
              </a:spcAft>
              <a:buNone/>
            </a:pPr>
            <a:r>
              <a:t/>
            </a:r>
            <a:endParaRPr b="1" sz="2000">
              <a:solidFill>
                <a:schemeClr val="dk1"/>
              </a:solidFill>
              <a:latin typeface="Frank Ruhl Libre"/>
              <a:ea typeface="Frank Ruhl Libre"/>
              <a:cs typeface="Frank Ruhl Libre"/>
              <a:sym typeface="Frank Ruhl Libre"/>
            </a:endParaRPr>
          </a:p>
          <a:p>
            <a:pPr indent="0" lvl="0" marL="0" rtl="0" algn="l">
              <a:spcBef>
                <a:spcPts val="0"/>
              </a:spcBef>
              <a:spcAft>
                <a:spcPts val="0"/>
              </a:spcAft>
              <a:buNone/>
            </a:pPr>
            <a:r>
              <a:rPr lang="en" sz="2000">
                <a:solidFill>
                  <a:schemeClr val="lt1"/>
                </a:solidFill>
                <a:latin typeface="Frank Ruhl Libre"/>
                <a:ea typeface="Frank Ruhl Libre"/>
                <a:cs typeface="Frank Ruhl Libre"/>
                <a:sym typeface="Frank Ruhl Libre"/>
              </a:rPr>
              <a:t>“We need to figure out how we can deliver and normalize mental health and wellness services during and after a disaster that are non-traditional, responsive to individual comfort and long lasting resilience building”</a:t>
            </a:r>
            <a:endParaRPr sz="2000">
              <a:solidFill>
                <a:schemeClr val="lt1"/>
              </a:solidFill>
              <a:latin typeface="Frank Ruhl Libre"/>
              <a:ea typeface="Frank Ruhl Libre"/>
              <a:cs typeface="Frank Ruhl Libre"/>
              <a:sym typeface="Frank Ruhl Libre"/>
            </a:endParaRPr>
          </a:p>
          <a:p>
            <a:pPr indent="0" lvl="0" marL="0" rtl="0" algn="l">
              <a:spcBef>
                <a:spcPts val="0"/>
              </a:spcBef>
              <a:spcAft>
                <a:spcPts val="1200"/>
              </a:spcAft>
              <a:buNone/>
            </a:pPr>
            <a:r>
              <a:t/>
            </a:r>
            <a:endParaRPr sz="2700">
              <a:latin typeface="Frank Ruhl Libre"/>
              <a:ea typeface="Frank Ruhl Libre"/>
              <a:cs typeface="Frank Ruhl Libre"/>
              <a:sym typeface="Frank Ruhl Libr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222031" y="341438"/>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500">
                <a:solidFill>
                  <a:srgbClr val="000000"/>
                </a:solidFill>
                <a:latin typeface="Frank Ruhl Libre"/>
                <a:ea typeface="Frank Ruhl Libre"/>
                <a:cs typeface="Frank Ruhl Libre"/>
                <a:sym typeface="Frank Ruhl Libre"/>
              </a:rPr>
              <a:t>W</a:t>
            </a:r>
            <a:r>
              <a:rPr b="1" lang="en" sz="2500">
                <a:latin typeface="Frank Ruhl Libre"/>
                <a:ea typeface="Frank Ruhl Libre"/>
                <a:cs typeface="Frank Ruhl Libre"/>
                <a:sym typeface="Frank Ruhl Libre"/>
              </a:rPr>
              <a:t>hat</a:t>
            </a:r>
            <a:r>
              <a:rPr b="1" lang="en" sz="2500">
                <a:solidFill>
                  <a:srgbClr val="000000"/>
                </a:solidFill>
                <a:latin typeface="Frank Ruhl Libre"/>
                <a:ea typeface="Frank Ruhl Libre"/>
                <a:cs typeface="Frank Ruhl Libre"/>
                <a:sym typeface="Frank Ruhl Libre"/>
              </a:rPr>
              <a:t> </a:t>
            </a:r>
            <a:r>
              <a:rPr b="1" lang="en" sz="2500">
                <a:latin typeface="Frank Ruhl Libre"/>
                <a:ea typeface="Frank Ruhl Libre"/>
                <a:cs typeface="Frank Ruhl Libre"/>
                <a:sym typeface="Frank Ruhl Libre"/>
              </a:rPr>
              <a:t>we</a:t>
            </a:r>
            <a:r>
              <a:rPr b="1" lang="en" sz="2500">
                <a:solidFill>
                  <a:srgbClr val="000000"/>
                </a:solidFill>
                <a:latin typeface="Frank Ruhl Libre"/>
                <a:ea typeface="Frank Ruhl Libre"/>
                <a:cs typeface="Frank Ruhl Libre"/>
                <a:sym typeface="Frank Ruhl Libre"/>
              </a:rPr>
              <a:t> H</a:t>
            </a:r>
            <a:r>
              <a:rPr b="1" lang="en" sz="2500">
                <a:latin typeface="Frank Ruhl Libre"/>
                <a:ea typeface="Frank Ruhl Libre"/>
                <a:cs typeface="Frank Ruhl Libre"/>
                <a:sym typeface="Frank Ruhl Libre"/>
              </a:rPr>
              <a:t>ave</a:t>
            </a:r>
            <a:r>
              <a:rPr b="1" lang="en" sz="2500">
                <a:solidFill>
                  <a:srgbClr val="000000"/>
                </a:solidFill>
                <a:latin typeface="Frank Ruhl Libre"/>
                <a:ea typeface="Frank Ruhl Libre"/>
                <a:cs typeface="Frank Ruhl Libre"/>
                <a:sym typeface="Frank Ruhl Libre"/>
              </a:rPr>
              <a:t> L</a:t>
            </a:r>
            <a:r>
              <a:rPr b="1" lang="en" sz="2500">
                <a:latin typeface="Frank Ruhl Libre"/>
                <a:ea typeface="Frank Ruhl Libre"/>
                <a:cs typeface="Frank Ruhl Libre"/>
                <a:sym typeface="Frank Ruhl Libre"/>
              </a:rPr>
              <a:t>earned</a:t>
            </a:r>
            <a:endParaRPr b="1" sz="2500">
              <a:solidFill>
                <a:srgbClr val="000000"/>
              </a:solidFill>
              <a:latin typeface="Frank Ruhl Libre"/>
              <a:ea typeface="Frank Ruhl Libre"/>
              <a:cs typeface="Frank Ruhl Libre"/>
              <a:sym typeface="Frank Ruhl Libre"/>
            </a:endParaRPr>
          </a:p>
          <a:p>
            <a:pPr indent="0" lvl="0" marL="0" rtl="0" algn="ctr">
              <a:spcBef>
                <a:spcPts val="0"/>
              </a:spcBef>
              <a:spcAft>
                <a:spcPts val="0"/>
              </a:spcAft>
              <a:buNone/>
            </a:pPr>
            <a:r>
              <a:t/>
            </a:r>
            <a:endParaRPr b="1" sz="200">
              <a:solidFill>
                <a:srgbClr val="000000"/>
              </a:solidFill>
              <a:latin typeface="Frank Ruhl Libre"/>
              <a:ea typeface="Frank Ruhl Libre"/>
              <a:cs typeface="Frank Ruhl Libre"/>
              <a:sym typeface="Frank Ruhl Libre"/>
            </a:endParaRPr>
          </a:p>
          <a:p>
            <a:pPr indent="0" lvl="0" marL="0" rtl="0" algn="ctr">
              <a:spcBef>
                <a:spcPts val="0"/>
              </a:spcBef>
              <a:spcAft>
                <a:spcPts val="0"/>
              </a:spcAft>
              <a:buNone/>
            </a:pPr>
            <a:r>
              <a:t/>
            </a:r>
            <a:endParaRPr sz="1600">
              <a:solidFill>
                <a:srgbClr val="000000"/>
              </a:solidFill>
              <a:latin typeface="Rubik"/>
              <a:ea typeface="Rubik"/>
              <a:cs typeface="Rubik"/>
              <a:sym typeface="Rubik"/>
            </a:endParaRPr>
          </a:p>
        </p:txBody>
      </p:sp>
      <p:sp>
        <p:nvSpPr>
          <p:cNvPr id="68" name="Google Shape;68;p15"/>
          <p:cNvSpPr/>
          <p:nvPr/>
        </p:nvSpPr>
        <p:spPr>
          <a:xfrm>
            <a:off x="222025" y="1198925"/>
            <a:ext cx="8239500" cy="3693000"/>
          </a:xfrm>
          <a:prstGeom prst="rect">
            <a:avLst/>
          </a:prstGeom>
          <a:solidFill>
            <a:srgbClr val="0097A7"/>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Frank Ruhl Libre"/>
                <a:ea typeface="Frank Ruhl Libre"/>
                <a:cs typeface="Frank Ruhl Libre"/>
                <a:sym typeface="Frank Ruhl Libre"/>
              </a:rPr>
              <a:t>Key insights</a:t>
            </a:r>
            <a:r>
              <a:rPr lang="en" sz="2000">
                <a:latin typeface="Frank Ruhl Libre"/>
                <a:ea typeface="Frank Ruhl Libre"/>
                <a:cs typeface="Frank Ruhl Libre"/>
                <a:sym typeface="Frank Ruhl Libre"/>
              </a:rPr>
              <a:t> we learned from interviews </a:t>
            </a:r>
            <a:endParaRPr sz="2000">
              <a:latin typeface="Frank Ruhl Libre"/>
              <a:ea typeface="Frank Ruhl Libre"/>
              <a:cs typeface="Frank Ruhl Libre"/>
              <a:sym typeface="Frank Ruhl Libre"/>
            </a:endParaRPr>
          </a:p>
          <a:p>
            <a:pPr indent="0" lvl="0" marL="0" rtl="0" algn="l">
              <a:spcBef>
                <a:spcPts val="0"/>
              </a:spcBef>
              <a:spcAft>
                <a:spcPts val="0"/>
              </a:spcAft>
              <a:buNone/>
            </a:pPr>
            <a:r>
              <a:t/>
            </a:r>
            <a:endParaRPr sz="2000">
              <a:latin typeface="Frank Ruhl Libre"/>
              <a:ea typeface="Frank Ruhl Libre"/>
              <a:cs typeface="Frank Ruhl Libre"/>
              <a:sym typeface="Frank Ruhl Libre"/>
            </a:endParaRPr>
          </a:p>
          <a:p>
            <a:pPr indent="-342900" lvl="0" marL="457200" rtl="0" algn="l">
              <a:spcBef>
                <a:spcPts val="0"/>
              </a:spcBef>
              <a:spcAft>
                <a:spcPts val="0"/>
              </a:spcAft>
              <a:buClr>
                <a:srgbClr val="FFFFFF"/>
              </a:buClr>
              <a:buSzPts val="1800"/>
              <a:buFont typeface="Frank Ruhl Libre"/>
              <a:buChar char="●"/>
            </a:pPr>
            <a:r>
              <a:rPr lang="en" sz="1800">
                <a:solidFill>
                  <a:srgbClr val="FFFFFF"/>
                </a:solidFill>
                <a:latin typeface="Frank Ruhl Libre"/>
                <a:ea typeface="Frank Ruhl Libre"/>
                <a:cs typeface="Frank Ruhl Libre"/>
                <a:sym typeface="Frank Ruhl Libre"/>
              </a:rPr>
              <a:t>Parent’s mental health affects their children’s, but they don’t always prioritize it</a:t>
            </a:r>
            <a:endParaRPr sz="1800">
              <a:solidFill>
                <a:srgbClr val="FFFFFF"/>
              </a:solidFill>
              <a:latin typeface="Frank Ruhl Libre"/>
              <a:ea typeface="Frank Ruhl Libre"/>
              <a:cs typeface="Frank Ruhl Libre"/>
              <a:sym typeface="Frank Ruhl Libre"/>
            </a:endParaRPr>
          </a:p>
          <a:p>
            <a:pPr indent="-342900" lvl="0" marL="457200" rtl="0" algn="l">
              <a:spcBef>
                <a:spcPts val="0"/>
              </a:spcBef>
              <a:spcAft>
                <a:spcPts val="0"/>
              </a:spcAft>
              <a:buClr>
                <a:srgbClr val="FFFFFF"/>
              </a:buClr>
              <a:buSzPts val="1800"/>
              <a:buFont typeface="Frank Ruhl Libre"/>
              <a:buChar char="●"/>
            </a:pPr>
            <a:r>
              <a:rPr lang="en" sz="1800">
                <a:solidFill>
                  <a:srgbClr val="FFFFFF"/>
                </a:solidFill>
                <a:latin typeface="Frank Ruhl Libre"/>
                <a:ea typeface="Frank Ruhl Libre"/>
                <a:cs typeface="Frank Ruhl Libre"/>
                <a:sym typeface="Frank Ruhl Libre"/>
              </a:rPr>
              <a:t>Movement and art are ways that families bond and reduce stress</a:t>
            </a:r>
            <a:endParaRPr sz="1800">
              <a:solidFill>
                <a:srgbClr val="FFFFFF"/>
              </a:solidFill>
              <a:latin typeface="Frank Ruhl Libre"/>
              <a:ea typeface="Frank Ruhl Libre"/>
              <a:cs typeface="Frank Ruhl Libre"/>
              <a:sym typeface="Frank Ruhl Libre"/>
            </a:endParaRPr>
          </a:p>
          <a:p>
            <a:pPr indent="-342900" lvl="0" marL="457200" rtl="0" algn="l">
              <a:spcBef>
                <a:spcPts val="0"/>
              </a:spcBef>
              <a:spcAft>
                <a:spcPts val="0"/>
              </a:spcAft>
              <a:buClr>
                <a:srgbClr val="FFFFFF"/>
              </a:buClr>
              <a:buSzPts val="1800"/>
              <a:buFont typeface="Frank Ruhl Libre"/>
              <a:buChar char="●"/>
            </a:pPr>
            <a:r>
              <a:rPr lang="en" sz="1800">
                <a:solidFill>
                  <a:srgbClr val="FFFFFF"/>
                </a:solidFill>
                <a:latin typeface="Frank Ruhl Libre"/>
                <a:ea typeface="Frank Ruhl Libre"/>
                <a:cs typeface="Frank Ruhl Libre"/>
                <a:sym typeface="Frank Ruhl Libre"/>
              </a:rPr>
              <a:t>Parents get information and support from people they know and trust </a:t>
            </a:r>
            <a:endParaRPr sz="1800">
              <a:solidFill>
                <a:srgbClr val="FFFFFF"/>
              </a:solidFill>
              <a:latin typeface="Frank Ruhl Libre"/>
              <a:ea typeface="Frank Ruhl Libre"/>
              <a:cs typeface="Frank Ruhl Libre"/>
              <a:sym typeface="Frank Ruhl Libre"/>
            </a:endParaRPr>
          </a:p>
          <a:p>
            <a:pPr indent="-342900" lvl="0" marL="457200" rtl="0" algn="l">
              <a:spcBef>
                <a:spcPts val="0"/>
              </a:spcBef>
              <a:spcAft>
                <a:spcPts val="0"/>
              </a:spcAft>
              <a:buClr>
                <a:srgbClr val="FFFFFF"/>
              </a:buClr>
              <a:buSzPts val="1800"/>
              <a:buFont typeface="Frank Ruhl Libre"/>
              <a:buChar char="●"/>
            </a:pPr>
            <a:r>
              <a:rPr lang="en" sz="1800">
                <a:solidFill>
                  <a:srgbClr val="FFFFFF"/>
                </a:solidFill>
                <a:latin typeface="Frank Ruhl Libre"/>
                <a:ea typeface="Frank Ruhl Libre"/>
                <a:cs typeface="Frank Ruhl Libre"/>
                <a:sym typeface="Frank Ruhl Libre"/>
              </a:rPr>
              <a:t>A sense of community is important and helps parents build relationships, learn about resources from one another and help each other out </a:t>
            </a:r>
            <a:endParaRPr sz="1800">
              <a:solidFill>
                <a:srgbClr val="FFFFFF"/>
              </a:solidFill>
              <a:latin typeface="Frank Ruhl Libre"/>
              <a:ea typeface="Frank Ruhl Libre"/>
              <a:cs typeface="Frank Ruhl Libre"/>
              <a:sym typeface="Frank Ruhl Libre"/>
            </a:endParaRPr>
          </a:p>
          <a:p>
            <a:pPr indent="0" lvl="0" marL="457200" rtl="0" algn="l">
              <a:spcBef>
                <a:spcPts val="0"/>
              </a:spcBef>
              <a:spcAft>
                <a:spcPts val="0"/>
              </a:spcAft>
              <a:buNone/>
            </a:pPr>
            <a:r>
              <a:t/>
            </a:r>
            <a:endParaRPr sz="1800">
              <a:solidFill>
                <a:srgbClr val="FFFFFF"/>
              </a:solidFill>
              <a:latin typeface="Frank Ruhl Libre"/>
              <a:ea typeface="Frank Ruhl Libre"/>
              <a:cs typeface="Frank Ruhl Libre"/>
              <a:sym typeface="Frank Ruhl Libr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nvSpPr>
        <p:spPr>
          <a:xfrm>
            <a:off x="311681" y="341438"/>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latin typeface="Frank Ruhl Libre"/>
                <a:ea typeface="Frank Ruhl Libre"/>
                <a:cs typeface="Frank Ruhl Libre"/>
                <a:sym typeface="Frank Ruhl Libre"/>
              </a:rPr>
              <a:t>The Question Became...</a:t>
            </a:r>
            <a:endParaRPr b="1" sz="2400">
              <a:solidFill>
                <a:srgbClr val="000000"/>
              </a:solidFill>
              <a:latin typeface="Frank Ruhl Libre"/>
              <a:ea typeface="Frank Ruhl Libre"/>
              <a:cs typeface="Frank Ruhl Libre"/>
              <a:sym typeface="Frank Ruhl Libre"/>
            </a:endParaRPr>
          </a:p>
          <a:p>
            <a:pPr indent="0" lvl="0" marL="0" rtl="0" algn="l">
              <a:spcBef>
                <a:spcPts val="0"/>
              </a:spcBef>
              <a:spcAft>
                <a:spcPts val="0"/>
              </a:spcAft>
              <a:buNone/>
            </a:pPr>
            <a:r>
              <a:t/>
            </a:r>
            <a:endParaRPr b="1" sz="200">
              <a:solidFill>
                <a:srgbClr val="000000"/>
              </a:solidFill>
              <a:latin typeface="Frank Ruhl Libre"/>
              <a:ea typeface="Frank Ruhl Libre"/>
              <a:cs typeface="Frank Ruhl Libre"/>
              <a:sym typeface="Frank Ruhl Libre"/>
            </a:endParaRPr>
          </a:p>
          <a:p>
            <a:pPr indent="0" lvl="0" marL="0" rtl="0" algn="l">
              <a:spcBef>
                <a:spcPts val="0"/>
              </a:spcBef>
              <a:spcAft>
                <a:spcPts val="0"/>
              </a:spcAft>
              <a:buNone/>
            </a:pPr>
            <a:r>
              <a:t/>
            </a:r>
            <a:endParaRPr sz="1600">
              <a:solidFill>
                <a:srgbClr val="000000"/>
              </a:solidFill>
              <a:latin typeface="Rubik"/>
              <a:ea typeface="Rubik"/>
              <a:cs typeface="Rubik"/>
              <a:sym typeface="Rubik"/>
            </a:endParaRPr>
          </a:p>
        </p:txBody>
      </p:sp>
      <p:sp>
        <p:nvSpPr>
          <p:cNvPr id="74" name="Google Shape;74;p16"/>
          <p:cNvSpPr/>
          <p:nvPr/>
        </p:nvSpPr>
        <p:spPr>
          <a:xfrm>
            <a:off x="311675" y="973100"/>
            <a:ext cx="8206500" cy="3650400"/>
          </a:xfrm>
          <a:prstGeom prst="rect">
            <a:avLst/>
          </a:prstGeom>
          <a:solidFill>
            <a:srgbClr val="0097A7"/>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1800">
              <a:solidFill>
                <a:srgbClr val="0000FF"/>
              </a:solidFill>
              <a:latin typeface="Frank Ruhl Libre"/>
              <a:ea typeface="Frank Ruhl Libre"/>
              <a:cs typeface="Frank Ruhl Libre"/>
              <a:sym typeface="Frank Ruhl Libre"/>
            </a:endParaRPr>
          </a:p>
          <a:p>
            <a:pPr indent="0" lvl="0" marL="0" rtl="0" algn="l">
              <a:spcBef>
                <a:spcPts val="0"/>
              </a:spcBef>
              <a:spcAft>
                <a:spcPts val="0"/>
              </a:spcAft>
              <a:buNone/>
            </a:pPr>
            <a:r>
              <a:t/>
            </a:r>
            <a:endParaRPr sz="1800">
              <a:solidFill>
                <a:srgbClr val="0000FF"/>
              </a:solidFill>
              <a:latin typeface="Frank Ruhl Libre"/>
              <a:ea typeface="Frank Ruhl Libre"/>
              <a:cs typeface="Frank Ruhl Libre"/>
              <a:sym typeface="Frank Ruhl Libre"/>
            </a:endParaRPr>
          </a:p>
          <a:p>
            <a:pPr indent="0" lvl="0" marL="0" rtl="0" algn="l">
              <a:spcBef>
                <a:spcPts val="0"/>
              </a:spcBef>
              <a:spcAft>
                <a:spcPts val="0"/>
              </a:spcAft>
              <a:buNone/>
            </a:pPr>
            <a:r>
              <a:rPr lang="en" sz="1800">
                <a:solidFill>
                  <a:schemeClr val="dk1"/>
                </a:solidFill>
                <a:latin typeface="Frank Ruhl Libre"/>
                <a:ea typeface="Frank Ruhl Libre"/>
                <a:cs typeface="Frank Ruhl Libre"/>
                <a:sym typeface="Frank Ruhl Libre"/>
              </a:rPr>
              <a:t>How do we help parents of color that have children 0-5 yo with their mental health during disasters: </a:t>
            </a:r>
            <a:endParaRPr sz="1800">
              <a:solidFill>
                <a:schemeClr val="dk1"/>
              </a:solidFill>
              <a:latin typeface="Frank Ruhl Libre"/>
              <a:ea typeface="Frank Ruhl Libre"/>
              <a:cs typeface="Frank Ruhl Libre"/>
              <a:sym typeface="Frank Ruhl Libre"/>
            </a:endParaRPr>
          </a:p>
          <a:p>
            <a:pPr indent="0" lvl="0" marL="0" rtl="0" algn="l">
              <a:spcBef>
                <a:spcPts val="0"/>
              </a:spcBef>
              <a:spcAft>
                <a:spcPts val="0"/>
              </a:spcAft>
              <a:buNone/>
            </a:pPr>
            <a:r>
              <a:t/>
            </a:r>
            <a:endParaRPr sz="1800">
              <a:solidFill>
                <a:srgbClr val="FFFFFF"/>
              </a:solidFill>
              <a:latin typeface="Frank Ruhl Libre"/>
              <a:ea typeface="Frank Ruhl Libre"/>
              <a:cs typeface="Frank Ruhl Libre"/>
              <a:sym typeface="Frank Ruhl Libre"/>
            </a:endParaRPr>
          </a:p>
          <a:p>
            <a:pPr indent="0" lvl="0" marL="0" rtl="0" algn="l">
              <a:spcBef>
                <a:spcPts val="0"/>
              </a:spcBef>
              <a:spcAft>
                <a:spcPts val="0"/>
              </a:spcAft>
              <a:buNone/>
            </a:pPr>
            <a:r>
              <a:rPr lang="en" sz="1800">
                <a:solidFill>
                  <a:srgbClr val="FFFFFF"/>
                </a:solidFill>
                <a:latin typeface="Frank Ruhl Libre"/>
                <a:ea typeface="Frank Ruhl Libre"/>
                <a:cs typeface="Frank Ruhl Libre"/>
                <a:sym typeface="Frank Ruhl Libre"/>
              </a:rPr>
              <a:t>More specifically...</a:t>
            </a:r>
            <a:endParaRPr sz="1800">
              <a:solidFill>
                <a:srgbClr val="FFFFFF"/>
              </a:solidFill>
              <a:latin typeface="Frank Ruhl Libre"/>
              <a:ea typeface="Frank Ruhl Libre"/>
              <a:cs typeface="Frank Ruhl Libre"/>
              <a:sym typeface="Frank Ruhl Libre"/>
            </a:endParaRPr>
          </a:p>
          <a:p>
            <a:pPr indent="0" lvl="0" marL="0" rtl="0" algn="l">
              <a:spcBef>
                <a:spcPts val="0"/>
              </a:spcBef>
              <a:spcAft>
                <a:spcPts val="0"/>
              </a:spcAft>
              <a:buNone/>
            </a:pPr>
            <a:r>
              <a:t/>
            </a:r>
            <a:endParaRPr sz="1800">
              <a:solidFill>
                <a:srgbClr val="FFFFFF"/>
              </a:solidFill>
              <a:latin typeface="Frank Ruhl Libre"/>
              <a:ea typeface="Frank Ruhl Libre"/>
              <a:cs typeface="Frank Ruhl Libre"/>
              <a:sym typeface="Frank Ruhl Libre"/>
            </a:endParaRPr>
          </a:p>
          <a:p>
            <a:pPr indent="-342900" lvl="0" marL="457200" rtl="0" algn="l">
              <a:spcBef>
                <a:spcPts val="0"/>
              </a:spcBef>
              <a:spcAft>
                <a:spcPts val="0"/>
              </a:spcAft>
              <a:buClr>
                <a:srgbClr val="FFFFFF"/>
              </a:buClr>
              <a:buSzPts val="1800"/>
              <a:buFont typeface="Frank Ruhl Libre"/>
              <a:buChar char="●"/>
            </a:pPr>
            <a:r>
              <a:rPr lang="en" sz="1800">
                <a:solidFill>
                  <a:srgbClr val="FFFFFF"/>
                </a:solidFill>
                <a:latin typeface="Frank Ruhl Libre"/>
                <a:ea typeface="Frank Ruhl Libre"/>
                <a:cs typeface="Frank Ruhl Libre"/>
                <a:sym typeface="Frank Ruhl Libre"/>
              </a:rPr>
              <a:t>How might we help parents realize that their mental health affects their kids, and that resources are available for them not just for their kids?</a:t>
            </a:r>
            <a:endParaRPr sz="1800">
              <a:solidFill>
                <a:srgbClr val="FFFFFF"/>
              </a:solidFill>
              <a:latin typeface="Frank Ruhl Libre"/>
              <a:ea typeface="Frank Ruhl Libre"/>
              <a:cs typeface="Frank Ruhl Libre"/>
              <a:sym typeface="Frank Ruhl Libre"/>
            </a:endParaRPr>
          </a:p>
          <a:p>
            <a:pPr indent="0" lvl="0" marL="457200" rtl="0" algn="l">
              <a:spcBef>
                <a:spcPts val="0"/>
              </a:spcBef>
              <a:spcAft>
                <a:spcPts val="0"/>
              </a:spcAft>
              <a:buNone/>
            </a:pPr>
            <a:r>
              <a:t/>
            </a:r>
            <a:endParaRPr sz="1800">
              <a:solidFill>
                <a:srgbClr val="FFFFFF"/>
              </a:solidFill>
              <a:latin typeface="Frank Ruhl Libre"/>
              <a:ea typeface="Frank Ruhl Libre"/>
              <a:cs typeface="Frank Ruhl Libre"/>
              <a:sym typeface="Frank Ruhl Libre"/>
            </a:endParaRPr>
          </a:p>
          <a:p>
            <a:pPr indent="0" lvl="0" marL="0" rtl="0" algn="l">
              <a:spcBef>
                <a:spcPts val="0"/>
              </a:spcBef>
              <a:spcAft>
                <a:spcPts val="0"/>
              </a:spcAft>
              <a:buNone/>
            </a:pPr>
            <a:r>
              <a:t/>
            </a:r>
            <a:endParaRPr sz="1800">
              <a:latin typeface="Frank Ruhl Libre"/>
              <a:ea typeface="Frank Ruhl Libre"/>
              <a:cs typeface="Frank Ruhl Libre"/>
              <a:sym typeface="Frank Ruhl Libre"/>
            </a:endParaRPr>
          </a:p>
          <a:p>
            <a:pPr indent="0" lvl="0" marL="0" rtl="0" algn="l">
              <a:spcBef>
                <a:spcPts val="0"/>
              </a:spcBef>
              <a:spcAft>
                <a:spcPts val="0"/>
              </a:spcAft>
              <a:buClr>
                <a:srgbClr val="000000"/>
              </a:buClr>
              <a:buSzPts val="1100"/>
              <a:buFont typeface="Arial"/>
              <a:buNone/>
            </a:pPr>
            <a:r>
              <a:t/>
            </a:r>
            <a:endParaRPr sz="1300">
              <a:latin typeface="Frank Ruhl Libre"/>
              <a:ea typeface="Frank Ruhl Libre"/>
              <a:cs typeface="Frank Ruhl Libre"/>
              <a:sym typeface="Frank Ruhl Libr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nvSpPr>
        <p:spPr>
          <a:xfrm>
            <a:off x="311681" y="341438"/>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500">
                <a:latin typeface="Frank Ruhl Libre"/>
                <a:ea typeface="Frank Ruhl Libre"/>
                <a:cs typeface="Frank Ruhl Libre"/>
                <a:sym typeface="Frank Ruhl Libre"/>
              </a:rPr>
              <a:t>What if we...</a:t>
            </a:r>
            <a:endParaRPr b="1" sz="2500">
              <a:solidFill>
                <a:srgbClr val="000000"/>
              </a:solidFill>
              <a:latin typeface="Frank Ruhl Libre"/>
              <a:ea typeface="Frank Ruhl Libre"/>
              <a:cs typeface="Frank Ruhl Libre"/>
              <a:sym typeface="Frank Ruhl Libre"/>
            </a:endParaRPr>
          </a:p>
          <a:p>
            <a:pPr indent="0" lvl="0" marL="0" rtl="0" algn="ctr">
              <a:spcBef>
                <a:spcPts val="0"/>
              </a:spcBef>
              <a:spcAft>
                <a:spcPts val="0"/>
              </a:spcAft>
              <a:buNone/>
            </a:pPr>
            <a:r>
              <a:t/>
            </a:r>
            <a:endParaRPr b="1" sz="200">
              <a:solidFill>
                <a:srgbClr val="000000"/>
              </a:solidFill>
              <a:latin typeface="Frank Ruhl Libre"/>
              <a:ea typeface="Frank Ruhl Libre"/>
              <a:cs typeface="Frank Ruhl Libre"/>
              <a:sym typeface="Frank Ruhl Libre"/>
            </a:endParaRPr>
          </a:p>
          <a:p>
            <a:pPr indent="0" lvl="0" marL="0" rtl="0" algn="ctr">
              <a:spcBef>
                <a:spcPts val="0"/>
              </a:spcBef>
              <a:spcAft>
                <a:spcPts val="0"/>
              </a:spcAft>
              <a:buNone/>
            </a:pPr>
            <a:r>
              <a:t/>
            </a:r>
            <a:endParaRPr sz="1600">
              <a:solidFill>
                <a:srgbClr val="000000"/>
              </a:solidFill>
              <a:latin typeface="Frank Ruhl Libre"/>
              <a:ea typeface="Frank Ruhl Libre"/>
              <a:cs typeface="Frank Ruhl Libre"/>
              <a:sym typeface="Frank Ruhl Libre"/>
            </a:endParaRPr>
          </a:p>
        </p:txBody>
      </p:sp>
      <p:sp>
        <p:nvSpPr>
          <p:cNvPr id="80" name="Google Shape;80;p17"/>
          <p:cNvSpPr/>
          <p:nvPr/>
        </p:nvSpPr>
        <p:spPr>
          <a:xfrm>
            <a:off x="311675" y="973100"/>
            <a:ext cx="3817800" cy="3650400"/>
          </a:xfrm>
          <a:prstGeom prst="rect">
            <a:avLst/>
          </a:prstGeom>
          <a:solidFill>
            <a:srgbClr val="0097A7"/>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000">
                <a:latin typeface="Frank Ruhl Libre"/>
                <a:ea typeface="Frank Ruhl Libre"/>
                <a:cs typeface="Frank Ruhl Libre"/>
                <a:sym typeface="Frank Ruhl Libre"/>
              </a:rPr>
              <a:t>Start a Parent/Child Informal Soccer Team</a:t>
            </a:r>
            <a:endParaRPr b="1" sz="2000">
              <a:latin typeface="Frank Ruhl Libre"/>
              <a:ea typeface="Frank Ruhl Libre"/>
              <a:cs typeface="Frank Ruhl Libre"/>
              <a:sym typeface="Frank Ruhl Libre"/>
            </a:endParaRPr>
          </a:p>
          <a:p>
            <a:pPr indent="0" lvl="0" marL="0" rtl="0" algn="l">
              <a:spcBef>
                <a:spcPts val="0"/>
              </a:spcBef>
              <a:spcAft>
                <a:spcPts val="0"/>
              </a:spcAft>
              <a:buNone/>
            </a:pPr>
            <a:r>
              <a:t/>
            </a:r>
            <a:endParaRPr b="1" sz="2000">
              <a:solidFill>
                <a:schemeClr val="lt1"/>
              </a:solidFill>
              <a:latin typeface="Frank Ruhl Libre"/>
              <a:ea typeface="Frank Ruhl Libre"/>
              <a:cs typeface="Frank Ruhl Libre"/>
              <a:sym typeface="Frank Ruhl Libre"/>
            </a:endParaRPr>
          </a:p>
          <a:p>
            <a:pPr indent="-349250" lvl="0" marL="457200" rtl="0" algn="l">
              <a:spcBef>
                <a:spcPts val="0"/>
              </a:spcBef>
              <a:spcAft>
                <a:spcPts val="0"/>
              </a:spcAft>
              <a:buClr>
                <a:schemeClr val="lt1"/>
              </a:buClr>
              <a:buSzPts val="1900"/>
              <a:buFont typeface="Frank Ruhl Libre"/>
              <a:buChar char="●"/>
            </a:pPr>
            <a:r>
              <a:rPr b="1" lang="en" sz="1900">
                <a:solidFill>
                  <a:schemeClr val="lt1"/>
                </a:solidFill>
                <a:latin typeface="Frank Ruhl Libre"/>
                <a:ea typeface="Frank Ruhl Libre"/>
                <a:cs typeface="Frank Ruhl Libre"/>
                <a:sym typeface="Frank Ruhl Libre"/>
              </a:rPr>
              <a:t>Parents in Codesign session liked this idea - told stories of times families had gathered to play Soccer and exchanged support.</a:t>
            </a:r>
            <a:endParaRPr b="1" sz="1900">
              <a:solidFill>
                <a:schemeClr val="lt1"/>
              </a:solidFill>
              <a:latin typeface="Frank Ruhl Libre"/>
              <a:ea typeface="Frank Ruhl Libre"/>
              <a:cs typeface="Frank Ruhl Libre"/>
              <a:sym typeface="Frank Ruhl Libre"/>
            </a:endParaRPr>
          </a:p>
          <a:p>
            <a:pPr indent="-349250" lvl="0" marL="457200" rtl="0" algn="l">
              <a:spcBef>
                <a:spcPts val="0"/>
              </a:spcBef>
              <a:spcAft>
                <a:spcPts val="0"/>
              </a:spcAft>
              <a:buClr>
                <a:schemeClr val="lt1"/>
              </a:buClr>
              <a:buSzPts val="1900"/>
              <a:buFont typeface="Frank Ruhl Libre"/>
              <a:buChar char="●"/>
            </a:pPr>
            <a:r>
              <a:rPr b="1" lang="en" sz="1900">
                <a:solidFill>
                  <a:schemeClr val="lt1"/>
                </a:solidFill>
                <a:latin typeface="Frank Ruhl Libre"/>
                <a:ea typeface="Frank Ruhl Libre"/>
                <a:cs typeface="Frank Ruhl Libre"/>
                <a:sym typeface="Frank Ruhl Libre"/>
              </a:rPr>
              <a:t>Inclusive: Everyone knows how to play Soccer!</a:t>
            </a:r>
            <a:endParaRPr b="1" sz="1900">
              <a:solidFill>
                <a:schemeClr val="lt1"/>
              </a:solidFill>
              <a:latin typeface="Frank Ruhl Libre"/>
              <a:ea typeface="Frank Ruhl Libre"/>
              <a:cs typeface="Frank Ruhl Libre"/>
              <a:sym typeface="Frank Ruhl Libre"/>
            </a:endParaRPr>
          </a:p>
          <a:p>
            <a:pPr indent="0" lvl="0" marL="0" rtl="0" algn="l">
              <a:spcBef>
                <a:spcPts val="0"/>
              </a:spcBef>
              <a:spcAft>
                <a:spcPts val="0"/>
              </a:spcAft>
              <a:buNone/>
            </a:pPr>
            <a:r>
              <a:t/>
            </a:r>
            <a:endParaRPr sz="300">
              <a:latin typeface="Frank Ruhl Libre"/>
              <a:ea typeface="Frank Ruhl Libre"/>
              <a:cs typeface="Frank Ruhl Libre"/>
              <a:sym typeface="Frank Ruhl Libre"/>
            </a:endParaRPr>
          </a:p>
          <a:p>
            <a:pPr indent="0" lvl="0" marL="0" rtl="0" algn="l">
              <a:spcBef>
                <a:spcPts val="0"/>
              </a:spcBef>
              <a:spcAft>
                <a:spcPts val="0"/>
              </a:spcAft>
              <a:buClr>
                <a:srgbClr val="000000"/>
              </a:buClr>
              <a:buSzPts val="1100"/>
              <a:buFont typeface="Arial"/>
              <a:buNone/>
            </a:pPr>
            <a:r>
              <a:t/>
            </a:r>
            <a:endParaRPr sz="1300">
              <a:latin typeface="Frank Ruhl Libre"/>
              <a:ea typeface="Frank Ruhl Libre"/>
              <a:cs typeface="Frank Ruhl Libre"/>
              <a:sym typeface="Frank Ruhl Libre"/>
            </a:endParaRPr>
          </a:p>
        </p:txBody>
      </p:sp>
      <p:sp>
        <p:nvSpPr>
          <p:cNvPr id="81" name="Google Shape;81;p17"/>
          <p:cNvSpPr/>
          <p:nvPr/>
        </p:nvSpPr>
        <p:spPr>
          <a:xfrm>
            <a:off x="4336825" y="973100"/>
            <a:ext cx="4124700" cy="3650400"/>
          </a:xfrm>
          <a:prstGeom prst="rect">
            <a:avLst/>
          </a:prstGeom>
          <a:solidFill>
            <a:srgbClr val="0097A7"/>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000">
                <a:latin typeface="Frank Ruhl Libre"/>
                <a:ea typeface="Frank Ruhl Libre"/>
                <a:cs typeface="Frank Ruhl Libre"/>
                <a:sym typeface="Frank Ruhl Libre"/>
              </a:rPr>
              <a:t>Create Parent and Child “Mental Health/Wellness Kits”</a:t>
            </a:r>
            <a:endParaRPr b="1" sz="2000">
              <a:latin typeface="Frank Ruhl Libre"/>
              <a:ea typeface="Frank Ruhl Libre"/>
              <a:cs typeface="Frank Ruhl Libre"/>
              <a:sym typeface="Frank Ruhl Libre"/>
            </a:endParaRPr>
          </a:p>
          <a:p>
            <a:pPr indent="0" lvl="0" marL="0" rtl="0" algn="ctr">
              <a:spcBef>
                <a:spcPts val="0"/>
              </a:spcBef>
              <a:spcAft>
                <a:spcPts val="0"/>
              </a:spcAft>
              <a:buNone/>
            </a:pPr>
            <a:r>
              <a:t/>
            </a:r>
            <a:endParaRPr b="1" sz="2000">
              <a:latin typeface="Frank Ruhl Libre"/>
              <a:ea typeface="Frank Ruhl Libre"/>
              <a:cs typeface="Frank Ruhl Libre"/>
              <a:sym typeface="Frank Ruhl Libre"/>
            </a:endParaRPr>
          </a:p>
          <a:p>
            <a:pPr indent="-355600" lvl="0" marL="457200" rtl="0" algn="l">
              <a:spcBef>
                <a:spcPts val="0"/>
              </a:spcBef>
              <a:spcAft>
                <a:spcPts val="0"/>
              </a:spcAft>
              <a:buClr>
                <a:schemeClr val="lt1"/>
              </a:buClr>
              <a:buSzPts val="2000"/>
              <a:buFont typeface="Frank Ruhl Libre"/>
              <a:buChar char="●"/>
            </a:pPr>
            <a:r>
              <a:rPr b="1" lang="en" sz="2000">
                <a:solidFill>
                  <a:schemeClr val="lt1"/>
                </a:solidFill>
                <a:latin typeface="Frank Ruhl Libre"/>
                <a:ea typeface="Frank Ruhl Libre"/>
                <a:cs typeface="Frank Ruhl Libre"/>
                <a:sym typeface="Frank Ruhl Libre"/>
              </a:rPr>
              <a:t>Idea came about after Codesign session</a:t>
            </a:r>
            <a:endParaRPr b="1" sz="2000">
              <a:solidFill>
                <a:schemeClr val="accent6"/>
              </a:solidFill>
              <a:highlight>
                <a:srgbClr val="FF0000"/>
              </a:highlight>
              <a:latin typeface="Frank Ruhl Libre"/>
              <a:ea typeface="Frank Ruhl Libre"/>
              <a:cs typeface="Frank Ruhl Libre"/>
              <a:sym typeface="Frank Ruhl Libre"/>
            </a:endParaRPr>
          </a:p>
          <a:p>
            <a:pPr indent="-355600" lvl="0" marL="457200" rtl="0" algn="l">
              <a:spcBef>
                <a:spcPts val="0"/>
              </a:spcBef>
              <a:spcAft>
                <a:spcPts val="0"/>
              </a:spcAft>
              <a:buClr>
                <a:schemeClr val="lt1"/>
              </a:buClr>
              <a:buSzPts val="2000"/>
              <a:buFont typeface="Frank Ruhl Libre"/>
              <a:buChar char="●"/>
            </a:pPr>
            <a:r>
              <a:rPr b="1" lang="en" sz="2000">
                <a:solidFill>
                  <a:schemeClr val="lt1"/>
                </a:solidFill>
                <a:highlight>
                  <a:srgbClr val="0097A7"/>
                </a:highlight>
                <a:latin typeface="Frank Ruhl Libre"/>
                <a:ea typeface="Frank Ruhl Libre"/>
                <a:cs typeface="Frank Ruhl Libre"/>
                <a:sym typeface="Frank Ruhl Libre"/>
              </a:rPr>
              <a:t>Help parents have a moment to catch their breath during disasters</a:t>
            </a:r>
            <a:endParaRPr b="1" sz="2000">
              <a:solidFill>
                <a:schemeClr val="lt1"/>
              </a:solidFill>
              <a:highlight>
                <a:srgbClr val="0097A7"/>
              </a:highlight>
              <a:latin typeface="Frank Ruhl Libre"/>
              <a:ea typeface="Frank Ruhl Libre"/>
              <a:cs typeface="Frank Ruhl Libre"/>
              <a:sym typeface="Frank Ruhl Libr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idx="1" type="body"/>
          </p:nvPr>
        </p:nvSpPr>
        <p:spPr>
          <a:xfrm>
            <a:off x="466250" y="843675"/>
            <a:ext cx="8366100" cy="4155000"/>
          </a:xfrm>
          <a:prstGeom prst="rect">
            <a:avLst/>
          </a:prstGeom>
          <a:solidFill>
            <a:srgbClr val="0097A7"/>
          </a:solidFill>
        </p:spPr>
        <p:txBody>
          <a:bodyPr anchorCtr="0" anchor="t" bIns="91425" lIns="91425" spcFirstLastPara="1" rIns="91425" wrap="square" tIns="91425">
            <a:noAutofit/>
          </a:bodyPr>
          <a:lstStyle/>
          <a:p>
            <a:pPr indent="-228600" lvl="0" marL="228600" rtl="0" algn="l">
              <a:spcBef>
                <a:spcPts val="0"/>
              </a:spcBef>
              <a:spcAft>
                <a:spcPts val="0"/>
              </a:spcAft>
              <a:buClr>
                <a:schemeClr val="dk1"/>
              </a:buClr>
              <a:buSzPts val="1100"/>
              <a:buFont typeface="Arial"/>
              <a:buNone/>
            </a:pPr>
            <a:r>
              <a:rPr lang="en" sz="2000">
                <a:solidFill>
                  <a:schemeClr val="dk1"/>
                </a:solidFill>
                <a:latin typeface="Frank Ruhl Libre"/>
                <a:ea typeface="Frank Ruhl Libre"/>
                <a:cs typeface="Frank Ruhl Libre"/>
                <a:sym typeface="Frank Ruhl Libre"/>
              </a:rPr>
              <a:t>We decided to do a mock “soccer game” between members of our group and we each made a “mental health kit” to share with the group before we decided on the final kit.</a:t>
            </a:r>
            <a:r>
              <a:rPr lang="en">
                <a:solidFill>
                  <a:schemeClr val="dk1"/>
                </a:solidFill>
                <a:latin typeface="Frank Ruhl Libre"/>
                <a:ea typeface="Frank Ruhl Libre"/>
                <a:cs typeface="Frank Ruhl Libre"/>
                <a:sym typeface="Frank Ruhl Libre"/>
              </a:rPr>
              <a:t> </a:t>
            </a:r>
            <a:endParaRPr>
              <a:solidFill>
                <a:schemeClr val="dk1"/>
              </a:solidFill>
              <a:latin typeface="Frank Ruhl Libre"/>
              <a:ea typeface="Frank Ruhl Libre"/>
              <a:cs typeface="Frank Ruhl Libre"/>
              <a:sym typeface="Frank Ruhl Libre"/>
            </a:endParaRPr>
          </a:p>
          <a:p>
            <a:pPr indent="-342900" lvl="0" marL="457200" rtl="0" algn="l">
              <a:spcBef>
                <a:spcPts val="1200"/>
              </a:spcBef>
              <a:spcAft>
                <a:spcPts val="0"/>
              </a:spcAft>
              <a:buClr>
                <a:schemeClr val="lt1"/>
              </a:buClr>
              <a:buSzPts val="1800"/>
              <a:buFont typeface="Frank Ruhl Libre"/>
              <a:buChar char="●"/>
            </a:pPr>
            <a:r>
              <a:rPr lang="en">
                <a:solidFill>
                  <a:schemeClr val="lt1"/>
                </a:solidFill>
                <a:latin typeface="Frank Ruhl Libre"/>
                <a:ea typeface="Frank Ruhl Libre"/>
                <a:cs typeface="Frank Ruhl Libre"/>
                <a:sym typeface="Frank Ruhl Libre"/>
              </a:rPr>
              <a:t>The soccer </a:t>
            </a:r>
            <a:r>
              <a:rPr lang="en">
                <a:solidFill>
                  <a:schemeClr val="lt1"/>
                </a:solidFill>
                <a:latin typeface="Frank Ruhl Libre"/>
                <a:ea typeface="Frank Ruhl Libre"/>
                <a:cs typeface="Frank Ruhl Libre"/>
                <a:sym typeface="Frank Ruhl Libre"/>
              </a:rPr>
              <a:t>meetup</a:t>
            </a:r>
            <a:r>
              <a:rPr lang="en">
                <a:solidFill>
                  <a:schemeClr val="lt1"/>
                </a:solidFill>
                <a:latin typeface="Frank Ruhl Libre"/>
                <a:ea typeface="Frank Ruhl Libre"/>
                <a:cs typeface="Frank Ruhl Libre"/>
                <a:sym typeface="Frank Ruhl Libre"/>
              </a:rPr>
              <a:t> went well, we saw that as our Codesign guest had suggested, it helped us to establish relationships, stay connected within the community, and could be used as a way to introduce already established resources and help in Napa County. </a:t>
            </a:r>
            <a:endParaRPr>
              <a:solidFill>
                <a:schemeClr val="lt1"/>
              </a:solidFill>
              <a:latin typeface="Frank Ruhl Libre"/>
              <a:ea typeface="Frank Ruhl Libre"/>
              <a:cs typeface="Frank Ruhl Libre"/>
              <a:sym typeface="Frank Ruhl Libre"/>
            </a:endParaRPr>
          </a:p>
          <a:p>
            <a:pPr indent="-342900" lvl="0" marL="457200" rtl="0" algn="l">
              <a:spcBef>
                <a:spcPts val="0"/>
              </a:spcBef>
              <a:spcAft>
                <a:spcPts val="0"/>
              </a:spcAft>
              <a:buClr>
                <a:schemeClr val="lt1"/>
              </a:buClr>
              <a:buSzPts val="1800"/>
              <a:buFont typeface="Frank Ruhl Libre"/>
              <a:buChar char="●"/>
            </a:pPr>
            <a:r>
              <a:rPr lang="en">
                <a:solidFill>
                  <a:schemeClr val="lt1"/>
                </a:solidFill>
                <a:latin typeface="Frank Ruhl Libre"/>
                <a:ea typeface="Frank Ruhl Libre"/>
                <a:cs typeface="Frank Ruhl Libre"/>
                <a:sym typeface="Frank Ruhl Libre"/>
              </a:rPr>
              <a:t>There was a child and parent that was at the park and the child joined in on the soccer game, which indicates that community events can attract other families and help engage the community.   </a:t>
            </a:r>
            <a:endParaRPr>
              <a:solidFill>
                <a:schemeClr val="lt1"/>
              </a:solidFill>
              <a:latin typeface="Frank Ruhl Libre"/>
              <a:ea typeface="Frank Ruhl Libre"/>
              <a:cs typeface="Frank Ruhl Libre"/>
              <a:sym typeface="Frank Ruhl Libre"/>
            </a:endParaRPr>
          </a:p>
          <a:p>
            <a:pPr indent="0" lvl="0" marL="0" rtl="0" algn="l">
              <a:spcBef>
                <a:spcPts val="1200"/>
              </a:spcBef>
              <a:spcAft>
                <a:spcPts val="0"/>
              </a:spcAft>
              <a:buClr>
                <a:schemeClr val="dk1"/>
              </a:buClr>
              <a:buSzPts val="1100"/>
              <a:buFont typeface="Arial"/>
              <a:buNone/>
            </a:pPr>
            <a:r>
              <a:t/>
            </a:r>
            <a:endParaRPr sz="1100">
              <a:solidFill>
                <a:schemeClr val="dk1"/>
              </a:solidFill>
              <a:latin typeface="Frank Ruhl Libre"/>
              <a:ea typeface="Frank Ruhl Libre"/>
              <a:cs typeface="Frank Ruhl Libre"/>
              <a:sym typeface="Frank Ruhl Libre"/>
            </a:endParaRPr>
          </a:p>
          <a:p>
            <a:pPr indent="0" lvl="0" marL="0" rtl="0" algn="l">
              <a:spcBef>
                <a:spcPts val="1200"/>
              </a:spcBef>
              <a:spcAft>
                <a:spcPts val="1200"/>
              </a:spcAft>
              <a:buNone/>
            </a:pPr>
            <a:r>
              <a:t/>
            </a:r>
            <a:endParaRPr sz="1100">
              <a:solidFill>
                <a:schemeClr val="dk1"/>
              </a:solidFill>
              <a:latin typeface="Frank Ruhl Libre"/>
              <a:ea typeface="Frank Ruhl Libre"/>
              <a:cs typeface="Frank Ruhl Libre"/>
              <a:sym typeface="Frank Ruhl Libre"/>
            </a:endParaRPr>
          </a:p>
        </p:txBody>
      </p:sp>
      <p:sp>
        <p:nvSpPr>
          <p:cNvPr id="87" name="Google Shape;87;p18"/>
          <p:cNvSpPr txBox="1"/>
          <p:nvPr/>
        </p:nvSpPr>
        <p:spPr>
          <a:xfrm>
            <a:off x="377425" y="259025"/>
            <a:ext cx="84549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500">
                <a:latin typeface="Frank Ruhl Libre"/>
                <a:ea typeface="Frank Ruhl Libre"/>
                <a:cs typeface="Frank Ruhl Libre"/>
                <a:sym typeface="Frank Ruhl Libre"/>
              </a:rPr>
              <a:t>The Prototype Process: </a:t>
            </a:r>
            <a:r>
              <a:rPr b="1" lang="en" sz="2000">
                <a:solidFill>
                  <a:schemeClr val="dk1"/>
                </a:solidFill>
                <a:latin typeface="Frank Ruhl Libre"/>
                <a:ea typeface="Frank Ruhl Libre"/>
                <a:cs typeface="Frank Ruhl Libre"/>
                <a:sym typeface="Frank Ruhl Libre"/>
              </a:rPr>
              <a:t>Let’s test it out on ourselves first! </a:t>
            </a:r>
            <a:endParaRPr b="1" sz="2500">
              <a:latin typeface="Frank Ruhl Libre"/>
              <a:ea typeface="Frank Ruhl Libre"/>
              <a:cs typeface="Frank Ruhl Libre"/>
              <a:sym typeface="Frank Ruhl Libr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idx="1" type="body"/>
          </p:nvPr>
        </p:nvSpPr>
        <p:spPr>
          <a:xfrm>
            <a:off x="2738275" y="695200"/>
            <a:ext cx="6094200" cy="4303500"/>
          </a:xfrm>
          <a:prstGeom prst="rect">
            <a:avLst/>
          </a:prstGeom>
          <a:solidFill>
            <a:srgbClr val="0097A7"/>
          </a:solidFill>
        </p:spPr>
        <p:txBody>
          <a:bodyPr anchorCtr="0" anchor="t" bIns="91425" lIns="91425" spcFirstLastPara="1" rIns="91425" wrap="square" tIns="91425">
            <a:noAutofit/>
          </a:bodyPr>
          <a:lstStyle/>
          <a:p>
            <a:pPr indent="-342900" lvl="0" marL="457200" rtl="0" algn="l">
              <a:spcBef>
                <a:spcPts val="0"/>
              </a:spcBef>
              <a:spcAft>
                <a:spcPts val="0"/>
              </a:spcAft>
              <a:buClr>
                <a:schemeClr val="lt1"/>
              </a:buClr>
              <a:buSzPts val="1800"/>
              <a:buFont typeface="Frank Ruhl Libre"/>
              <a:buChar char="●"/>
            </a:pPr>
            <a:r>
              <a:rPr lang="en">
                <a:solidFill>
                  <a:schemeClr val="lt1"/>
                </a:solidFill>
                <a:latin typeface="Frank Ruhl Libre"/>
                <a:ea typeface="Frank Ruhl Libre"/>
                <a:cs typeface="Frank Ruhl Libre"/>
                <a:sym typeface="Frank Ruhl Libre"/>
              </a:rPr>
              <a:t> Based on our first meetup, we came together to create our final “Mental Health Kit” and ended up making 2 kits. One for</a:t>
            </a:r>
            <a:r>
              <a:rPr lang="en">
                <a:solidFill>
                  <a:schemeClr val="lt1"/>
                </a:solidFill>
                <a:latin typeface="Frank Ruhl Libre"/>
                <a:ea typeface="Frank Ruhl Libre"/>
                <a:cs typeface="Frank Ruhl Libre"/>
                <a:sym typeface="Frank Ruhl Libre"/>
              </a:rPr>
              <a:t> </a:t>
            </a:r>
            <a:r>
              <a:rPr lang="en">
                <a:solidFill>
                  <a:schemeClr val="lt1"/>
                </a:solidFill>
                <a:latin typeface="Frank Ruhl Libre"/>
                <a:ea typeface="Frank Ruhl Libre"/>
                <a:cs typeface="Frank Ruhl Libre"/>
                <a:sym typeface="Frank Ruhl Libre"/>
              </a:rPr>
              <a:t>adults and one for kids. </a:t>
            </a:r>
            <a:endParaRPr>
              <a:solidFill>
                <a:schemeClr val="lt1"/>
              </a:solidFill>
              <a:latin typeface="Frank Ruhl Libre"/>
              <a:ea typeface="Frank Ruhl Libre"/>
              <a:cs typeface="Frank Ruhl Libre"/>
              <a:sym typeface="Frank Ruhl Libre"/>
            </a:endParaRPr>
          </a:p>
          <a:p>
            <a:pPr indent="-342900" lvl="0" marL="457200" rtl="0" algn="l">
              <a:spcBef>
                <a:spcPts val="0"/>
              </a:spcBef>
              <a:spcAft>
                <a:spcPts val="0"/>
              </a:spcAft>
              <a:buClr>
                <a:schemeClr val="lt1"/>
              </a:buClr>
              <a:buSzPts val="1800"/>
              <a:buFont typeface="Frank Ruhl Libre"/>
              <a:buChar char="●"/>
            </a:pPr>
            <a:r>
              <a:rPr lang="en">
                <a:solidFill>
                  <a:schemeClr val="lt1"/>
                </a:solidFill>
                <a:latin typeface="Frank Ruhl Libre"/>
                <a:ea typeface="Frank Ruhl Libre"/>
                <a:cs typeface="Frank Ruhl Libre"/>
                <a:sym typeface="Frank Ruhl Libre"/>
              </a:rPr>
              <a:t>The kits consisted of elements to help parents tend to their mental health needs in a stressful moment. As well as items to occupy children and help create parent/child connection</a:t>
            </a:r>
            <a:endParaRPr>
              <a:solidFill>
                <a:schemeClr val="lt1"/>
              </a:solidFill>
              <a:latin typeface="Frank Ruhl Libre"/>
              <a:ea typeface="Frank Ruhl Libre"/>
              <a:cs typeface="Frank Ruhl Libre"/>
              <a:sym typeface="Frank Ruhl Libre"/>
            </a:endParaRPr>
          </a:p>
          <a:p>
            <a:pPr indent="-342900" lvl="0" marL="457200" rtl="0" algn="l">
              <a:spcBef>
                <a:spcPts val="0"/>
              </a:spcBef>
              <a:spcAft>
                <a:spcPts val="0"/>
              </a:spcAft>
              <a:buClr>
                <a:schemeClr val="lt1"/>
              </a:buClr>
              <a:buSzPts val="1800"/>
              <a:buFont typeface="Frank Ruhl Libre"/>
              <a:buChar char="●"/>
            </a:pPr>
            <a:r>
              <a:rPr lang="en">
                <a:solidFill>
                  <a:schemeClr val="lt1"/>
                </a:solidFill>
                <a:latin typeface="Frank Ruhl Libre"/>
                <a:ea typeface="Frank Ruhl Libre"/>
                <a:cs typeface="Frank Ruhl Libre"/>
                <a:sym typeface="Frank Ruhl Libre"/>
              </a:rPr>
              <a:t>After we decided on and built a “final” prototype, we decided to send these to 4 of the parents we interviewed and asked for their feedback via a survey that we included in the kits when we delivered them.</a:t>
            </a:r>
            <a:endParaRPr>
              <a:solidFill>
                <a:schemeClr val="lt1"/>
              </a:solidFill>
              <a:latin typeface="Frank Ruhl Libre"/>
              <a:ea typeface="Frank Ruhl Libre"/>
              <a:cs typeface="Frank Ruhl Libre"/>
              <a:sym typeface="Frank Ruhl Libre"/>
            </a:endParaRPr>
          </a:p>
          <a:p>
            <a:pPr indent="0" lvl="0" marL="0" rtl="0" algn="l">
              <a:spcBef>
                <a:spcPts val="1200"/>
              </a:spcBef>
              <a:spcAft>
                <a:spcPts val="1200"/>
              </a:spcAft>
              <a:buNone/>
            </a:pPr>
            <a:r>
              <a:t/>
            </a:r>
            <a:endParaRPr>
              <a:solidFill>
                <a:schemeClr val="dk1"/>
              </a:solidFill>
              <a:latin typeface="Frank Ruhl Libre"/>
              <a:ea typeface="Frank Ruhl Libre"/>
              <a:cs typeface="Frank Ruhl Libre"/>
              <a:sym typeface="Frank Ruhl Libre"/>
            </a:endParaRPr>
          </a:p>
        </p:txBody>
      </p:sp>
      <p:pic>
        <p:nvPicPr>
          <p:cNvPr id="93" name="Google Shape;93;p19"/>
          <p:cNvPicPr preferRelativeResize="0"/>
          <p:nvPr/>
        </p:nvPicPr>
        <p:blipFill rotWithShape="1">
          <a:blip r:embed="rId3">
            <a:alphaModFix/>
          </a:blip>
          <a:srcRect b="22369" l="0" r="0" t="4621"/>
          <a:stretch/>
        </p:blipFill>
        <p:spPr>
          <a:xfrm>
            <a:off x="152400" y="267225"/>
            <a:ext cx="2433600" cy="2368976"/>
          </a:xfrm>
          <a:prstGeom prst="rect">
            <a:avLst/>
          </a:prstGeom>
          <a:noFill/>
          <a:ln>
            <a:noFill/>
          </a:ln>
        </p:spPr>
      </p:pic>
      <p:pic>
        <p:nvPicPr>
          <p:cNvPr id="94" name="Google Shape;94;p19"/>
          <p:cNvPicPr preferRelativeResize="0"/>
          <p:nvPr/>
        </p:nvPicPr>
        <p:blipFill rotWithShape="1">
          <a:blip r:embed="rId4">
            <a:alphaModFix/>
          </a:blip>
          <a:srcRect b="24588" l="0" r="0" t="10345"/>
          <a:stretch/>
        </p:blipFill>
        <p:spPr>
          <a:xfrm>
            <a:off x="170825" y="2855075"/>
            <a:ext cx="2396751" cy="2079276"/>
          </a:xfrm>
          <a:prstGeom prst="rect">
            <a:avLst/>
          </a:prstGeom>
          <a:noFill/>
          <a:ln>
            <a:noFill/>
          </a:ln>
        </p:spPr>
      </p:pic>
      <p:sp>
        <p:nvSpPr>
          <p:cNvPr id="95" name="Google Shape;95;p19"/>
          <p:cNvSpPr txBox="1"/>
          <p:nvPr/>
        </p:nvSpPr>
        <p:spPr>
          <a:xfrm>
            <a:off x="2992975" y="125800"/>
            <a:ext cx="58395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500">
                <a:latin typeface="Frank Ruhl Libre"/>
                <a:ea typeface="Frank Ruhl Libre"/>
                <a:cs typeface="Frank Ruhl Libre"/>
                <a:sym typeface="Frank Ruhl Libre"/>
              </a:rPr>
              <a:t>The </a:t>
            </a:r>
            <a:r>
              <a:rPr b="1" lang="en" sz="2500">
                <a:latin typeface="Frank Ruhl Libre"/>
                <a:ea typeface="Frank Ruhl Libre"/>
                <a:cs typeface="Frank Ruhl Libre"/>
                <a:sym typeface="Frank Ruhl Libre"/>
              </a:rPr>
              <a:t>Prototype</a:t>
            </a:r>
            <a:endParaRPr b="1" sz="2500">
              <a:latin typeface="Frank Ruhl Libre"/>
              <a:ea typeface="Frank Ruhl Libre"/>
              <a:cs typeface="Frank Ruhl Libre"/>
              <a:sym typeface="Frank Ruhl Libr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idx="1" type="body"/>
          </p:nvPr>
        </p:nvSpPr>
        <p:spPr>
          <a:xfrm>
            <a:off x="2738275" y="695200"/>
            <a:ext cx="6094200" cy="4303500"/>
          </a:xfrm>
          <a:prstGeom prst="rect">
            <a:avLst/>
          </a:prstGeom>
          <a:solidFill>
            <a:srgbClr val="0097A7"/>
          </a:solidFill>
        </p:spPr>
        <p:txBody>
          <a:bodyPr anchorCtr="0" anchor="t" bIns="91425" lIns="91425" spcFirstLastPara="1" rIns="91425" wrap="square" tIns="91425">
            <a:noAutofit/>
          </a:bodyPr>
          <a:lstStyle/>
          <a:p>
            <a:pPr indent="-349250" lvl="0" marL="457200" rtl="0" algn="l">
              <a:spcBef>
                <a:spcPts val="0"/>
              </a:spcBef>
              <a:spcAft>
                <a:spcPts val="0"/>
              </a:spcAft>
              <a:buClr>
                <a:schemeClr val="lt1"/>
              </a:buClr>
              <a:buSzPts val="1900"/>
              <a:buFont typeface="Frank Ruhl Libre"/>
              <a:buChar char="●"/>
            </a:pPr>
            <a:r>
              <a:rPr lang="en" sz="1900">
                <a:solidFill>
                  <a:schemeClr val="lt1"/>
                </a:solidFill>
                <a:latin typeface="Frank Ruhl Libre"/>
                <a:ea typeface="Frank Ruhl Libre"/>
                <a:cs typeface="Frank Ruhl Libre"/>
                <a:sym typeface="Frank Ruhl Libre"/>
              </a:rPr>
              <a:t>All were excited to receive the kits</a:t>
            </a:r>
            <a:endParaRPr sz="1900">
              <a:solidFill>
                <a:schemeClr val="lt1"/>
              </a:solidFill>
              <a:latin typeface="Frank Ruhl Libre"/>
              <a:ea typeface="Frank Ruhl Libre"/>
              <a:cs typeface="Frank Ruhl Libre"/>
              <a:sym typeface="Frank Ruhl Libre"/>
            </a:endParaRPr>
          </a:p>
          <a:p>
            <a:pPr indent="-349250" lvl="0" marL="457200" rtl="0" algn="l">
              <a:spcBef>
                <a:spcPts val="0"/>
              </a:spcBef>
              <a:spcAft>
                <a:spcPts val="0"/>
              </a:spcAft>
              <a:buClr>
                <a:schemeClr val="lt1"/>
              </a:buClr>
              <a:buSzPts val="1900"/>
              <a:buFont typeface="Frank Ruhl Libre"/>
              <a:buChar char="●"/>
            </a:pPr>
            <a:r>
              <a:rPr lang="en" sz="1900">
                <a:solidFill>
                  <a:schemeClr val="lt1"/>
                </a:solidFill>
                <a:latin typeface="Frank Ruhl Libre"/>
                <a:ea typeface="Frank Ruhl Libre"/>
                <a:cs typeface="Frank Ruhl Libre"/>
                <a:sym typeface="Frank Ruhl Libre"/>
              </a:rPr>
              <a:t>Yoga body shape cards were a frequent favorite which </a:t>
            </a:r>
            <a:r>
              <a:rPr lang="en" sz="1900">
                <a:solidFill>
                  <a:schemeClr val="lt1"/>
                </a:solidFill>
                <a:latin typeface="Frank Ruhl Libre"/>
                <a:ea typeface="Frank Ruhl Libre"/>
                <a:cs typeface="Frank Ruhl Libre"/>
                <a:sym typeface="Frank Ruhl Libre"/>
              </a:rPr>
              <a:t>surprised</a:t>
            </a:r>
            <a:r>
              <a:rPr lang="en" sz="1900">
                <a:solidFill>
                  <a:schemeClr val="lt1"/>
                </a:solidFill>
                <a:latin typeface="Frank Ruhl Libre"/>
                <a:ea typeface="Frank Ruhl Libre"/>
                <a:cs typeface="Frank Ruhl Libre"/>
                <a:sym typeface="Frank Ruhl Libre"/>
              </a:rPr>
              <a:t> us!</a:t>
            </a:r>
            <a:endParaRPr sz="1900">
              <a:solidFill>
                <a:schemeClr val="lt1"/>
              </a:solidFill>
              <a:latin typeface="Frank Ruhl Libre"/>
              <a:ea typeface="Frank Ruhl Libre"/>
              <a:cs typeface="Frank Ruhl Libre"/>
              <a:sym typeface="Frank Ruhl Libre"/>
            </a:endParaRPr>
          </a:p>
          <a:p>
            <a:pPr indent="-349250" lvl="0" marL="457200" rtl="0" algn="l">
              <a:spcBef>
                <a:spcPts val="0"/>
              </a:spcBef>
              <a:spcAft>
                <a:spcPts val="0"/>
              </a:spcAft>
              <a:buClr>
                <a:schemeClr val="lt1"/>
              </a:buClr>
              <a:buSzPts val="1900"/>
              <a:buFont typeface="Frank Ruhl Libre"/>
              <a:buChar char="●"/>
            </a:pPr>
            <a:r>
              <a:rPr lang="en" sz="1900">
                <a:solidFill>
                  <a:schemeClr val="lt1"/>
                </a:solidFill>
                <a:latin typeface="Frank Ruhl Libre"/>
                <a:ea typeface="Frank Ruhl Libre"/>
                <a:cs typeface="Frank Ruhl Libre"/>
                <a:sym typeface="Frank Ruhl Libre"/>
              </a:rPr>
              <a:t>One child shared the kit with other children in their apartment complex, creating more connection</a:t>
            </a:r>
            <a:endParaRPr sz="1900">
              <a:solidFill>
                <a:schemeClr val="lt1"/>
              </a:solidFill>
              <a:latin typeface="Frank Ruhl Libre"/>
              <a:ea typeface="Frank Ruhl Libre"/>
              <a:cs typeface="Frank Ruhl Libre"/>
              <a:sym typeface="Frank Ruhl Libre"/>
            </a:endParaRPr>
          </a:p>
          <a:p>
            <a:pPr indent="-349250" lvl="0" marL="457200" rtl="0" algn="l">
              <a:spcBef>
                <a:spcPts val="0"/>
              </a:spcBef>
              <a:spcAft>
                <a:spcPts val="0"/>
              </a:spcAft>
              <a:buClr>
                <a:schemeClr val="lt1"/>
              </a:buClr>
              <a:buSzPts val="1900"/>
              <a:buFont typeface="Frank Ruhl Libre"/>
              <a:buChar char="●"/>
            </a:pPr>
            <a:r>
              <a:rPr lang="en" sz="1900">
                <a:solidFill>
                  <a:schemeClr val="lt1"/>
                </a:solidFill>
                <a:latin typeface="Frank Ruhl Libre"/>
                <a:ea typeface="Frank Ruhl Libre"/>
                <a:cs typeface="Frank Ruhl Libre"/>
                <a:sym typeface="Frank Ruhl Libre"/>
              </a:rPr>
              <a:t>One parent shared that the kits helped keep their children </a:t>
            </a:r>
            <a:r>
              <a:rPr lang="en" sz="1900">
                <a:solidFill>
                  <a:schemeClr val="lt1"/>
                </a:solidFill>
                <a:latin typeface="Frank Ruhl Libre"/>
                <a:ea typeface="Frank Ruhl Libre"/>
                <a:cs typeface="Frank Ruhl Libre"/>
                <a:sym typeface="Frank Ruhl Libre"/>
              </a:rPr>
              <a:t>occupied</a:t>
            </a:r>
            <a:r>
              <a:rPr lang="en" sz="1900">
                <a:solidFill>
                  <a:schemeClr val="lt1"/>
                </a:solidFill>
                <a:latin typeface="Frank Ruhl Libre"/>
                <a:ea typeface="Frank Ruhl Libre"/>
                <a:cs typeface="Frank Ruhl Libre"/>
                <a:sym typeface="Frank Ruhl Libre"/>
              </a:rPr>
              <a:t> while they focussed on dealing with the pandemic</a:t>
            </a:r>
            <a:endParaRPr sz="1900">
              <a:solidFill>
                <a:schemeClr val="lt1"/>
              </a:solidFill>
              <a:latin typeface="Frank Ruhl Libre"/>
              <a:ea typeface="Frank Ruhl Libre"/>
              <a:cs typeface="Frank Ruhl Libre"/>
              <a:sym typeface="Frank Ruhl Libre"/>
            </a:endParaRPr>
          </a:p>
          <a:p>
            <a:pPr indent="-349250" lvl="0" marL="457200" rtl="0" algn="l">
              <a:spcBef>
                <a:spcPts val="0"/>
              </a:spcBef>
              <a:spcAft>
                <a:spcPts val="0"/>
              </a:spcAft>
              <a:buClr>
                <a:schemeClr val="lt1"/>
              </a:buClr>
              <a:buSzPts val="1900"/>
              <a:buFont typeface="Frank Ruhl Libre"/>
              <a:buChar char="●"/>
            </a:pPr>
            <a:r>
              <a:rPr lang="en" sz="1900">
                <a:solidFill>
                  <a:schemeClr val="lt1"/>
                </a:solidFill>
                <a:latin typeface="Frank Ruhl Libre"/>
                <a:ea typeface="Frank Ruhl Libre"/>
                <a:cs typeface="Frank Ruhl Libre"/>
                <a:sym typeface="Frank Ruhl Libre"/>
              </a:rPr>
              <a:t>A parent shared that they’d like more guidance in kits on what to do in disasters and how to talk to children about the experience - we can add this!</a:t>
            </a:r>
            <a:endParaRPr sz="1900">
              <a:solidFill>
                <a:srgbClr val="FF0000"/>
              </a:solidFill>
              <a:highlight>
                <a:schemeClr val="accent6"/>
              </a:highlight>
              <a:latin typeface="Frank Ruhl Libre"/>
              <a:ea typeface="Frank Ruhl Libre"/>
              <a:cs typeface="Frank Ruhl Libre"/>
              <a:sym typeface="Frank Ruhl Libre"/>
            </a:endParaRPr>
          </a:p>
        </p:txBody>
      </p:sp>
      <p:pic>
        <p:nvPicPr>
          <p:cNvPr id="101" name="Google Shape;101;p20"/>
          <p:cNvPicPr preferRelativeResize="0"/>
          <p:nvPr/>
        </p:nvPicPr>
        <p:blipFill rotWithShape="1">
          <a:blip r:embed="rId3">
            <a:alphaModFix/>
          </a:blip>
          <a:srcRect b="22369" l="0" r="0" t="4621"/>
          <a:stretch/>
        </p:blipFill>
        <p:spPr>
          <a:xfrm>
            <a:off x="152400" y="267225"/>
            <a:ext cx="2433600" cy="2368976"/>
          </a:xfrm>
          <a:prstGeom prst="rect">
            <a:avLst/>
          </a:prstGeom>
          <a:noFill/>
          <a:ln>
            <a:noFill/>
          </a:ln>
        </p:spPr>
      </p:pic>
      <p:pic>
        <p:nvPicPr>
          <p:cNvPr id="102" name="Google Shape;102;p20"/>
          <p:cNvPicPr preferRelativeResize="0"/>
          <p:nvPr/>
        </p:nvPicPr>
        <p:blipFill rotWithShape="1">
          <a:blip r:embed="rId4">
            <a:alphaModFix/>
          </a:blip>
          <a:srcRect b="24588" l="0" r="0" t="10345"/>
          <a:stretch/>
        </p:blipFill>
        <p:spPr>
          <a:xfrm>
            <a:off x="170825" y="2855075"/>
            <a:ext cx="2396751" cy="2079276"/>
          </a:xfrm>
          <a:prstGeom prst="rect">
            <a:avLst/>
          </a:prstGeom>
          <a:noFill/>
          <a:ln>
            <a:noFill/>
          </a:ln>
        </p:spPr>
      </p:pic>
      <p:sp>
        <p:nvSpPr>
          <p:cNvPr id="103" name="Google Shape;103;p20"/>
          <p:cNvSpPr txBox="1"/>
          <p:nvPr/>
        </p:nvSpPr>
        <p:spPr>
          <a:xfrm>
            <a:off x="2992975" y="125800"/>
            <a:ext cx="58395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500"/>
              <a:t>Feedback from Parents</a:t>
            </a:r>
            <a:endParaRPr b="1" sz="2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nvSpPr>
        <p:spPr>
          <a:xfrm>
            <a:off x="231200" y="312300"/>
            <a:ext cx="85980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500">
                <a:latin typeface="Frank Ruhl Libre"/>
                <a:ea typeface="Frank Ruhl Libre"/>
                <a:cs typeface="Frank Ruhl Libre"/>
                <a:sym typeface="Frank Ruhl Libre"/>
              </a:rPr>
              <a:t>Next Steps</a:t>
            </a:r>
            <a:endParaRPr b="1" sz="2500">
              <a:latin typeface="Frank Ruhl Libre"/>
              <a:ea typeface="Frank Ruhl Libre"/>
              <a:cs typeface="Frank Ruhl Libre"/>
              <a:sym typeface="Frank Ruhl Libre"/>
            </a:endParaRPr>
          </a:p>
        </p:txBody>
      </p:sp>
      <p:sp>
        <p:nvSpPr>
          <p:cNvPr id="109" name="Google Shape;109;p21"/>
          <p:cNvSpPr txBox="1"/>
          <p:nvPr/>
        </p:nvSpPr>
        <p:spPr>
          <a:xfrm>
            <a:off x="366375" y="807975"/>
            <a:ext cx="7840800" cy="3909600"/>
          </a:xfrm>
          <a:prstGeom prst="rect">
            <a:avLst/>
          </a:prstGeom>
          <a:solidFill>
            <a:srgbClr val="0097A7"/>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solidFill>
                  <a:srgbClr val="222222"/>
                </a:solidFill>
                <a:highlight>
                  <a:srgbClr val="0097A7"/>
                </a:highlight>
                <a:latin typeface="Frank Ruhl Libre"/>
                <a:ea typeface="Frank Ruhl Libre"/>
                <a:cs typeface="Frank Ruhl Libre"/>
                <a:sym typeface="Frank Ruhl Libre"/>
              </a:rPr>
              <a:t>Understanding the other key stakeholders. </a:t>
            </a:r>
            <a:r>
              <a:rPr lang="en" sz="1500">
                <a:solidFill>
                  <a:srgbClr val="222222"/>
                </a:solidFill>
                <a:highlight>
                  <a:srgbClr val="0097A7"/>
                </a:highlight>
                <a:latin typeface="Frank Ruhl Libre"/>
                <a:ea typeface="Frank Ruhl Libre"/>
                <a:cs typeface="Frank Ruhl Libre"/>
                <a:sym typeface="Frank Ruhl Libre"/>
              </a:rPr>
              <a:t>Coordinate with other local organizations who might have similar endeavors: </a:t>
            </a:r>
            <a:endParaRPr sz="1500">
              <a:solidFill>
                <a:srgbClr val="222222"/>
              </a:solidFill>
              <a:highlight>
                <a:srgbClr val="0097A7"/>
              </a:highlight>
              <a:latin typeface="Frank Ruhl Libre"/>
              <a:ea typeface="Frank Ruhl Libre"/>
              <a:cs typeface="Frank Ruhl Libre"/>
              <a:sym typeface="Frank Ruhl Libre"/>
            </a:endParaRPr>
          </a:p>
          <a:p>
            <a:pPr indent="-317500" lvl="0" marL="457200" rtl="0" algn="l">
              <a:spcBef>
                <a:spcPts val="0"/>
              </a:spcBef>
              <a:spcAft>
                <a:spcPts val="0"/>
              </a:spcAft>
              <a:buClr>
                <a:schemeClr val="lt1"/>
              </a:buClr>
              <a:buSzPts val="1400"/>
              <a:buFont typeface="Frank Ruhl Libre"/>
              <a:buChar char="●"/>
            </a:pPr>
            <a:r>
              <a:rPr lang="en">
                <a:solidFill>
                  <a:schemeClr val="lt1"/>
                </a:solidFill>
                <a:highlight>
                  <a:srgbClr val="0097A7"/>
                </a:highlight>
                <a:latin typeface="Frank Ruhl Libre"/>
                <a:ea typeface="Frank Ruhl Libre"/>
                <a:cs typeface="Frank Ruhl Libre"/>
                <a:sym typeface="Frank Ruhl Libre"/>
              </a:rPr>
              <a:t>Napa County Public Library - Handed out kits at beginning of pandemic - mid-year 2020</a:t>
            </a:r>
            <a:endParaRPr>
              <a:solidFill>
                <a:schemeClr val="lt1"/>
              </a:solidFill>
              <a:highlight>
                <a:srgbClr val="0097A7"/>
              </a:highlight>
              <a:latin typeface="Frank Ruhl Libre"/>
              <a:ea typeface="Frank Ruhl Libre"/>
              <a:cs typeface="Frank Ruhl Libre"/>
              <a:sym typeface="Frank Ruhl Libre"/>
            </a:endParaRPr>
          </a:p>
          <a:p>
            <a:pPr indent="-317500" lvl="0" marL="457200" rtl="0" algn="l">
              <a:spcBef>
                <a:spcPts val="0"/>
              </a:spcBef>
              <a:spcAft>
                <a:spcPts val="0"/>
              </a:spcAft>
              <a:buClr>
                <a:schemeClr val="lt1"/>
              </a:buClr>
              <a:buSzPts val="1400"/>
              <a:buFont typeface="Frank Ruhl Libre"/>
              <a:buChar char="●"/>
            </a:pPr>
            <a:r>
              <a:rPr lang="en">
                <a:solidFill>
                  <a:schemeClr val="lt1"/>
                </a:solidFill>
                <a:highlight>
                  <a:srgbClr val="0097A7"/>
                </a:highlight>
                <a:latin typeface="Frank Ruhl Libre"/>
                <a:ea typeface="Frank Ruhl Libre"/>
                <a:cs typeface="Frank Ruhl Libre"/>
                <a:sym typeface="Frank Ruhl Libre"/>
              </a:rPr>
              <a:t>COAD Mental Health Committee - might also be creating kits</a:t>
            </a:r>
            <a:endParaRPr>
              <a:solidFill>
                <a:schemeClr val="lt1"/>
              </a:solidFill>
              <a:highlight>
                <a:srgbClr val="0097A7"/>
              </a:highlight>
              <a:latin typeface="Frank Ruhl Libre"/>
              <a:ea typeface="Frank Ruhl Libre"/>
              <a:cs typeface="Frank Ruhl Libre"/>
              <a:sym typeface="Frank Ruhl Libre"/>
            </a:endParaRPr>
          </a:p>
          <a:p>
            <a:pPr indent="-317500" lvl="0" marL="457200" rtl="0" algn="l">
              <a:spcBef>
                <a:spcPts val="0"/>
              </a:spcBef>
              <a:spcAft>
                <a:spcPts val="0"/>
              </a:spcAft>
              <a:buClr>
                <a:schemeClr val="lt1"/>
              </a:buClr>
              <a:buSzPts val="1400"/>
              <a:buFont typeface="Frank Ruhl Libre"/>
              <a:buChar char="●"/>
            </a:pPr>
            <a:r>
              <a:rPr lang="en">
                <a:solidFill>
                  <a:schemeClr val="lt1"/>
                </a:solidFill>
                <a:highlight>
                  <a:srgbClr val="0097A7"/>
                </a:highlight>
                <a:latin typeface="Frank Ruhl Libre"/>
                <a:ea typeface="Frank Ruhl Libre"/>
                <a:cs typeface="Frank Ruhl Libre"/>
                <a:sym typeface="Frank Ruhl Libre"/>
              </a:rPr>
              <a:t>First 5 Rainbow League - ongoing project and </a:t>
            </a:r>
            <a:r>
              <a:rPr lang="en">
                <a:solidFill>
                  <a:schemeClr val="lt1"/>
                </a:solidFill>
                <a:highlight>
                  <a:srgbClr val="0097A7"/>
                </a:highlight>
                <a:latin typeface="Frank Ruhl Libre"/>
                <a:ea typeface="Frank Ruhl Libre"/>
                <a:cs typeface="Frank Ruhl Libre"/>
                <a:sym typeface="Frank Ruhl Libre"/>
              </a:rPr>
              <a:t>currently</a:t>
            </a:r>
            <a:r>
              <a:rPr lang="en">
                <a:solidFill>
                  <a:schemeClr val="lt1"/>
                </a:solidFill>
                <a:highlight>
                  <a:srgbClr val="0097A7"/>
                </a:highlight>
                <a:latin typeface="Frank Ruhl Libre"/>
                <a:ea typeface="Frank Ruhl Libre"/>
                <a:cs typeface="Frank Ruhl Libre"/>
                <a:sym typeface="Frank Ruhl Libre"/>
              </a:rPr>
              <a:t> recruiting on social media</a:t>
            </a:r>
            <a:endParaRPr>
              <a:solidFill>
                <a:schemeClr val="lt1"/>
              </a:solidFill>
              <a:highlight>
                <a:srgbClr val="0097A7"/>
              </a:highlight>
              <a:latin typeface="Frank Ruhl Libre"/>
              <a:ea typeface="Frank Ruhl Libre"/>
              <a:cs typeface="Frank Ruhl Libre"/>
              <a:sym typeface="Frank Ruhl Libre"/>
            </a:endParaRPr>
          </a:p>
          <a:p>
            <a:pPr indent="-317500" lvl="0" marL="457200" rtl="0" algn="l">
              <a:spcBef>
                <a:spcPts val="0"/>
              </a:spcBef>
              <a:spcAft>
                <a:spcPts val="0"/>
              </a:spcAft>
              <a:buClr>
                <a:schemeClr val="lt1"/>
              </a:buClr>
              <a:buSzPts val="1400"/>
              <a:buFont typeface="Frank Ruhl Libre"/>
              <a:buChar char="●"/>
            </a:pPr>
            <a:r>
              <a:rPr lang="en">
                <a:solidFill>
                  <a:schemeClr val="lt1"/>
                </a:solidFill>
                <a:highlight>
                  <a:srgbClr val="0097A7"/>
                </a:highlight>
                <a:latin typeface="Frank Ruhl Libre"/>
                <a:ea typeface="Frank Ruhl Libre"/>
                <a:cs typeface="Frank Ruhl Libre"/>
                <a:sym typeface="Frank Ruhl Libre"/>
              </a:rPr>
              <a:t>Boys &amp; Girls Club - start conversation with them to create activity for kids to make some of the elements for the kits - handmade cards, assembling quick reference cards , etc</a:t>
            </a:r>
            <a:endParaRPr>
              <a:solidFill>
                <a:schemeClr val="lt1"/>
              </a:solidFill>
              <a:highlight>
                <a:srgbClr val="0097A7"/>
              </a:highlight>
              <a:latin typeface="Frank Ruhl Libre"/>
              <a:ea typeface="Frank Ruhl Libre"/>
              <a:cs typeface="Frank Ruhl Libre"/>
              <a:sym typeface="Frank Ruhl Libre"/>
            </a:endParaRPr>
          </a:p>
          <a:p>
            <a:pPr indent="0" lvl="0" marL="0" rtl="0" algn="l">
              <a:spcBef>
                <a:spcPts val="0"/>
              </a:spcBef>
              <a:spcAft>
                <a:spcPts val="0"/>
              </a:spcAft>
              <a:buClr>
                <a:schemeClr val="dk1"/>
              </a:buClr>
              <a:buSzPts val="1100"/>
              <a:buFont typeface="Arial"/>
              <a:buNone/>
            </a:pPr>
            <a:r>
              <a:rPr lang="en" sz="1500">
                <a:solidFill>
                  <a:srgbClr val="222222"/>
                </a:solidFill>
                <a:highlight>
                  <a:srgbClr val="0097A7"/>
                </a:highlight>
                <a:latin typeface="Frank Ruhl Libre"/>
                <a:ea typeface="Frank Ruhl Libre"/>
                <a:cs typeface="Frank Ruhl Libre"/>
                <a:sym typeface="Frank Ruhl Libre"/>
              </a:rPr>
              <a:t>Investigate and determine who should receive next round of kits:</a:t>
            </a:r>
            <a:endParaRPr sz="1500">
              <a:solidFill>
                <a:srgbClr val="222222"/>
              </a:solidFill>
              <a:highlight>
                <a:srgbClr val="0097A7"/>
              </a:highlight>
              <a:latin typeface="Frank Ruhl Libre"/>
              <a:ea typeface="Frank Ruhl Libre"/>
              <a:cs typeface="Frank Ruhl Libre"/>
              <a:sym typeface="Frank Ruhl Libre"/>
            </a:endParaRPr>
          </a:p>
          <a:p>
            <a:pPr indent="-317500" lvl="0" marL="457200" rtl="0" algn="l">
              <a:spcBef>
                <a:spcPts val="0"/>
              </a:spcBef>
              <a:spcAft>
                <a:spcPts val="0"/>
              </a:spcAft>
              <a:buClr>
                <a:schemeClr val="lt1"/>
              </a:buClr>
              <a:buSzPts val="1400"/>
              <a:buFont typeface="Frank Ruhl Libre"/>
              <a:buChar char="●"/>
            </a:pPr>
            <a:r>
              <a:rPr lang="en">
                <a:solidFill>
                  <a:schemeClr val="lt1"/>
                </a:solidFill>
                <a:highlight>
                  <a:srgbClr val="0097A7"/>
                </a:highlight>
                <a:latin typeface="Frank Ruhl Libre"/>
                <a:ea typeface="Frank Ruhl Libre"/>
                <a:cs typeface="Frank Ruhl Libre"/>
                <a:sym typeface="Frank Ruhl Libre"/>
              </a:rPr>
              <a:t>PG&amp;E: with the next planned power-outage, get kits to some of households affected </a:t>
            </a:r>
            <a:endParaRPr>
              <a:solidFill>
                <a:schemeClr val="lt1"/>
              </a:solidFill>
              <a:highlight>
                <a:srgbClr val="0097A7"/>
              </a:highlight>
              <a:latin typeface="Frank Ruhl Libre"/>
              <a:ea typeface="Frank Ruhl Libre"/>
              <a:cs typeface="Frank Ruhl Libre"/>
              <a:sym typeface="Frank Ruhl Libre"/>
            </a:endParaRPr>
          </a:p>
          <a:p>
            <a:pPr indent="-317500" lvl="0" marL="457200" rtl="0" algn="l">
              <a:spcBef>
                <a:spcPts val="0"/>
              </a:spcBef>
              <a:spcAft>
                <a:spcPts val="0"/>
              </a:spcAft>
              <a:buClr>
                <a:schemeClr val="lt1"/>
              </a:buClr>
              <a:buSzPts val="1400"/>
              <a:buFont typeface="Frank Ruhl Libre"/>
              <a:buChar char="●"/>
            </a:pPr>
            <a:r>
              <a:rPr lang="en">
                <a:solidFill>
                  <a:schemeClr val="lt1"/>
                </a:solidFill>
                <a:highlight>
                  <a:srgbClr val="0097A7"/>
                </a:highlight>
                <a:latin typeface="Frank Ruhl Libre"/>
                <a:ea typeface="Frank Ruhl Libre"/>
                <a:cs typeface="Frank Ruhl Libre"/>
                <a:sym typeface="Frank Ruhl Libre"/>
              </a:rPr>
              <a:t>Napa Library partnership to distribute kits and include books</a:t>
            </a:r>
            <a:endParaRPr>
              <a:solidFill>
                <a:schemeClr val="lt1"/>
              </a:solidFill>
              <a:highlight>
                <a:srgbClr val="0097A7"/>
              </a:highlight>
              <a:latin typeface="Frank Ruhl Libre"/>
              <a:ea typeface="Frank Ruhl Libre"/>
              <a:cs typeface="Frank Ruhl Libre"/>
              <a:sym typeface="Frank Ruhl Libre"/>
            </a:endParaRPr>
          </a:p>
          <a:p>
            <a:pPr indent="-317500" lvl="0" marL="457200" rtl="0" algn="l">
              <a:spcBef>
                <a:spcPts val="0"/>
              </a:spcBef>
              <a:spcAft>
                <a:spcPts val="0"/>
              </a:spcAft>
              <a:buClr>
                <a:schemeClr val="lt1"/>
              </a:buClr>
              <a:buSzPts val="1400"/>
              <a:buFont typeface="Frank Ruhl Libre"/>
              <a:buChar char="●"/>
            </a:pPr>
            <a:r>
              <a:rPr lang="en">
                <a:solidFill>
                  <a:schemeClr val="lt1"/>
                </a:solidFill>
                <a:highlight>
                  <a:srgbClr val="0097A7"/>
                </a:highlight>
                <a:latin typeface="Frank Ruhl Libre"/>
                <a:ea typeface="Frank Ruhl Libre"/>
                <a:cs typeface="Frank Ruhl Libre"/>
                <a:sym typeface="Frank Ruhl Libre"/>
              </a:rPr>
              <a:t>NEWS Shelter: reach out to Tracy and Sarah at NEWS for families at the shelters to receive the kits</a:t>
            </a:r>
            <a:endParaRPr>
              <a:solidFill>
                <a:schemeClr val="lt1"/>
              </a:solidFill>
              <a:highlight>
                <a:srgbClr val="0097A7"/>
              </a:highlight>
              <a:latin typeface="Frank Ruhl Libre"/>
              <a:ea typeface="Frank Ruhl Libre"/>
              <a:cs typeface="Frank Ruhl Libre"/>
              <a:sym typeface="Frank Ruhl Libre"/>
            </a:endParaRPr>
          </a:p>
          <a:p>
            <a:pPr indent="-317500" lvl="0" marL="457200" rtl="0" algn="l">
              <a:spcBef>
                <a:spcPts val="0"/>
              </a:spcBef>
              <a:spcAft>
                <a:spcPts val="0"/>
              </a:spcAft>
              <a:buClr>
                <a:schemeClr val="lt1"/>
              </a:buClr>
              <a:buSzPts val="1400"/>
              <a:buFont typeface="Frank Ruhl Libre"/>
              <a:buChar char="●"/>
            </a:pPr>
            <a:r>
              <a:rPr lang="en">
                <a:solidFill>
                  <a:schemeClr val="lt1"/>
                </a:solidFill>
                <a:highlight>
                  <a:srgbClr val="0097A7"/>
                </a:highlight>
                <a:latin typeface="Frank Ruhl Libre"/>
                <a:ea typeface="Frank Ruhl Libre"/>
                <a:cs typeface="Frank Ruhl Libre"/>
                <a:sym typeface="Frank Ruhl Libre"/>
              </a:rPr>
              <a:t>Cope and Napa Fair Housing: Identify some families that might be in stressful situations that would benefit from receiving a kit</a:t>
            </a:r>
            <a:endParaRPr>
              <a:solidFill>
                <a:srgbClr val="222222"/>
              </a:solidFill>
              <a:highlight>
                <a:srgbClr val="0097A7"/>
              </a:highlight>
              <a:latin typeface="Frank Ruhl Libre"/>
              <a:ea typeface="Frank Ruhl Libre"/>
              <a:cs typeface="Frank Ruhl Libre"/>
              <a:sym typeface="Frank Ruhl Libre"/>
            </a:endParaRPr>
          </a:p>
          <a:p>
            <a:pPr indent="0" lvl="0" marL="0" rtl="0" algn="l">
              <a:spcBef>
                <a:spcPts val="0"/>
              </a:spcBef>
              <a:spcAft>
                <a:spcPts val="0"/>
              </a:spcAft>
              <a:buClr>
                <a:schemeClr val="dk1"/>
              </a:buClr>
              <a:buSzPts val="1100"/>
              <a:buFont typeface="Arial"/>
              <a:buNone/>
            </a:pPr>
            <a:r>
              <a:rPr lang="en" sz="1500">
                <a:solidFill>
                  <a:srgbClr val="222222"/>
                </a:solidFill>
                <a:highlight>
                  <a:srgbClr val="0097A7"/>
                </a:highlight>
                <a:latin typeface="Frank Ruhl Libre"/>
                <a:ea typeface="Frank Ruhl Libre"/>
                <a:cs typeface="Frank Ruhl Libre"/>
                <a:sym typeface="Frank Ruhl Libre"/>
              </a:rPr>
              <a:t>Produce and Distribute small round of kits</a:t>
            </a:r>
            <a:endParaRPr sz="1500">
              <a:solidFill>
                <a:srgbClr val="222222"/>
              </a:solidFill>
              <a:highlight>
                <a:srgbClr val="0097A7"/>
              </a:highlight>
              <a:latin typeface="Frank Ruhl Libre"/>
              <a:ea typeface="Frank Ruhl Libre"/>
              <a:cs typeface="Frank Ruhl Libre"/>
              <a:sym typeface="Frank Ruhl Libre"/>
            </a:endParaRPr>
          </a:p>
          <a:p>
            <a:pPr indent="-317500" lvl="0" marL="457200" rtl="0" algn="l">
              <a:spcBef>
                <a:spcPts val="0"/>
              </a:spcBef>
              <a:spcAft>
                <a:spcPts val="0"/>
              </a:spcAft>
              <a:buClr>
                <a:schemeClr val="lt1"/>
              </a:buClr>
              <a:buSzPts val="1400"/>
              <a:buFont typeface="Frank Ruhl Libre"/>
              <a:buChar char="●"/>
            </a:pPr>
            <a:r>
              <a:rPr lang="en">
                <a:solidFill>
                  <a:schemeClr val="lt1"/>
                </a:solidFill>
                <a:highlight>
                  <a:srgbClr val="0097A7"/>
                </a:highlight>
                <a:latin typeface="Frank Ruhl Libre"/>
                <a:ea typeface="Frank Ruhl Libre"/>
                <a:cs typeface="Frank Ruhl Libre"/>
                <a:sym typeface="Frank Ruhl Libre"/>
              </a:rPr>
              <a:t>Produce and distribute~20 kits along with a feedback loop back to us.</a:t>
            </a:r>
            <a:endParaRPr>
              <a:solidFill>
                <a:schemeClr val="lt1"/>
              </a:solidFill>
              <a:highlight>
                <a:srgbClr val="0097A7"/>
              </a:highlight>
              <a:latin typeface="Frank Ruhl Libre"/>
              <a:ea typeface="Frank Ruhl Libre"/>
              <a:cs typeface="Frank Ruhl Libre"/>
              <a:sym typeface="Frank Ruhl Libre"/>
            </a:endParaRPr>
          </a:p>
          <a:p>
            <a:pPr indent="0" lvl="0" marL="0" rtl="0" algn="l">
              <a:spcBef>
                <a:spcPts val="0"/>
              </a:spcBef>
              <a:spcAft>
                <a:spcPts val="0"/>
              </a:spcAft>
              <a:buNone/>
            </a:pPr>
            <a:r>
              <a:t/>
            </a:r>
            <a:endParaRPr>
              <a:highlight>
                <a:srgbClr val="0097A7"/>
              </a:highlight>
              <a:latin typeface="Frank Ruhl Libre"/>
              <a:ea typeface="Frank Ruhl Libre"/>
              <a:cs typeface="Frank Ruhl Libre"/>
              <a:sym typeface="Frank Ruhl Libre"/>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