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836" r:id="rId6"/>
    <p:sldMasterId id="2147483849" r:id="rId7"/>
  </p:sldMasterIdLst>
  <p:notesMasterIdLst>
    <p:notesMasterId r:id="rId39"/>
  </p:notesMasterIdLst>
  <p:sldIdLst>
    <p:sldId id="256" r:id="rId8"/>
    <p:sldId id="528" r:id="rId9"/>
    <p:sldId id="476" r:id="rId10"/>
    <p:sldId id="296" r:id="rId11"/>
    <p:sldId id="506" r:id="rId12"/>
    <p:sldId id="507" r:id="rId13"/>
    <p:sldId id="518" r:id="rId14"/>
    <p:sldId id="334" r:id="rId15"/>
    <p:sldId id="499" r:id="rId16"/>
    <p:sldId id="519" r:id="rId17"/>
    <p:sldId id="486" r:id="rId18"/>
    <p:sldId id="520" r:id="rId19"/>
    <p:sldId id="516" r:id="rId20"/>
    <p:sldId id="503" r:id="rId21"/>
    <p:sldId id="521" r:id="rId22"/>
    <p:sldId id="449" r:id="rId23"/>
    <p:sldId id="474" r:id="rId24"/>
    <p:sldId id="522" r:id="rId25"/>
    <p:sldId id="510" r:id="rId26"/>
    <p:sldId id="524" r:id="rId27"/>
    <p:sldId id="511" r:id="rId28"/>
    <p:sldId id="512" r:id="rId29"/>
    <p:sldId id="513" r:id="rId30"/>
    <p:sldId id="514" r:id="rId31"/>
    <p:sldId id="517" r:id="rId32"/>
    <p:sldId id="525" r:id="rId33"/>
    <p:sldId id="483" r:id="rId34"/>
    <p:sldId id="526" r:id="rId35"/>
    <p:sldId id="422" r:id="rId36"/>
    <p:sldId id="416" r:id="rId37"/>
    <p:sldId id="527" r:id="rId38"/>
  </p:sldIdLst>
  <p:sldSz cx="9144000" cy="5143500" type="screen16x9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CCFFCC"/>
    <a:srgbClr val="FDFED8"/>
    <a:srgbClr val="FF6600"/>
    <a:srgbClr val="EDF07C"/>
    <a:srgbClr val="E7E74F"/>
    <a:srgbClr val="E3F21A"/>
    <a:srgbClr val="3366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7" autoAdjust="0"/>
    <p:restoredTop sz="89021" autoAdjust="0"/>
  </p:normalViewPr>
  <p:slideViewPr>
    <p:cSldViewPr>
      <p:cViewPr varScale="1">
        <p:scale>
          <a:sx n="107" d="100"/>
          <a:sy n="107" d="100"/>
        </p:scale>
        <p:origin x="1380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D00B84-895B-43F8-A770-44AF8C1D7C3E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90C18A-31AA-4ABE-8106-6AC91B76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8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97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action plan should show how we will implement strategies to obtain objectives listed in our CHIP. We</a:t>
            </a:r>
            <a:r>
              <a:rPr lang="en-US" baseline="0" dirty="0" smtClean="0"/>
              <a:t> develop an action plan so we can track details, check for feasibility, increase efficiency and ensure accountability. It’s also a way to articulate our plans clearly to outside partners and potential funders. We should just think about this as our </a:t>
            </a:r>
            <a:r>
              <a:rPr lang="en-US" baseline="0" dirty="0" err="1" smtClean="0"/>
              <a:t>workplan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9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action plan should show how we will implement strategies to obtain objectives listed in our CHIP. We</a:t>
            </a:r>
            <a:r>
              <a:rPr lang="en-US" baseline="0" dirty="0" smtClean="0"/>
              <a:t> develop an action plan so we can track details, check for feasibility, increase efficiency and ensure accountability. It’s also a way to articulate our plans clearly to outside partners and potential funders. We should just think about this as our </a:t>
            </a:r>
            <a:r>
              <a:rPr lang="en-US" baseline="0" dirty="0" err="1" smtClean="0"/>
              <a:t>workplan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0C18A-31AA-4ABE-8106-6AC91B768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27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Jessica/Rocio</a:t>
            </a:r>
          </a:p>
          <a:p>
            <a:endParaRPr lang="en-US" dirty="0" smtClean="0"/>
          </a:p>
          <a:p>
            <a:r>
              <a:rPr lang="en-US" dirty="0" smtClean="0"/>
              <a:t>How has the</a:t>
            </a:r>
            <a:r>
              <a:rPr lang="en-US" baseline="0" dirty="0" smtClean="0"/>
              <a:t> pandemic impacted the community or issue that this project is designed for?</a:t>
            </a:r>
          </a:p>
          <a:p>
            <a:r>
              <a:rPr lang="en-US" baseline="0" dirty="0" smtClean="0"/>
              <a:t>Is this project still meaningful to 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Jennifer/Patty</a:t>
            </a:r>
          </a:p>
          <a:p>
            <a:endParaRPr lang="en-US" dirty="0" smtClean="0"/>
          </a:p>
          <a:p>
            <a:r>
              <a:rPr lang="en-US" dirty="0" smtClean="0"/>
              <a:t>How has the</a:t>
            </a:r>
            <a:r>
              <a:rPr lang="en-US" baseline="0" dirty="0" smtClean="0"/>
              <a:t> pandemic impacted the community or issue that this project is designed for?</a:t>
            </a:r>
          </a:p>
          <a:p>
            <a:r>
              <a:rPr lang="en-US" baseline="0" dirty="0" smtClean="0"/>
              <a:t>Is this project still meaningful to us?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Crystal/Ilse</a:t>
            </a:r>
          </a:p>
          <a:p>
            <a:endParaRPr lang="en-US" dirty="0" smtClean="0"/>
          </a:p>
          <a:p>
            <a:r>
              <a:rPr lang="en-US" dirty="0" smtClean="0"/>
              <a:t>How has the</a:t>
            </a:r>
            <a:r>
              <a:rPr lang="en-US" baseline="0" dirty="0" smtClean="0"/>
              <a:t> pandemic impacted the community or issue that this project is designed for?</a:t>
            </a:r>
          </a:p>
          <a:p>
            <a:r>
              <a:rPr lang="en-US" baseline="0" dirty="0" smtClean="0"/>
              <a:t>Is this project still meaningful to us?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0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Erin/Nancy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*</a:t>
            </a:r>
            <a:r>
              <a:rPr lang="en-US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Tandas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 are informal group of friends/family that gather money each week/month and lend it to each member of the group in a set order at a specified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dirty="0" smtClean="0"/>
              <a:t>How has the</a:t>
            </a:r>
            <a:r>
              <a:rPr lang="en-US" baseline="0" dirty="0" smtClean="0"/>
              <a:t> pandemic impacted the community or issue that this project is designed for?</a:t>
            </a:r>
          </a:p>
          <a:p>
            <a:r>
              <a:rPr lang="en-US" baseline="0" dirty="0" smtClean="0"/>
              <a:t>Is this project still meaningful to us?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8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action plan should show how we will implement strategies to obtain objectives listed in our CHIP. We</a:t>
            </a:r>
            <a:r>
              <a:rPr lang="en-US" baseline="0" dirty="0" smtClean="0"/>
              <a:t> develop an action plan so we can track details, check for feasibility, increase efficiency and ensure accountability. It’s also a way to articulate our plans clearly to outside partners and potential funders. We should just think about this as our </a:t>
            </a:r>
            <a:r>
              <a:rPr lang="en-US" baseline="0" dirty="0" err="1" smtClean="0"/>
              <a:t>workplan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8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action plan should show how we will implement strategies to obtain objectives listed in our CHIP. We</a:t>
            </a:r>
            <a:r>
              <a:rPr lang="en-US" baseline="0" dirty="0" smtClean="0"/>
              <a:t> develop an action plan so we can track details, check for feasibility, increase efficiency and ensure accountability. It’s also a way to articulate our plans clearly to outside partners and potential funders. We should just think about this as our </a:t>
            </a:r>
            <a:r>
              <a:rPr lang="en-US" baseline="0" dirty="0" err="1" smtClean="0"/>
              <a:t>workplan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0C18A-31AA-4ABE-8106-6AC91B768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30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mention grant/funding for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85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</a:t>
            </a:r>
            <a:r>
              <a:rPr lang="en-US" baseline="0" dirty="0" smtClean="0"/>
              <a:t> mention grant/funding for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0C18A-31AA-4ABE-8106-6AC91B768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2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 smtClean="0"/>
              <a:t>For Spanish Interpretation: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/>
              <a:t>	In your meeting/webinar controls, click </a:t>
            </a:r>
            <a:r>
              <a:rPr lang="en-US" altLang="en-US" sz="1200" b="1" dirty="0" smtClean="0"/>
              <a:t>Interpretation</a:t>
            </a:r>
            <a:r>
              <a:rPr lang="en-US" altLang="en-US" sz="1200" dirty="0" smtClean="0"/>
              <a:t>  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 smtClean="0"/>
              <a:t>	 Click the language that you would like to hear.</a:t>
            </a:r>
            <a:br>
              <a:rPr lang="en-US" altLang="en-US" sz="1200" dirty="0" smtClean="0"/>
            </a:br>
            <a:r>
              <a:rPr lang="en-US" sz="1200" dirty="0" smtClean="0"/>
              <a:t>We will track questions in the chat and reach out with any answers that we can’t answer immediately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9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3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0C18A-31AA-4ABE-8106-6AC91B7689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34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9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15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6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30 learning conversations.</a:t>
            </a:r>
            <a:r>
              <a:rPr lang="en-US" baseline="0" dirty="0" smtClean="0"/>
              <a:t> We used that data to identify 8 projects focused on Respect and Social Inclusion.  WE voted and selected 4 of those 8 to being with.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046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0C18A-31AA-4ABE-8106-6AC91B7689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891903"/>
            <a:ext cx="305991" cy="614363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857470"/>
            <a:ext cx="5275772" cy="3201724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775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4153444"/>
            <a:ext cx="5275772" cy="529766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5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4735830"/>
            <a:ext cx="1197467" cy="273844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4735830"/>
            <a:ext cx="3842012" cy="273844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1062162"/>
            <a:ext cx="305991" cy="273844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80391" y="942975"/>
            <a:ext cx="0" cy="4200525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82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8838008" y="1045311"/>
            <a:ext cx="305991" cy="614363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1928792"/>
            <a:ext cx="6222491" cy="2464615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775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045311"/>
            <a:ext cx="6301072" cy="614363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5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4735830"/>
            <a:ext cx="1197467" cy="273844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fld id="{C3DA15B3-215A-45CF-B568-4C88ABA533CA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4735830"/>
            <a:ext cx="4860170" cy="273844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1215570"/>
            <a:ext cx="305991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B4C650-3265-4BD1-9BD0-0AAC9439BF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4633625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75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405471"/>
            <a:ext cx="4686300" cy="186671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2784350"/>
            <a:ext cx="4686300" cy="18616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18338"/>
            <a:ext cx="2873502" cy="3717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18549"/>
            <a:ext cx="4684014" cy="6858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145003"/>
            <a:ext cx="4684014" cy="13167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2775620"/>
            <a:ext cx="4686300" cy="685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3502074"/>
            <a:ext cx="4684014" cy="13167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16609"/>
            <a:ext cx="2879082" cy="1440767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23110"/>
            <a:ext cx="4686300" cy="4216983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966134"/>
            <a:ext cx="2879082" cy="2429653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0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14" y="417946"/>
            <a:ext cx="2880360" cy="143942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9214" y="1966134"/>
            <a:ext cx="2880360" cy="2427732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3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480060"/>
            <a:ext cx="4686299" cy="4188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838008" y="4035435"/>
            <a:ext cx="305991" cy="614363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482198"/>
            <a:ext cx="1835003" cy="350858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82199"/>
            <a:ext cx="5303009" cy="35085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4445349"/>
            <a:ext cx="2861142" cy="273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4736962"/>
            <a:ext cx="286114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008" y="4205694"/>
            <a:ext cx="305991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1" y="4649798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3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4000" y="958070"/>
            <a:ext cx="6096000" cy="336118"/>
          </a:xfrm>
        </p:spPr>
        <p:txBody>
          <a:bodyPr lIns="0" tIns="0" rIns="0" bIns="0"/>
          <a:lstStyle>
            <a:lvl1pPr>
              <a:defRPr sz="2184" b="1" i="1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4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80269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92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99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2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0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6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4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5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7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8838008" y="4035435"/>
            <a:ext cx="305991" cy="614363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419759"/>
            <a:ext cx="2875430" cy="3714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26800"/>
            <a:ext cx="4686299" cy="424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4447545"/>
            <a:ext cx="286114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4735830"/>
            <a:ext cx="286114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8008" y="4205694"/>
            <a:ext cx="3059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4649798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649" r:id="rId13"/>
    <p:sldLayoutId id="2147483650" r:id="rId14"/>
    <p:sldLayoutId id="2147483660" r:id="rId15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75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68580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68580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author/Sickel%2C+Amy+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andfonline.com/author/Nabors%2C+Nina+A" TargetMode="External"/><Relationship Id="rId4" Type="http://schemas.openxmlformats.org/officeDocument/2006/relationships/hyperlink" Target="https://www.tandfonline.com/author/Seacat%2C+Jason+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58309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healthynapacounty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healthynapacounty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iv%20style='position:%20relative;%20padding-bottom:%2056.25%25;%20padding-top:%2035px;%20height:%200;%20overflow:%20hidden;'%3e%3ciframe%20sandbox='allow-scripts%20allow-same-origin%20allow-presentation'%20allowfullscreen='true'%20allowtransparency='true'%20frameborder='0'%20height='315'%20src='https:/www.mentimeter.com/embed/b53d5dab401d973f1c2d79848385835f/643383ad8241'%20style='position:%20absolute;%20top:%200;%20left:%200;%20width:%20100%25;%20height:%20100%25;'%20width='420'%3e%3c/iframe%3e%3c/di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HNCBilingualTransp draf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75606"/>
            <a:ext cx="428669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3219822"/>
            <a:ext cx="5275772" cy="5297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Welcome!</a:t>
            </a:r>
          </a:p>
          <a:p>
            <a:pPr algn="ctr"/>
            <a:r>
              <a:rPr lang="en-US" sz="2800" dirty="0" smtClean="0"/>
              <a:t>¡</a:t>
            </a:r>
            <a:r>
              <a:rPr lang="en-US" sz="2800" dirty="0" err="1" smtClean="0"/>
              <a:t>Bienvenidos</a:t>
            </a:r>
            <a:r>
              <a:rPr lang="en-US" sz="28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cs typeface="+mj-cs"/>
              </a:rPr>
              <a:t>CHIP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9622"/>
            <a:ext cx="5275772" cy="529766"/>
          </a:xfrm>
        </p:spPr>
        <p:txBody>
          <a:bodyPr>
            <a:noAutofit/>
          </a:bodyPr>
          <a:lstStyle/>
          <a:p>
            <a:r>
              <a:rPr lang="en-US" sz="2400" dirty="0"/>
              <a:t>AREAS PRIORITARIAS:</a:t>
            </a:r>
            <a:endParaRPr lang="en-US" sz="2400" dirty="0" smtClean="0"/>
          </a:p>
          <a:p>
            <a:r>
              <a:rPr lang="en-US" sz="3000" dirty="0" err="1"/>
              <a:t>Respeto</a:t>
            </a:r>
            <a:r>
              <a:rPr lang="en-US" sz="3000" dirty="0"/>
              <a:t> e </a:t>
            </a:r>
            <a:r>
              <a:rPr lang="en-US" sz="3000" dirty="0" err="1"/>
              <a:t>Inclusión</a:t>
            </a:r>
            <a:r>
              <a:rPr lang="en-US" sz="3000" dirty="0"/>
              <a:t> </a:t>
            </a:r>
            <a:r>
              <a:rPr lang="en-US" sz="3000" dirty="0" smtClean="0"/>
              <a:t>Social </a:t>
            </a:r>
            <a:endParaRPr lang="en-US" sz="3000" dirty="0"/>
          </a:p>
          <a:p>
            <a:r>
              <a:rPr lang="en-US" sz="3000" dirty="0" err="1"/>
              <a:t>Inseguridad</a:t>
            </a:r>
            <a:r>
              <a:rPr lang="en-US" sz="3000" dirty="0"/>
              <a:t> </a:t>
            </a:r>
            <a:r>
              <a:rPr lang="en-US" sz="3000" dirty="0" err="1" smtClean="0"/>
              <a:t>alimentaria</a:t>
            </a:r>
            <a:endParaRPr lang="en-US" sz="3000" dirty="0" smtClean="0"/>
          </a:p>
          <a:p>
            <a:r>
              <a:rPr lang="en-US" sz="3000" dirty="0" err="1" smtClean="0"/>
              <a:t>Vivienda</a:t>
            </a:r>
            <a:r>
              <a:rPr lang="en-US" sz="3000" dirty="0" smtClean="0"/>
              <a:t> </a:t>
            </a:r>
          </a:p>
          <a:p>
            <a:r>
              <a:rPr lang="en-US" sz="3000" dirty="0" err="1" smtClean="0"/>
              <a:t>Transporte</a:t>
            </a:r>
            <a:endParaRPr lang="en-US" sz="3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1510"/>
            <a:ext cx="3888432" cy="42672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8149" y="1827977"/>
            <a:ext cx="4392488" cy="67867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05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717" y="1762543"/>
            <a:ext cx="1097712" cy="920601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659BE5"/>
          </a:solidFill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5662" y="2099733"/>
            <a:ext cx="11160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600" b="1" spc="-106" dirty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sz="1600" b="1" spc="-222" dirty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sz="1600" b="1" spc="-185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600" b="1" spc="-96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sz="1600" b="1" spc="-53" dirty="0">
                <a:solidFill>
                  <a:srgbClr val="FFFFFF"/>
                </a:solidFill>
                <a:latin typeface="Bookman Old Style"/>
                <a:cs typeface="Bookman Old Style"/>
              </a:rPr>
              <a:t>thize</a:t>
            </a:r>
            <a:endParaRPr sz="11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7830" y="2248004"/>
            <a:ext cx="1103165" cy="885392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34AA5C"/>
          </a:solidFill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2273" y="2573945"/>
            <a:ext cx="66201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600" b="1" spc="-63" dirty="0">
                <a:solidFill>
                  <a:srgbClr val="FFFFFF"/>
                </a:solidFill>
                <a:latin typeface="Bookman Old Style"/>
                <a:cs typeface="Bookman Old Style"/>
              </a:rPr>
              <a:t>Define</a:t>
            </a:r>
            <a:endParaRPr sz="16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81782" y="2248004"/>
            <a:ext cx="1073373" cy="911216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FF632B"/>
          </a:solidFill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1782" y="2605809"/>
            <a:ext cx="14282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600" b="1" spc="-43" dirty="0">
                <a:solidFill>
                  <a:srgbClr val="FFFFFF"/>
                </a:solidFill>
                <a:latin typeface="Bookman Old Style"/>
                <a:cs typeface="Bookman Old Style"/>
              </a:rPr>
              <a:t>P</a:t>
            </a:r>
            <a:r>
              <a:rPr sz="1600" b="1" spc="26" dirty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sz="1600" b="1" spc="13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1600" b="1" spc="10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600" b="1" spc="-7" dirty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sz="1600" b="1" spc="36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sz="1600" b="1" spc="-79" dirty="0">
                <a:solidFill>
                  <a:srgbClr val="FFFFFF"/>
                </a:solidFill>
                <a:latin typeface="Bookman Old Style"/>
                <a:cs typeface="Bookman Old Style"/>
              </a:rPr>
              <a:t>ype</a:t>
            </a:r>
            <a:endParaRPr sz="1600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7972" y="2723397"/>
            <a:ext cx="1082842" cy="877729"/>
          </a:xfrm>
          <a:custGeom>
            <a:avLst/>
            <a:gdLst/>
            <a:ahLst/>
            <a:cxnLst/>
            <a:rect l="l" t="t" r="r" b="b"/>
            <a:pathLst>
              <a:path w="1124584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1689" y="2990305"/>
            <a:ext cx="8322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b="1" spc="-116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b="1" spc="-69" dirty="0">
                <a:solidFill>
                  <a:srgbClr val="FFFFFF"/>
                </a:solidFill>
                <a:latin typeface="Bookman Old Style"/>
                <a:cs typeface="Bookman Old Style"/>
              </a:rPr>
              <a:t>es</a:t>
            </a:r>
            <a:r>
              <a:rPr b="1" spc="33" dirty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endParaRPr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9359" y="1832045"/>
            <a:ext cx="1040332" cy="859735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73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73"/>
                </a:lnTo>
                <a:lnTo>
                  <a:pt x="843026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3572" y="2084605"/>
            <a:ext cx="10714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b="1" spc="-63" dirty="0">
                <a:solidFill>
                  <a:srgbClr val="FFFFFF"/>
                </a:solidFill>
                <a:latin typeface="Bookman Old Style"/>
                <a:cs typeface="Bookman Old Style"/>
              </a:rPr>
              <a:t>Ide</a:t>
            </a:r>
            <a:r>
              <a:rPr b="1" spc="-129" dirty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b="1" spc="-20" dirty="0">
                <a:solidFill>
                  <a:srgbClr val="FFFFFF"/>
                </a:solidFill>
                <a:latin typeface="Bookman Old Style"/>
                <a:cs typeface="Bookman Old Style"/>
              </a:rPr>
              <a:t>te</a:t>
            </a:r>
            <a:endParaRPr sz="761" dirty="0">
              <a:solidFill>
                <a:prstClr val="black"/>
              </a:solidFill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7824" y="2751066"/>
            <a:ext cx="0" cy="744631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1124800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6121" y="3495697"/>
            <a:ext cx="1023657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522" b="1" spc="-7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22" b="1" spc="-7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22" b="1" spc="-36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1522" b="1" spc="-4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22" b="1" spc="-53" dirty="0">
                <a:solidFill>
                  <a:prstClr val="black"/>
                </a:solidFill>
                <a:latin typeface="Arial"/>
                <a:cs typeface="Arial"/>
              </a:rPr>
              <a:t>sta</a:t>
            </a:r>
            <a:r>
              <a:rPr sz="1522" b="1" spc="-7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22" b="1" spc="-7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152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5983" y="3729928"/>
            <a:ext cx="1203932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522" b="1" spc="-75" dirty="0">
                <a:solidFill>
                  <a:prstClr val="black"/>
                </a:solidFill>
                <a:latin typeface="Arial"/>
                <a:cs typeface="Arial"/>
              </a:rPr>
              <a:t>people</a:t>
            </a:r>
            <a:r>
              <a:rPr sz="1522" b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22" b="1" spc="-73" dirty="0">
                <a:solidFill>
                  <a:prstClr val="black"/>
                </a:solidFill>
                <a:latin typeface="Arial"/>
                <a:cs typeface="Arial"/>
              </a:rPr>
              <a:t>deep</a:t>
            </a:r>
            <a:r>
              <a:rPr sz="1522" b="1" spc="-4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522" b="1" spc="-3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sz="152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4522" y="3213350"/>
            <a:ext cx="0" cy="633693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957066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86078" y="3851915"/>
            <a:ext cx="1462788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522" b="1" spc="-40" dirty="0">
                <a:solidFill>
                  <a:prstClr val="black"/>
                </a:solidFill>
                <a:latin typeface="Arial"/>
                <a:cs typeface="Arial"/>
              </a:rPr>
              <a:t>Experi</a:t>
            </a:r>
            <a:r>
              <a:rPr sz="1522" b="1" spc="-83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22" b="1" spc="-33" dirty="0">
                <a:solidFill>
                  <a:prstClr val="black"/>
                </a:solidFill>
                <a:latin typeface="Arial"/>
                <a:cs typeface="Arial"/>
              </a:rPr>
              <a:t>ent</a:t>
            </a:r>
            <a:r>
              <a:rPr sz="1522" b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22" b="1" spc="-6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522" b="1" spc="-1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22" b="1" dirty="0">
                <a:solidFill>
                  <a:prstClr val="black"/>
                </a:solidFill>
                <a:latin typeface="Arial"/>
                <a:cs typeface="Arial"/>
              </a:rPr>
              <a:t>ur</a:t>
            </a:r>
            <a:endParaRPr sz="152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9287" y="4055737"/>
            <a:ext cx="1078286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 latinLnBrk="0"/>
            <a:r>
              <a:rPr sz="1522" b="1" spc="-103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22" b="1" spc="-10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22" b="1" spc="-3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522" b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22" b="1" spc="-3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522" b="1" spc="-40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1522" b="1" spc="-7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22" b="1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22" b="1" spc="-23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22" b="1" spc="-7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152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32695" y="1503373"/>
            <a:ext cx="0" cy="744631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1124800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defTabSz="605150" latinLnBrk="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6884" y="1077442"/>
            <a:ext cx="110097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defTabSz="605150" latinLnBrk="0">
              <a:lnSpc>
                <a:spcPts val="1787"/>
              </a:lnSpc>
            </a:pPr>
            <a:r>
              <a:rPr sz="1522" b="1" spc="2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22" b="1" spc="-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22" b="1" spc="-162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22" b="1" spc="-9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22" b="1" spc="-146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22" b="1" spc="-5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522" b="1" spc="-1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1522" b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22" b="1" spc="-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22" b="1" spc="-23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522" b="1" spc="-8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22" b="1" spc="-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22" b="1" spc="-33" dirty="0">
                <a:solidFill>
                  <a:prstClr val="black"/>
                </a:solidFill>
                <a:latin typeface="Arial"/>
                <a:cs typeface="Arial"/>
              </a:rPr>
              <a:t>opportuni</a:t>
            </a:r>
            <a:r>
              <a:rPr sz="1522" b="1" spc="-4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22" b="1" spc="-36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sz="152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7154" y="174242"/>
            <a:ext cx="620245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5150" latinLnBrk="0"/>
            <a:r>
              <a:rPr lang="en-US" sz="3750" b="1" dirty="0">
                <a:solidFill>
                  <a:prstClr val="black"/>
                </a:solidFill>
              </a:rPr>
              <a:t>Human-Centered Design</a:t>
            </a:r>
          </a:p>
        </p:txBody>
      </p:sp>
    </p:spTree>
    <p:extLst>
      <p:ext uri="{BB962C8B-B14F-4D97-AF65-F5344CB8AC3E}">
        <p14:creationId xmlns:p14="http://schemas.microsoft.com/office/powerpoint/2010/main" val="35467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717" y="1762543"/>
            <a:ext cx="1097712" cy="920601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659BE5"/>
          </a:solidFill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5662" y="2099733"/>
            <a:ext cx="11160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106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Empatizar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7830" y="2248004"/>
            <a:ext cx="1103165" cy="885392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34AA5C"/>
          </a:solidFill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2272" y="2573945"/>
            <a:ext cx="7250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63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Defin</a:t>
            </a:r>
            <a:r>
              <a:rPr kumimoji="0" lang="en-US" sz="1600" b="1" i="0" u="none" strike="noStrike" kern="1200" cap="none" spc="-63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ir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4406" y="2248004"/>
            <a:ext cx="1073373" cy="911216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FF632B"/>
          </a:solidFill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7972" y="2723397"/>
            <a:ext cx="1082842" cy="877729"/>
          </a:xfrm>
          <a:custGeom>
            <a:avLst/>
            <a:gdLst/>
            <a:ahLst/>
            <a:cxnLst/>
            <a:rect l="l" t="t" r="r" b="b"/>
            <a:pathLst>
              <a:path w="1124584" h="974725">
                <a:moveTo>
                  <a:pt x="843026" y="0"/>
                </a:moveTo>
                <a:lnTo>
                  <a:pt x="281012" y="0"/>
                </a:lnTo>
                <a:lnTo>
                  <a:pt x="0" y="487260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60"/>
                </a:lnTo>
                <a:lnTo>
                  <a:pt x="843026" y="0"/>
                </a:lnTo>
                <a:close/>
              </a:path>
            </a:pathLst>
          </a:custGeom>
          <a:solidFill>
            <a:srgbClr val="941100"/>
          </a:solidFill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87573" y="3020719"/>
            <a:ext cx="8322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16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Probar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9359" y="1832045"/>
            <a:ext cx="1040332" cy="859735"/>
          </a:xfrm>
          <a:custGeom>
            <a:avLst/>
            <a:gdLst/>
            <a:ahLst/>
            <a:cxnLst/>
            <a:rect l="l" t="t" r="r" b="b"/>
            <a:pathLst>
              <a:path w="1124585" h="974725">
                <a:moveTo>
                  <a:pt x="843026" y="0"/>
                </a:moveTo>
                <a:lnTo>
                  <a:pt x="281012" y="0"/>
                </a:lnTo>
                <a:lnTo>
                  <a:pt x="0" y="487273"/>
                </a:lnTo>
                <a:lnTo>
                  <a:pt x="281012" y="974534"/>
                </a:lnTo>
                <a:lnTo>
                  <a:pt x="843026" y="974534"/>
                </a:lnTo>
                <a:lnTo>
                  <a:pt x="1124038" y="487273"/>
                </a:lnTo>
                <a:lnTo>
                  <a:pt x="843026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6938" y="2099733"/>
            <a:ext cx="10714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63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Ide</a:t>
            </a:r>
            <a:r>
              <a:rPr kumimoji="0" sz="1800" b="1" i="0" u="none" strike="noStrike" kern="1200" cap="none" spc="-129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a</a:t>
            </a:r>
            <a:r>
              <a:rPr kumimoji="0" lang="en-US" sz="1800" b="1" i="0" u="none" strike="noStrike" kern="1200" cap="none" spc="-2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r</a:t>
            </a:r>
            <a:endParaRPr kumimoji="0" sz="76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7824" y="2751066"/>
            <a:ext cx="0" cy="744631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1124800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06121" y="3495697"/>
            <a:ext cx="1023657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2" b="1" i="0" u="none" strike="noStrike" kern="1200" cap="none" spc="-7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Entender</a:t>
            </a:r>
            <a:endParaRPr kumimoji="0" sz="15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5983" y="3729928"/>
            <a:ext cx="1203932" cy="234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2" b="1" i="0" u="none" strike="noStrike" kern="1200" cap="none" spc="-7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gente</a:t>
            </a:r>
            <a:r>
              <a:rPr kumimoji="0" lang="en-US" sz="1522" b="1" i="0" u="none" strike="noStrike" kern="1200" cap="none" spc="-7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 </a:t>
            </a:r>
            <a:r>
              <a:rPr kumimoji="0" lang="en-US" sz="1522" b="1" i="0" u="none" strike="noStrike" kern="1200" cap="none" spc="-75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fondo</a:t>
            </a:r>
            <a:endParaRPr kumimoji="0" sz="15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4522" y="3213350"/>
            <a:ext cx="0" cy="633693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957066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6973" y="3866514"/>
            <a:ext cx="1462788" cy="702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ctr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22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Experimente su camino hacia adelante</a:t>
            </a:r>
            <a:endParaRPr kumimoji="0" sz="15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32695" y="1503373"/>
            <a:ext cx="0" cy="744631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1124800"/>
                </a:moveTo>
                <a:lnTo>
                  <a:pt x="0" y="0"/>
                </a:lnTo>
              </a:path>
            </a:pathLst>
          </a:custGeom>
          <a:ln w="26223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9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16884" y="1077442"/>
            <a:ext cx="146489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lvl="0" indent="0" algn="l" defTabSz="605150" rtl="0" eaLnBrk="1" fontAlgn="auto" latinLnBrk="0" hangingPunct="1">
              <a:lnSpc>
                <a:spcPts val="1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2" b="1" i="0" u="none" strike="noStrike" kern="1200" cap="none" spc="2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Descubra</a:t>
            </a:r>
            <a:r>
              <a:rPr kumimoji="0" lang="en-US" sz="1522" b="1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522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 </a:t>
            </a:r>
            <a:r>
              <a:rPr kumimoji="0" lang="en-US" sz="1522" b="1" i="0" u="none" strike="noStrike" kern="1200" cap="none" spc="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oportunidad</a:t>
            </a:r>
            <a:endParaRPr kumimoji="0" sz="15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426" y="-317105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Diseño centrado en el ser humano</a:t>
            </a:r>
            <a:endParaRPr kumimoji="0" lang="en-US" sz="3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8081" y="2457390"/>
            <a:ext cx="14282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0" lvl="0" indent="0" algn="l" defTabSz="605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43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Hacer</a:t>
            </a:r>
            <a:r>
              <a:rPr kumimoji="0" lang="en-US" sz="1600" b="1" i="0" u="none" strike="noStrike" kern="1200" cap="none" spc="-43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lang="en-US" sz="1600" b="1" i="0" u="none" strike="noStrike" kern="1200" cap="none" spc="-4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un prototipo 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5254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00608" y="1058633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5150" latinLnBrk="0"/>
            <a:r>
              <a:rPr lang="en-US" sz="3200" b="1" dirty="0" smtClean="0">
                <a:solidFill>
                  <a:prstClr val="black"/>
                </a:solidFill>
              </a:rPr>
              <a:t>Asset Based </a:t>
            </a:r>
          </a:p>
          <a:p>
            <a:pPr algn="ctr" defTabSz="605150" latinLnBrk="0"/>
            <a:r>
              <a:rPr lang="en-US" sz="3200" b="1" dirty="0" smtClean="0">
                <a:solidFill>
                  <a:prstClr val="black"/>
                </a:solidFill>
              </a:rPr>
              <a:t>Community </a:t>
            </a:r>
          </a:p>
          <a:p>
            <a:pPr algn="ctr" defTabSz="605150" latinLnBrk="0"/>
            <a:r>
              <a:rPr lang="en-US" sz="3200" b="1" dirty="0" smtClean="0">
                <a:solidFill>
                  <a:prstClr val="black"/>
                </a:solidFill>
              </a:rPr>
              <a:t>Development/</a:t>
            </a:r>
          </a:p>
          <a:p>
            <a:pPr algn="ctr" defTabSz="605150" latinLnBrk="0"/>
            <a:r>
              <a:rPr lang="en-US" sz="3200" b="1" dirty="0" err="1">
                <a:solidFill>
                  <a:prstClr val="black"/>
                </a:solidFill>
              </a:rPr>
              <a:t>Desarrollo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 defTabSz="605150" latinLnBrk="0"/>
            <a:r>
              <a:rPr lang="en-US" sz="3200" b="1" dirty="0" err="1" smtClean="0">
                <a:solidFill>
                  <a:prstClr val="black"/>
                </a:solidFill>
              </a:rPr>
              <a:t>Comunitario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</a:p>
          <a:p>
            <a:pPr algn="ctr" defTabSz="605150" latinLnBrk="0"/>
            <a:r>
              <a:rPr lang="en-US" sz="3200" b="1" dirty="0" err="1" smtClean="0">
                <a:solidFill>
                  <a:prstClr val="black"/>
                </a:solidFill>
              </a:rPr>
              <a:t>basado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en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recursos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 defTabSz="605150" latinLnBrk="0"/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21" name="Picture 2" descr="Asset-based community development events (ABCDE) model. | Download 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5486"/>
            <a:ext cx="4896544" cy="483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5486"/>
            <a:ext cx="5275772" cy="5297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GUIDING STAR</a:t>
            </a:r>
            <a:endParaRPr lang="en-US" sz="2400" dirty="0"/>
          </a:p>
        </p:txBody>
      </p:sp>
      <p:sp>
        <p:nvSpPr>
          <p:cNvPr id="4" name="5-Point Star 3"/>
          <p:cNvSpPr/>
          <p:nvPr/>
        </p:nvSpPr>
        <p:spPr>
          <a:xfrm>
            <a:off x="2015716" y="0"/>
            <a:ext cx="5184576" cy="4948014"/>
          </a:xfrm>
          <a:prstGeom prst="star5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750038"/>
            <a:ext cx="288032" cy="4418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60432" y="483493"/>
            <a:ext cx="1152128" cy="13681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3958" y="205911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residents feel</a:t>
            </a:r>
          </a:p>
          <a:p>
            <a:pPr algn="ctr"/>
            <a:r>
              <a:rPr lang="en-US" sz="2400" dirty="0" smtClean="0"/>
              <a:t>respected and </a:t>
            </a:r>
          </a:p>
          <a:p>
            <a:pPr algn="ctr"/>
            <a:r>
              <a:rPr lang="en-US" sz="2400" dirty="0" smtClean="0"/>
              <a:t>included </a:t>
            </a:r>
          </a:p>
          <a:p>
            <a:pPr algn="ctr"/>
            <a:r>
              <a:rPr lang="en-US" sz="2400" dirty="0" smtClean="0"/>
              <a:t>in Napa County</a:t>
            </a:r>
            <a:endParaRPr lang="en-US" sz="2400" dirty="0"/>
          </a:p>
        </p:txBody>
      </p:sp>
      <p:sp>
        <p:nvSpPr>
          <p:cNvPr id="8" name="5-Point Star 7"/>
          <p:cNvSpPr/>
          <p:nvPr/>
        </p:nvSpPr>
        <p:spPr>
          <a:xfrm>
            <a:off x="907976" y="3682631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94865" y="2347492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95604" y="681423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800266" y="527901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349487" y="4371950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732141" y="4107461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47256" y="2728729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4771" y="1052364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5486"/>
            <a:ext cx="5275772" cy="529766"/>
          </a:xfrm>
        </p:spPr>
        <p:txBody>
          <a:bodyPr>
            <a:normAutofit/>
          </a:bodyPr>
          <a:lstStyle/>
          <a:p>
            <a:r>
              <a:rPr lang="en-US" sz="2400" dirty="0"/>
              <a:t>ESTRELLA GUÍA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2061314" y="-23814"/>
            <a:ext cx="5184576" cy="4948014"/>
          </a:xfrm>
          <a:prstGeom prst="star5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750038"/>
            <a:ext cx="288032" cy="4418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60432" y="483493"/>
            <a:ext cx="1152128" cy="13681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6656" y="1851670"/>
            <a:ext cx="3176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Todos los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residentes se sienten respetados 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ncluidos en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el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condado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Napa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907976" y="3682631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7194865" y="2347492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995604" y="681423"/>
            <a:ext cx="576064" cy="5400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6800266" y="527901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349487" y="4371950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732141" y="4107461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47256" y="2728729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904771" y="1052364"/>
            <a:ext cx="221889" cy="2304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843558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Community Health </a:t>
            </a:r>
          </a:p>
          <a:p>
            <a:r>
              <a:rPr lang="en-US" sz="5000" dirty="0" smtClean="0"/>
              <a:t>Action </a:t>
            </a:r>
            <a:r>
              <a:rPr lang="en-US" sz="5000" dirty="0" smtClean="0"/>
              <a:t>Plan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503897" y="3003798"/>
            <a:ext cx="7272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Plan </a:t>
            </a:r>
            <a:r>
              <a:rPr lang="en-US" sz="5000" dirty="0" smtClean="0"/>
              <a:t>de </a:t>
            </a:r>
            <a:r>
              <a:rPr lang="en-US" sz="5000" dirty="0" err="1" smtClean="0"/>
              <a:t>acción</a:t>
            </a:r>
            <a:r>
              <a:rPr lang="en-US" sz="5000" dirty="0" smtClean="0"/>
              <a:t> </a:t>
            </a:r>
            <a:r>
              <a:rPr lang="en-US" sz="5000" dirty="0" smtClean="0"/>
              <a:t>de </a:t>
            </a:r>
            <a:r>
              <a:rPr lang="en-US" sz="5000" dirty="0" err="1" smtClean="0"/>
              <a:t>Salud</a:t>
            </a:r>
            <a:r>
              <a:rPr lang="en-US" sz="5000" dirty="0" smtClean="0"/>
              <a:t>  </a:t>
            </a:r>
          </a:p>
          <a:p>
            <a:r>
              <a:rPr lang="en-US" sz="5000" dirty="0" err="1" smtClean="0"/>
              <a:t>Comunitaria</a:t>
            </a:r>
            <a:r>
              <a:rPr lang="en-US" sz="5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9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00" y="411510"/>
            <a:ext cx="903605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+mn-lt"/>
              </a:rPr>
              <a:t>Contents of an action plan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115616" y="1275606"/>
            <a:ext cx="8858250" cy="417671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What action or change will occur?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Who will carry it out?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By when (for how long)?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What resources are needed?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Communication (who should know what?)</a:t>
            </a:r>
          </a:p>
          <a:p>
            <a:endParaRPr lang="en-US" sz="3200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8381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00" y="411510"/>
            <a:ext cx="903605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s-ES" dirty="0" smtClean="0">
                <a:latin typeface="+mn-lt"/>
              </a:rPr>
              <a:t>Contenido </a:t>
            </a:r>
            <a:r>
              <a:rPr lang="es-ES" dirty="0">
                <a:latin typeface="+mn-lt"/>
              </a:rPr>
              <a:t>de un plan de acción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115616" y="1275606"/>
            <a:ext cx="8858250" cy="4176713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s-ES" altLang="en-US" sz="2800" b="1" dirty="0"/>
              <a:t>¿Qué acción o cambio ocurrirá</a:t>
            </a:r>
            <a:r>
              <a:rPr lang="es-ES" altLang="en-US" sz="2800" b="1" dirty="0" smtClean="0"/>
              <a:t>?</a:t>
            </a:r>
          </a:p>
          <a:p>
            <a:pPr marL="457200" indent="-457200"/>
            <a:r>
              <a:rPr lang="es-ES" altLang="en-US" sz="2800" dirty="0"/>
              <a:t>¿Quién lo llevará a cabo?</a:t>
            </a:r>
          </a:p>
          <a:p>
            <a:pPr marL="457200" indent="-457200"/>
            <a:r>
              <a:rPr lang="es-ES" altLang="en-US" sz="2800" dirty="0"/>
              <a:t>¿Para </a:t>
            </a:r>
            <a:r>
              <a:rPr lang="es-ES" altLang="en-US" sz="2800" dirty="0" smtClean="0"/>
              <a:t>cuándo </a:t>
            </a:r>
            <a:r>
              <a:rPr lang="es-ES" altLang="en-US" sz="2800" dirty="0"/>
              <a:t>(por </a:t>
            </a:r>
            <a:r>
              <a:rPr lang="es-ES" altLang="en-US" sz="2800" dirty="0" smtClean="0"/>
              <a:t>cuánto </a:t>
            </a:r>
            <a:r>
              <a:rPr lang="es-ES" altLang="en-US" sz="2800" dirty="0"/>
              <a:t>tiempo)?</a:t>
            </a:r>
          </a:p>
          <a:p>
            <a:pPr marL="457200" indent="-457200"/>
            <a:r>
              <a:rPr lang="es-ES" altLang="en-US" sz="2800" dirty="0"/>
              <a:t>¿Qué recursos se necesitan?</a:t>
            </a:r>
          </a:p>
          <a:p>
            <a:pPr marL="457200" indent="-457200"/>
            <a:r>
              <a:rPr lang="es-ES" altLang="en-US" sz="2800" dirty="0"/>
              <a:t>Comunicación (¿quién debería saber qué?)</a:t>
            </a:r>
            <a:endParaRPr lang="en-US" sz="3200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741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99992" cy="2571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Facilitate Youth discussion for the purpose of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creating accessible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equitable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free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programming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and activities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that are youth centered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and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youth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led.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In order to provide feedback during this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discussion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participation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barriers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transportation,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food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etc.) should be removed and youth should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be compensated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for their time.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9992" y="0"/>
            <a:ext cx="4644008" cy="25717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Create a community guide of LGBTQ-friendly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businesses/resources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Services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can advertise their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status via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a rainbow icon on their website that links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 guide, or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information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can be shared via an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app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71750"/>
            <a:ext cx="4499992" cy="2571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endParaRPr lang="en-US" sz="12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endParaRPr lang="en-U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Collect narratives of residents who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have accessed mental health services to create a Story Map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that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highlights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successes, gaps,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lessons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learned.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Organize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a summit for mental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health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consumers,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families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and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providers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in order to identify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assets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and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gaps, and allow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community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partners to better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share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resources and information.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04357" y="2571750"/>
            <a:ext cx="4644008" cy="2571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lvl="0"/>
            <a:endParaRPr lang="en-US" sz="11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endParaRPr lang="en-US" sz="15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endParaRPr lang="en-US" sz="1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Integrate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cultural and language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sharing through:</a:t>
            </a:r>
            <a:endParaRPr lang="en-US" sz="15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-Neighborhood events (potlucks,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disaster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preparedness, </a:t>
            </a:r>
            <a:endParaRPr lang="en-US" sz="15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gardens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playgroups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Corbel" panose="020B0503020204020204" pitchFamily="34" charset="0"/>
              </a:rPr>
              <a:t>tandas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*).</a:t>
            </a:r>
          </a:p>
          <a:p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-Visual bilingual representation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(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bilingual signs, menus, </a:t>
            </a:r>
            <a:endParaRPr lang="en-US" sz="15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movies with subtitles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, cultural event calendars,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and 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media campaign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with weekly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Spanish/English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words or </a:t>
            </a:r>
            <a:endParaRPr lang="en-US" sz="15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phrases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).</a:t>
            </a:r>
          </a:p>
          <a:p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-Community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arts/cultural activities (bilingual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choirs, </a:t>
            </a:r>
            <a:endParaRPr lang="en-US" sz="15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garden clubs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, cooking /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music 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lessons, </a:t>
            </a:r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Zumba, game 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orbel" panose="020B0503020204020204" pitchFamily="34" charset="0"/>
              </a:rPr>
              <a:t>nights</a:t>
            </a:r>
            <a:r>
              <a:rPr lang="en-US" sz="1500" dirty="0">
                <a:solidFill>
                  <a:schemeClr val="tx1"/>
                </a:solidFill>
                <a:latin typeface="Corbel" panose="020B0503020204020204" pitchFamily="34" charset="0"/>
              </a:rPr>
              <a:t>).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PROJECT 1: Youth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3570" y="0"/>
            <a:ext cx="301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PROJECT 2: LGBTQ community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32" y="2571750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3: Mental Health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34550" y="2591369"/>
            <a:ext cx="21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PROJECT 4: Language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2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62647"/>
            <a:ext cx="8120576" cy="159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3363838"/>
            <a:ext cx="809625" cy="514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347614"/>
            <a:ext cx="71657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need tech help, please message Heidi Merchen directly in the chat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Si </a:t>
            </a:r>
            <a:r>
              <a:rPr lang="en-US" i="1" dirty="0" err="1"/>
              <a:t>necesitas</a:t>
            </a:r>
            <a:r>
              <a:rPr lang="en-US" i="1" dirty="0"/>
              <a:t> </a:t>
            </a:r>
            <a:r>
              <a:rPr lang="en-US" i="1" dirty="0" err="1"/>
              <a:t>ayuda</a:t>
            </a:r>
            <a:r>
              <a:rPr lang="en-US" i="1" dirty="0"/>
              <a:t> </a:t>
            </a:r>
            <a:r>
              <a:rPr lang="en-US" i="1" dirty="0" err="1"/>
              <a:t>técnica</a:t>
            </a:r>
            <a:r>
              <a:rPr lang="en-US" i="1" dirty="0"/>
              <a:t>, </a:t>
            </a:r>
            <a:r>
              <a:rPr lang="en-US" i="1" dirty="0" err="1" smtClean="0"/>
              <a:t>envíe</a:t>
            </a:r>
            <a:r>
              <a:rPr lang="en-US" i="1" dirty="0" smtClean="0"/>
              <a:t> </a:t>
            </a:r>
            <a:r>
              <a:rPr lang="en-US" i="1" dirty="0"/>
              <a:t>un </a:t>
            </a:r>
            <a:r>
              <a:rPr lang="en-US" i="1" dirty="0" err="1"/>
              <a:t>mensaje</a:t>
            </a:r>
            <a:r>
              <a:rPr lang="en-US" i="1" dirty="0"/>
              <a:t> a Heidi Merchen </a:t>
            </a:r>
            <a:r>
              <a:rPr lang="en-US" i="1" dirty="0" err="1"/>
              <a:t>directamente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i="1" dirty="0" err="1" smtClean="0"/>
              <a:t>en</a:t>
            </a:r>
            <a:r>
              <a:rPr lang="en-US" i="1" dirty="0" smtClean="0"/>
              <a:t> </a:t>
            </a:r>
            <a:r>
              <a:rPr lang="en-US" i="1" dirty="0"/>
              <a:t>el chat.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49163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endParaRPr lang="en-US" b="1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pPr defTabSz="914378">
              <a:defRPr/>
            </a:pP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Given the impact of COVID-19, does this project need to </a:t>
            </a:r>
            <a:r>
              <a:rPr lang="en-US" sz="24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change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? </a:t>
            </a:r>
          </a:p>
          <a:p>
            <a:pPr defTabSz="914378"/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Dado el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impacto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de COVID-19, ¿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necesario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cambiar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este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proyecto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? </a:t>
            </a: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pPr defTabSz="914378">
              <a:defRPr/>
            </a:pPr>
            <a:endParaRPr lang="en-US" sz="2400" b="1" dirty="0">
              <a:solidFill>
                <a:schemeClr val="accent1"/>
              </a:solidFill>
              <a:latin typeface="Corbel" panose="020B0503020204020204" pitchFamily="34" charset="0"/>
            </a:endParaRPr>
          </a:p>
          <a:p>
            <a:pPr defTabSz="914378"/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If so, how does it need to change? </a:t>
            </a:r>
          </a:p>
          <a:p>
            <a:pPr defTabSz="914378"/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Si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es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así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, ¿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cómo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debe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rbel" panose="020B0503020204020204" pitchFamily="34" charset="0"/>
              </a:rPr>
              <a:t>cambiar</a:t>
            </a:r>
            <a:r>
              <a:rPr lang="en-US" sz="2400" dirty="0">
                <a:solidFill>
                  <a:schemeClr val="accent1"/>
                </a:solidFill>
                <a:latin typeface="Corbel" panose="020B0503020204020204" pitchFamily="34" charset="0"/>
              </a:rPr>
              <a:t>?</a:t>
            </a:r>
            <a:endParaRPr lang="en-US" sz="240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ACTION</a:t>
            </a:r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Facilitate Youth discussion for the purpose of creating accessible, equitable, free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programming/activities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that are youth centered and youth led. In order to provide feedback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during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this discussion, participation barriers (transportation, food, etc.) should be removed and youth should be compensated for their time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lvl="0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Context: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How might we reduce stress for teens in Napa County?/How might we create more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low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or no cost entertainment options for youth in Napa County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  <a:p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Data: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Many teens reported stress as a cause of tobacco, marijuana and drug use.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Youth (and their parents) emphasized that there are few entertainment options for youth if you had no money to spend.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High-stress teens are twice as likely to smoke, drink, get drunk and use illegal drugs. Teens who report they are frequently bored are 50% more likely to smoke, drink, get drunk and use illegal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drugs. (The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National Center on Addiction and Substance Abuse at Columbia University, National Survey of American Attitudes on Substance Abuse VIII: Teens and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Parents)</a:t>
            </a: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ACTION: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Create a community guide of LGBTQ-friendly businesses and resources. Services can advertise their status via a rainbow icon on their website that links to the guide, or information can be shared via an app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lvl="0"/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Context: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How might we make clear which services are LGBTQ allies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  <a:p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LGBTQ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residents want to know what businesses, medical services and schools are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welcoming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to their families in Napa County.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Only 55% of LGBTQ youth in Napa County report feeling safe in school.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LGBTQ residents said they want a more open-minded, accepting, safe, and positive community that celebrates all, where there is no judgment. A participant stated that he felt “accepted but not included” in Napa. (Napa Library Community Conversation)</a:t>
            </a:r>
          </a:p>
          <a:p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6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endParaRPr lang="en-US" sz="16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endParaRPr lang="en-US" sz="16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ACTION</a:t>
            </a:r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Collect narratives of residents who have accessed mental health services to create a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Story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Map that highlights successes, gaps, lessons learned.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Organize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a summit for mental health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consumers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, families, and providers in order to identify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assets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and gaps, and allow community partners to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better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share resources and information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rbel" panose="020B0503020204020204" pitchFamily="34" charset="0"/>
              </a:rPr>
              <a:t>Context: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How might we market services to increase access and improve navigation and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knowledge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of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services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? How might we create safe spaces for people with mental health issues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share stories and reduce stigma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</a:p>
          <a:p>
            <a:endParaRPr 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Data: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Many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people shared that, while anxiety and depression were becoming more normalized,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there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is still a stigma around bipolar disorder and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schizophrenia.</a:t>
            </a:r>
            <a:endParaRPr 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Mental Health professionals felt that great work is being done in Napa County, but the work is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still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happening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in siloes.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Mounting evidence suggests that Mental Health Stigma is experienced in virtually all life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domains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and </a:t>
            </a:r>
            <a:endParaRPr lang="en-US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that </a:t>
            </a:r>
            <a:r>
              <a:rPr 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it may significantly influence multiple health outcomes, including </a:t>
            </a:r>
            <a:r>
              <a:rPr lang="en-US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treatment seeking behavior. </a:t>
            </a:r>
          </a:p>
          <a:p>
            <a:pPr lvl="0"/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Corbel" panose="020B0503020204020204" pitchFamily="34" charset="0"/>
              </a:rPr>
              <a:t>Mental 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health stigma update: A review of consequences, </a:t>
            </a:r>
            <a:r>
              <a:rPr lang="en-US" sz="1000" u="sng" dirty="0">
                <a:solidFill>
                  <a:schemeClr val="tx1"/>
                </a:solidFill>
                <a:latin typeface="Corbel" panose="020B0503020204020204" pitchFamily="34" charset="0"/>
                <a:hlinkClick r:id="rId3"/>
              </a:rPr>
              <a:t>Amy E </a:t>
            </a:r>
            <a:r>
              <a:rPr lang="en-US" sz="1000" u="sng" dirty="0" err="1">
                <a:solidFill>
                  <a:schemeClr val="tx1"/>
                </a:solidFill>
                <a:latin typeface="Corbel" panose="020B0503020204020204" pitchFamily="34" charset="0"/>
                <a:hlinkClick r:id="rId3"/>
              </a:rPr>
              <a:t>Sickel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000" u="sng" dirty="0">
                <a:solidFill>
                  <a:schemeClr val="tx1"/>
                </a:solidFill>
                <a:latin typeface="Corbel" panose="020B0503020204020204" pitchFamily="34" charset="0"/>
                <a:hlinkClick r:id="rId4"/>
              </a:rPr>
              <a:t>Jason D </a:t>
            </a:r>
            <a:r>
              <a:rPr lang="en-US" sz="1000" u="sng" dirty="0" err="1">
                <a:solidFill>
                  <a:schemeClr val="tx1"/>
                </a:solidFill>
                <a:latin typeface="Corbel" panose="020B0503020204020204" pitchFamily="34" charset="0"/>
                <a:hlinkClick r:id="rId4"/>
              </a:rPr>
              <a:t>Seacat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, and </a:t>
            </a:r>
            <a:r>
              <a:rPr lang="en-US" sz="1000" u="sng" dirty="0">
                <a:solidFill>
                  <a:schemeClr val="tx1"/>
                </a:solidFill>
                <a:latin typeface="Corbel" panose="020B0503020204020204" pitchFamily="34" charset="0"/>
                <a:hlinkClick r:id="rId5"/>
              </a:rPr>
              <a:t>Nina A Nabors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1000" dirty="0" smtClean="0">
                <a:solidFill>
                  <a:schemeClr val="tx1"/>
                </a:solidFill>
                <a:latin typeface="Corbel" panose="020B0503020204020204" pitchFamily="34" charset="0"/>
              </a:rPr>
              <a:t>Advances 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in Mental Health: Promotion, </a:t>
            </a:r>
            <a:endParaRPr lang="en-US" sz="10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	</a:t>
            </a:r>
            <a:r>
              <a:rPr lang="en-US" sz="1000" dirty="0" smtClean="0">
                <a:solidFill>
                  <a:schemeClr val="tx1"/>
                </a:solidFill>
                <a:latin typeface="Corbel" panose="020B0503020204020204" pitchFamily="34" charset="0"/>
              </a:rPr>
              <a:t>Prevention 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and Early Intervention, Volume 12, 2014- Issue 3, Pages 202-215, Published online: 30 Jan </a:t>
            </a:r>
            <a:r>
              <a:rPr lang="en-US" sz="1000" dirty="0" smtClean="0">
                <a:solidFill>
                  <a:schemeClr val="tx1"/>
                </a:solidFill>
                <a:latin typeface="Corbel" panose="020B0503020204020204" pitchFamily="34" charset="0"/>
              </a:rPr>
              <a:t>2015)</a:t>
            </a:r>
            <a:endParaRPr lang="en-US" sz="10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96536" cy="55240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Action</a:t>
            </a:r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Integrate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cultural and language sharing through: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Neighborhood events (potlucks, disaster preparedness, gardens, </a:t>
            </a:r>
            <a:r>
              <a:rPr lang="en-US" dirty="0" err="1">
                <a:solidFill>
                  <a:schemeClr val="tx1"/>
                </a:solidFill>
                <a:latin typeface="Corbel" panose="020B0503020204020204" pitchFamily="34" charset="0"/>
              </a:rPr>
              <a:t>playgoups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rbel" panose="020B0503020204020204" pitchFamily="34" charset="0"/>
              </a:rPr>
              <a:t>tandas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*).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Visual bilingual representation (bilingual signs, menus, movies with subtitles, cultural event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calendars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, and media campaign with weekly Spanish/English words or phrases).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Community arts &amp; cultural activities (bilingual choirs, garden clubs, cooking &amp; music lessons,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Zumba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or game nights).</a:t>
            </a:r>
          </a:p>
          <a:p>
            <a:endParaRPr lang="en-US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Context</a:t>
            </a:r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How might we increase opportunities for English/Spanish language sharing?</a:t>
            </a:r>
          </a:p>
          <a:p>
            <a:pPr lvl="0"/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Both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English-speaking and Spanish-speaking residents in Napa County described a noticeable </a:t>
            </a:r>
            <a:endParaRPr lang="en-US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division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between Latinx and White communities in Napa County, naming language as a barrier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</a:p>
          <a:p>
            <a:pPr lvl="0"/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to </a:t>
            </a: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connection.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orbel" panose="020B0503020204020204" pitchFamily="34" charset="0"/>
              </a:rPr>
              <a:t>In addition to promoting cross-cultural communication, </a:t>
            </a:r>
            <a:r>
              <a:rPr lang="en-US" i="1" dirty="0">
                <a:solidFill>
                  <a:schemeClr val="tx1"/>
                </a:solidFill>
                <a:latin typeface="Corbel" panose="020B0503020204020204" pitchFamily="34" charset="0"/>
              </a:rPr>
              <a:t>bilingualism has positive effects at both </a:t>
            </a:r>
            <a:endParaRPr lang="en-US" i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ends </a:t>
            </a:r>
            <a:r>
              <a:rPr lang="en-US" i="1" dirty="0">
                <a:solidFill>
                  <a:schemeClr val="tx1"/>
                </a:solidFill>
                <a:latin typeface="Corbel" panose="020B0503020204020204" pitchFamily="34" charset="0"/>
              </a:rPr>
              <a:t>of the age spectrum: Bilingual children as young as seven months can better adjust to </a:t>
            </a:r>
            <a:endParaRPr lang="en-US" i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0"/>
            <a:r>
              <a:rPr lang="en-US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environmental </a:t>
            </a:r>
            <a:r>
              <a:rPr lang="en-US" i="1" dirty="0">
                <a:solidFill>
                  <a:schemeClr val="tx1"/>
                </a:solidFill>
                <a:latin typeface="Corbel" panose="020B0503020204020204" pitchFamily="34" charset="0"/>
              </a:rPr>
              <a:t>changes, while bilingual seniors can experience less cognitive decline.</a:t>
            </a: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The Cognitive Benefits of Being Bilingual, </a:t>
            </a:r>
            <a:r>
              <a:rPr lang="en-US" sz="1000" dirty="0" err="1">
                <a:solidFill>
                  <a:schemeClr val="tx1"/>
                </a:solidFill>
                <a:latin typeface="Corbel" panose="020B0503020204020204" pitchFamily="34" charset="0"/>
              </a:rPr>
              <a:t>Viorica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 Marian, </a:t>
            </a:r>
            <a:r>
              <a:rPr lang="en-US" sz="1000" dirty="0" err="1">
                <a:solidFill>
                  <a:schemeClr val="tx1"/>
                </a:solidFill>
                <a:latin typeface="Corbel" panose="020B0503020204020204" pitchFamily="34" charset="0"/>
              </a:rPr>
              <a:t>Ph.D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 and Anthony Shook, </a:t>
            </a:r>
            <a:r>
              <a:rPr lang="en-US" sz="1000" u="sng" dirty="0">
                <a:solidFill>
                  <a:schemeClr val="tx1"/>
                </a:solidFill>
                <a:latin typeface="Corbel" panose="020B0503020204020204" pitchFamily="34" charset="0"/>
              </a:rPr>
              <a:t>Cerebrum</a:t>
            </a:r>
            <a:r>
              <a:rPr lang="en-US" sz="1000" dirty="0">
                <a:solidFill>
                  <a:schemeClr val="tx1"/>
                </a:solidFill>
                <a:latin typeface="Corbel" panose="020B0503020204020204" pitchFamily="34" charset="0"/>
              </a:rPr>
              <a:t> 2012 Sep-Oct, </a:t>
            </a:r>
            <a:r>
              <a:rPr lang="en-US" sz="1000" u="sng" dirty="0">
                <a:solidFill>
                  <a:schemeClr val="tx1"/>
                </a:solidFill>
                <a:latin typeface="Corbel" panose="020B0503020204020204" pitchFamily="34" charset="0"/>
                <a:hlinkClick r:id="rId3"/>
              </a:rPr>
              <a:t>https://www.ncbi.nlm.nih.gov/pmc/articles/PMC3583091/</a:t>
            </a:r>
            <a:endParaRPr lang="en-US" sz="1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00" y="411510"/>
            <a:ext cx="903605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+mn-lt"/>
              </a:rPr>
              <a:t>Contents of an action plan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115616" y="1275606"/>
            <a:ext cx="8858250" cy="417671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/>
              <a:t>What action or change will occur?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Who will carry it out?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By when (for how long)?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What resources are needed?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Communication (who should know what?)</a:t>
            </a:r>
          </a:p>
          <a:p>
            <a:endParaRPr lang="en-US" sz="3200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237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600" y="411510"/>
            <a:ext cx="903605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s-ES" dirty="0" smtClean="0">
                <a:latin typeface="+mn-lt"/>
              </a:rPr>
              <a:t>Contenido </a:t>
            </a:r>
            <a:r>
              <a:rPr lang="es-ES" dirty="0">
                <a:latin typeface="+mn-lt"/>
              </a:rPr>
              <a:t>de un plan de acción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115616" y="1275606"/>
            <a:ext cx="8858250" cy="4176713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s-ES" altLang="en-US" sz="2800" b="1" dirty="0"/>
              <a:t>¿Qué acción o cambio ocurrirá</a:t>
            </a:r>
            <a:r>
              <a:rPr lang="es-ES" altLang="en-US" sz="2800" b="1" dirty="0" smtClean="0"/>
              <a:t>?</a:t>
            </a:r>
          </a:p>
          <a:p>
            <a:pPr marL="457200" indent="-457200"/>
            <a:r>
              <a:rPr lang="es-ES" altLang="en-US" sz="2800" dirty="0"/>
              <a:t>¿Quién lo llevará a cabo?</a:t>
            </a:r>
          </a:p>
          <a:p>
            <a:pPr marL="457200" indent="-457200"/>
            <a:r>
              <a:rPr lang="es-ES" altLang="en-US" sz="2800" dirty="0"/>
              <a:t>¿Para </a:t>
            </a:r>
            <a:r>
              <a:rPr lang="es-ES" altLang="en-US" sz="2800" dirty="0" smtClean="0"/>
              <a:t>cuándo </a:t>
            </a:r>
            <a:r>
              <a:rPr lang="es-ES" altLang="en-US" sz="2800" dirty="0"/>
              <a:t>(por </a:t>
            </a:r>
            <a:r>
              <a:rPr lang="es-ES" altLang="en-US" sz="2800" dirty="0" smtClean="0"/>
              <a:t>cuánto </a:t>
            </a:r>
            <a:r>
              <a:rPr lang="es-ES" altLang="en-US" sz="2800" dirty="0"/>
              <a:t>tiempo)?</a:t>
            </a:r>
          </a:p>
          <a:p>
            <a:pPr marL="457200" indent="-457200"/>
            <a:r>
              <a:rPr lang="es-ES" altLang="en-US" sz="2800" dirty="0"/>
              <a:t>¿Qué recursos se necesitan?</a:t>
            </a:r>
          </a:p>
          <a:p>
            <a:pPr marL="457200" indent="-457200"/>
            <a:r>
              <a:rPr lang="es-ES" altLang="en-US" sz="2800" dirty="0"/>
              <a:t>Comunicación (¿quién debería saber qué?)</a:t>
            </a:r>
            <a:endParaRPr lang="en-US" sz="3200" dirty="0" smtClean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8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8239" y="1198003"/>
            <a:ext cx="6443663" cy="7207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Aligned through Design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649763" y="2169942"/>
            <a:ext cx="7440613" cy="5302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Improving health equity in Napa County through shared data and human-centered strategies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4" y="4146716"/>
            <a:ext cx="1280271" cy="685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56" y="3904380"/>
            <a:ext cx="937341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519" y="4011831"/>
            <a:ext cx="781880" cy="102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662" y="4181009"/>
            <a:ext cx="1582049" cy="598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470" y="3922669"/>
            <a:ext cx="90533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31926" y="1062935"/>
            <a:ext cx="6476286" cy="720725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+mn-lt"/>
              </a:rPr>
              <a:t/>
            </a:r>
            <a:br>
              <a:rPr lang="es-ES" dirty="0">
                <a:latin typeface="+mn-lt"/>
              </a:rPr>
            </a:br>
            <a:r>
              <a:rPr lang="es-ES" dirty="0">
                <a:latin typeface="+mn-lt"/>
              </a:rPr>
              <a:t>Alineado a través </a:t>
            </a:r>
            <a:r>
              <a:rPr lang="es-ES" dirty="0" smtClean="0">
                <a:latin typeface="+mn-lt"/>
              </a:rPr>
              <a:t>de </a:t>
            </a:r>
            <a:r>
              <a:rPr lang="es-ES" dirty="0">
                <a:latin typeface="+mn-lt"/>
              </a:rPr>
              <a:t>diseño</a:t>
            </a: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649763" y="2169942"/>
            <a:ext cx="7440613" cy="5302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800" dirty="0"/>
              <a:t>Mejorar la equidad en la salud en el condado de Napa a través de datos compartidos y estrategias centradas en el ser humano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04" y="4146716"/>
            <a:ext cx="1280271" cy="685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556" y="3904380"/>
            <a:ext cx="937341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3519" y="4011831"/>
            <a:ext cx="781880" cy="1024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662" y="4181009"/>
            <a:ext cx="1582049" cy="598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470" y="3922669"/>
            <a:ext cx="90533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826232" y="1712416"/>
            <a:ext cx="7472486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Questions</a:t>
            </a:r>
            <a:r>
              <a:rPr lang="en-US" sz="5400" dirty="0">
                <a:solidFill>
                  <a:schemeClr val="accent1"/>
                </a:solidFill>
              </a:rPr>
              <a:t>? ¿Preguntas?</a:t>
            </a:r>
          </a:p>
          <a:p>
            <a:pPr marL="0" indent="0" algn="ctr">
              <a:buNone/>
            </a:pPr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jhenn\AppData\Local\Microsoft\Windows\Temporary Internet Files\Content.IE5\9FJJMUFD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566987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HNC Logo Bilingu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5886"/>
            <a:ext cx="2160240" cy="8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2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3003798"/>
            <a:ext cx="4824536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835292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 would like to begin today by acknowledging that we </a:t>
            </a:r>
            <a:r>
              <a:rPr lang="en-US" sz="2000" b="1" dirty="0" smtClean="0"/>
              <a:t>gather </a:t>
            </a:r>
            <a:r>
              <a:rPr lang="en-US" sz="2000" b="1" dirty="0"/>
              <a:t>as Live </a:t>
            </a:r>
            <a:endParaRPr lang="en-US" sz="2000" b="1" dirty="0" smtClean="0"/>
          </a:p>
          <a:p>
            <a:r>
              <a:rPr lang="en-US" sz="2000" b="1" dirty="0" smtClean="0"/>
              <a:t>Healthy Napa County </a:t>
            </a:r>
            <a:r>
              <a:rPr lang="en-US" sz="2000" b="1" dirty="0"/>
              <a:t>on the </a:t>
            </a:r>
            <a:r>
              <a:rPr lang="en-US" sz="2000" b="1" dirty="0" smtClean="0"/>
              <a:t>ancestral </a:t>
            </a:r>
            <a:r>
              <a:rPr lang="en-US" sz="2000" b="1" dirty="0"/>
              <a:t>and </a:t>
            </a:r>
            <a:r>
              <a:rPr lang="en-US" sz="2000" b="1" dirty="0" smtClean="0"/>
              <a:t>unceded </a:t>
            </a:r>
            <a:r>
              <a:rPr lang="en-US" sz="2000" b="1" dirty="0"/>
              <a:t>territory of the </a:t>
            </a:r>
            <a:endParaRPr lang="en-US" sz="2000" b="1" dirty="0" smtClean="0"/>
          </a:p>
          <a:p>
            <a:r>
              <a:rPr lang="en-US" sz="2000" b="1" dirty="0" smtClean="0"/>
              <a:t>Patwin</a:t>
            </a:r>
            <a:r>
              <a:rPr lang="en-US" sz="2000" b="1" dirty="0"/>
              <a:t>, </a:t>
            </a:r>
            <a:r>
              <a:rPr lang="en-US" sz="2000" b="1" dirty="0" smtClean="0"/>
              <a:t>Onosatis</a:t>
            </a:r>
            <a:r>
              <a:rPr lang="en-US" sz="2000" b="1" dirty="0"/>
              <a:t>, </a:t>
            </a:r>
            <a:r>
              <a:rPr lang="en-US" sz="2000" b="1" dirty="0" smtClean="0"/>
              <a:t>Miwok </a:t>
            </a:r>
            <a:r>
              <a:rPr lang="en-US" sz="2000" b="1" dirty="0"/>
              <a:t>and Pomo </a:t>
            </a:r>
            <a:r>
              <a:rPr lang="en-US" sz="2000" b="1" dirty="0" smtClean="0"/>
              <a:t>Peoples </a:t>
            </a:r>
            <a:r>
              <a:rPr lang="en-US" sz="2000" b="1" dirty="0"/>
              <a:t>past and present, and honor with gratitude the land </a:t>
            </a:r>
            <a:r>
              <a:rPr lang="en-US" sz="2000" b="1" dirty="0" smtClean="0"/>
              <a:t>itself </a:t>
            </a:r>
            <a:r>
              <a:rPr lang="en-US" sz="2000" b="1" dirty="0"/>
              <a:t>and the </a:t>
            </a:r>
            <a:r>
              <a:rPr lang="en-US" sz="2000" b="1" dirty="0" smtClean="0"/>
              <a:t>people </a:t>
            </a:r>
            <a:r>
              <a:rPr lang="en-US" sz="2000" b="1" dirty="0"/>
              <a:t>who have stewarded it </a:t>
            </a:r>
            <a:endParaRPr lang="en-US" sz="2000" b="1" dirty="0" smtClean="0"/>
          </a:p>
          <a:p>
            <a:r>
              <a:rPr lang="en-US" sz="2000" b="1" dirty="0" smtClean="0"/>
              <a:t>throughout </a:t>
            </a:r>
            <a:r>
              <a:rPr lang="en-US" sz="2000" b="1" dirty="0"/>
              <a:t>the </a:t>
            </a:r>
            <a:r>
              <a:rPr lang="en-US" sz="2000" b="1" dirty="0" smtClean="0"/>
              <a:t>generations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s-ES" sz="2000" b="1" dirty="0">
                <a:solidFill>
                  <a:prstClr val="black"/>
                </a:solidFill>
              </a:rPr>
              <a:t>Queremos comenzar hoy reconociendo que nos </a:t>
            </a:r>
            <a:r>
              <a:rPr lang="es-ES" sz="2000" b="1" dirty="0" smtClean="0">
                <a:solidFill>
                  <a:prstClr val="black"/>
                </a:solidFill>
              </a:rPr>
              <a:t>reunimos </a:t>
            </a:r>
            <a:r>
              <a:rPr lang="es-ES" sz="2000" b="1" dirty="0">
                <a:solidFill>
                  <a:prstClr val="black"/>
                </a:solidFill>
              </a:rPr>
              <a:t>como Vive </a:t>
            </a:r>
            <a:endParaRPr lang="es-ES" sz="2000" b="1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Saludable Condado </a:t>
            </a:r>
            <a:r>
              <a:rPr lang="es-ES" sz="2000" b="1" dirty="0">
                <a:solidFill>
                  <a:prstClr val="black"/>
                </a:solidFill>
              </a:rPr>
              <a:t>de Napa en el Territorio ancestral e incesante de los </a:t>
            </a:r>
            <a:endParaRPr lang="es-ES" sz="2000" b="1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pueblos </a:t>
            </a:r>
            <a:r>
              <a:rPr lang="es-ES" sz="2000" b="1" dirty="0">
                <a:solidFill>
                  <a:prstClr val="black"/>
                </a:solidFill>
              </a:rPr>
              <a:t>Patwin, </a:t>
            </a:r>
            <a:r>
              <a:rPr lang="es-ES" sz="2000" b="1" dirty="0" smtClean="0">
                <a:solidFill>
                  <a:prstClr val="black"/>
                </a:solidFill>
              </a:rPr>
              <a:t>Onosatis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 smtClean="0">
                <a:solidFill>
                  <a:prstClr val="black"/>
                </a:solidFill>
              </a:rPr>
              <a:t>Miwok</a:t>
            </a:r>
            <a:r>
              <a:rPr lang="es-ES" sz="2000" b="1" dirty="0" smtClean="0">
                <a:solidFill>
                  <a:prstClr val="black"/>
                </a:solidFill>
              </a:rPr>
              <a:t> </a:t>
            </a:r>
            <a:r>
              <a:rPr lang="es-ES" sz="2000" b="1" dirty="0">
                <a:solidFill>
                  <a:prstClr val="black"/>
                </a:solidFill>
              </a:rPr>
              <a:t>y Pomo pasados ​​y presentes,  y honrar </a:t>
            </a:r>
            <a:endParaRPr lang="es-ES" sz="2000" b="1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con </a:t>
            </a:r>
            <a:r>
              <a:rPr lang="es-ES" sz="2000" b="1" dirty="0">
                <a:solidFill>
                  <a:prstClr val="black"/>
                </a:solidFill>
              </a:rPr>
              <a:t>gratitud a la </a:t>
            </a:r>
            <a:r>
              <a:rPr lang="es-ES" sz="2000" b="1" dirty="0" smtClean="0">
                <a:solidFill>
                  <a:prstClr val="black"/>
                </a:solidFill>
              </a:rPr>
              <a:t>tierra </a:t>
            </a:r>
            <a:r>
              <a:rPr lang="es-ES" sz="2000" b="1" dirty="0">
                <a:solidFill>
                  <a:prstClr val="black"/>
                </a:solidFill>
              </a:rPr>
              <a:t>misma y a  las  </a:t>
            </a:r>
            <a:r>
              <a:rPr lang="es-ES" sz="2000" b="1" dirty="0" smtClean="0">
                <a:solidFill>
                  <a:prstClr val="black"/>
                </a:solidFill>
              </a:rPr>
              <a:t>personas </a:t>
            </a:r>
            <a:r>
              <a:rPr lang="es-ES" sz="2000" b="1" dirty="0">
                <a:solidFill>
                  <a:prstClr val="black"/>
                </a:solidFill>
              </a:rPr>
              <a:t>que la han administrado a </a:t>
            </a:r>
            <a:endParaRPr lang="es-ES" sz="2000" b="1" dirty="0" smtClean="0">
              <a:solidFill>
                <a:prstClr val="black"/>
              </a:solidFill>
            </a:endParaRPr>
          </a:p>
          <a:p>
            <a:r>
              <a:rPr lang="es-ES" sz="2000" b="1" dirty="0" smtClean="0">
                <a:solidFill>
                  <a:prstClr val="black"/>
                </a:solidFill>
              </a:rPr>
              <a:t>lo </a:t>
            </a:r>
            <a:r>
              <a:rPr lang="es-ES" sz="2000" b="1" dirty="0">
                <a:solidFill>
                  <a:prstClr val="black"/>
                </a:solidFill>
              </a:rPr>
              <a:t>largo de las </a:t>
            </a:r>
            <a:r>
              <a:rPr lang="es-ES" sz="2000" b="1" dirty="0" smtClean="0">
                <a:solidFill>
                  <a:prstClr val="black"/>
                </a:solidFill>
              </a:rPr>
              <a:t>generaciones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79712" y="4371950"/>
            <a:ext cx="5275772" cy="5297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smtClean="0"/>
              <a:t>THANK YOU for participating!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55576" y="1316391"/>
            <a:ext cx="8240264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We will:</a:t>
            </a:r>
          </a:p>
          <a:p>
            <a:pPr lvl="2"/>
            <a:r>
              <a:rPr lang="en-US" sz="2400" dirty="0" smtClean="0"/>
              <a:t>Share meeting outcomes through email and website: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://www.livehealthynapacounty.org/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n-US" sz="2400" dirty="0" smtClean="0"/>
              <a:t>Next LHNC meeting is September 21, 2021</a:t>
            </a:r>
          </a:p>
          <a:p>
            <a:pPr lvl="2"/>
            <a:r>
              <a:rPr lang="en-US" sz="2400" dirty="0" smtClean="0"/>
              <a:t>Please complete survey, link is in the chat.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81" y="42039"/>
            <a:ext cx="47525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i="1" dirty="0" smtClean="0"/>
              <a:t>Closing</a:t>
            </a:r>
            <a:endParaRPr lang="en-US" sz="3750" i="1" dirty="0"/>
          </a:p>
        </p:txBody>
      </p:sp>
    </p:spTree>
    <p:extLst>
      <p:ext uri="{BB962C8B-B14F-4D97-AF65-F5344CB8AC3E}">
        <p14:creationId xmlns:p14="http://schemas.microsoft.com/office/powerpoint/2010/main" val="167048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979712" y="4371950"/>
            <a:ext cx="5275772" cy="5297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 smtClean="0"/>
              <a:t>¡Gracias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participar</a:t>
            </a:r>
            <a:r>
              <a:rPr lang="en-US" sz="2800" b="1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9552" y="1330428"/>
            <a:ext cx="8784976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Vamos</a:t>
            </a:r>
            <a:r>
              <a:rPr lang="en-US" sz="2400" dirty="0" smtClean="0"/>
              <a:t> a :</a:t>
            </a:r>
          </a:p>
          <a:p>
            <a:pPr lvl="2"/>
            <a:r>
              <a:rPr lang="es-ES" sz="2400" dirty="0" smtClean="0"/>
              <a:t>Compartir </a:t>
            </a:r>
            <a:r>
              <a:rPr lang="es-ES" sz="2400" dirty="0"/>
              <a:t>los resultados de la reunión a través del correo electrónico y el sitio web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://www.livehealthynapacounty.org/</a:t>
            </a:r>
            <a:r>
              <a:rPr lang="en-US" sz="2400" dirty="0"/>
              <a:t> </a:t>
            </a:r>
            <a:endParaRPr lang="en-US" sz="2400" dirty="0" smtClean="0"/>
          </a:p>
          <a:p>
            <a:pPr lvl="2"/>
            <a:r>
              <a:rPr lang="es-ES" sz="2400" dirty="0"/>
              <a:t>La próxima reunión de LHNC es el 21 de septiembre de 2021</a:t>
            </a:r>
          </a:p>
          <a:p>
            <a:pPr lvl="2"/>
            <a:r>
              <a:rPr lang="es-ES" sz="2400" dirty="0"/>
              <a:t>Por favor complete la encuesta, el enlace está en el chat.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581" y="42039"/>
            <a:ext cx="47525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Cierre</a:t>
            </a:r>
            <a:endParaRPr kumimoji="0" lang="en-US" sz="37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1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0"/>
            <a:ext cx="590465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50" i="1" dirty="0" smtClean="0">
                <a:solidFill>
                  <a:schemeClr val="accent1"/>
                </a:solidFill>
              </a:rPr>
              <a:t>Hi Friends/</a:t>
            </a:r>
            <a:r>
              <a:rPr lang="en-US" sz="3750" i="1" dirty="0" err="1" smtClean="0">
                <a:solidFill>
                  <a:schemeClr val="accent1"/>
                </a:solidFill>
              </a:rPr>
              <a:t>Hola</a:t>
            </a:r>
            <a:r>
              <a:rPr lang="en-US" sz="3750" i="1" dirty="0" smtClean="0">
                <a:solidFill>
                  <a:schemeClr val="accent1"/>
                </a:solidFill>
              </a:rPr>
              <a:t> Amigos</a:t>
            </a:r>
            <a:endParaRPr lang="en-US" sz="3750" i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03598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is here today</a:t>
            </a:r>
            <a:r>
              <a:rPr lang="en-US" sz="3200" dirty="0" smtClean="0"/>
              <a:t>? </a:t>
            </a:r>
            <a:r>
              <a:rPr lang="en-US" sz="3200" dirty="0">
                <a:solidFill>
                  <a:prstClr val="black"/>
                </a:solidFill>
              </a:rPr>
              <a:t>¿</a:t>
            </a:r>
            <a:r>
              <a:rPr lang="en-US" sz="3200" dirty="0" err="1">
                <a:solidFill>
                  <a:prstClr val="black"/>
                </a:solidFill>
              </a:rPr>
              <a:t>Quién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está</a:t>
            </a:r>
            <a:r>
              <a:rPr lang="en-US" sz="3200" dirty="0">
                <a:solidFill>
                  <a:prstClr val="black"/>
                </a:solidFill>
              </a:rPr>
              <a:t> hoy </a:t>
            </a:r>
            <a:r>
              <a:rPr lang="en-US" sz="3200" dirty="0" err="1">
                <a:solidFill>
                  <a:prstClr val="black"/>
                </a:solidFill>
              </a:rPr>
              <a:t>aquí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2400" dirty="0" smtClean="0">
                <a:solidFill>
                  <a:schemeClr val="accent1"/>
                </a:solidFill>
              </a:rPr>
              <a:t>Please </a:t>
            </a:r>
            <a:r>
              <a:rPr lang="en-US" sz="2400" dirty="0" smtClean="0">
                <a:solidFill>
                  <a:schemeClr val="accent1"/>
                </a:solidFill>
              </a:rPr>
              <a:t>enter your name in the chat. If you </a:t>
            </a:r>
            <a:r>
              <a:rPr lang="en-US" sz="2400" dirty="0" smtClean="0">
                <a:solidFill>
                  <a:schemeClr val="accent1"/>
                </a:solidFill>
              </a:rPr>
              <a:t>are </a:t>
            </a:r>
            <a:r>
              <a:rPr lang="en-US" sz="2400" dirty="0" smtClean="0">
                <a:solidFill>
                  <a:schemeClr val="accent1"/>
                </a:solidFill>
              </a:rPr>
              <a:t>here 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representing </a:t>
            </a:r>
            <a:r>
              <a:rPr lang="en-US" sz="2400" dirty="0" smtClean="0">
                <a:solidFill>
                  <a:schemeClr val="accent1"/>
                </a:solidFill>
              </a:rPr>
              <a:t>an organization, </a:t>
            </a:r>
            <a:r>
              <a:rPr lang="en-US" sz="2400" dirty="0" smtClean="0">
                <a:solidFill>
                  <a:schemeClr val="accent1"/>
                </a:solidFill>
              </a:rPr>
              <a:t>please </a:t>
            </a:r>
            <a:r>
              <a:rPr lang="en-US" sz="2400" dirty="0" smtClean="0">
                <a:solidFill>
                  <a:schemeClr val="accent1"/>
                </a:solidFill>
              </a:rPr>
              <a:t>enter that as well. 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  <a:p>
            <a:pPr lvl="0" indent="-822960">
              <a:defRPr/>
            </a:pPr>
            <a:r>
              <a:rPr lang="es-ES" sz="2400" dirty="0" smtClean="0">
                <a:solidFill>
                  <a:srgbClr val="5B9BD5"/>
                </a:solidFill>
              </a:rPr>
              <a:t>Ingrese </a:t>
            </a:r>
            <a:r>
              <a:rPr lang="es-ES" sz="2400" dirty="0">
                <a:solidFill>
                  <a:srgbClr val="5B9BD5"/>
                </a:solidFill>
              </a:rPr>
              <a:t>su nombre en el chat. Si </a:t>
            </a:r>
            <a:r>
              <a:rPr lang="es-ES" sz="2400" dirty="0" smtClean="0">
                <a:solidFill>
                  <a:srgbClr val="5B9BD5"/>
                </a:solidFill>
              </a:rPr>
              <a:t>usted representa </a:t>
            </a:r>
            <a:r>
              <a:rPr lang="es-ES" sz="2400" dirty="0">
                <a:solidFill>
                  <a:srgbClr val="5B9BD5"/>
                </a:solidFill>
              </a:rPr>
              <a:t>a una </a:t>
            </a:r>
          </a:p>
          <a:p>
            <a:pPr lvl="0" indent="-822960">
              <a:defRPr/>
            </a:pPr>
            <a:r>
              <a:rPr lang="es-ES" sz="2400" dirty="0" smtClean="0">
                <a:solidFill>
                  <a:srgbClr val="5B9BD5"/>
                </a:solidFill>
              </a:rPr>
              <a:t>organización, por </a:t>
            </a:r>
            <a:r>
              <a:rPr lang="es-ES" sz="2400" dirty="0">
                <a:solidFill>
                  <a:srgbClr val="5B9BD5"/>
                </a:solidFill>
              </a:rPr>
              <a:t>favor ingrese el nombre. 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0"/>
            <a:ext cx="590465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50" i="1" dirty="0" smtClean="0">
                <a:solidFill>
                  <a:schemeClr val="accent1"/>
                </a:solidFill>
              </a:rPr>
              <a:t>Hi Friends/</a:t>
            </a:r>
            <a:r>
              <a:rPr lang="en-US" sz="3750" i="1" dirty="0" err="1" smtClean="0">
                <a:solidFill>
                  <a:schemeClr val="accent1"/>
                </a:solidFill>
              </a:rPr>
              <a:t>Hola</a:t>
            </a:r>
            <a:r>
              <a:rPr lang="en-US" sz="3750" i="1" dirty="0" smtClean="0">
                <a:solidFill>
                  <a:schemeClr val="accent1"/>
                </a:solidFill>
              </a:rPr>
              <a:t> Amigos</a:t>
            </a:r>
            <a:endParaRPr lang="en-US" sz="375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40160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sector are you from</a:t>
            </a:r>
            <a:r>
              <a:rPr lang="en-US" sz="3200" dirty="0" smtClean="0"/>
              <a:t>? </a:t>
            </a:r>
            <a:r>
              <a:rPr lang="en-US" sz="3200" dirty="0" smtClean="0">
                <a:solidFill>
                  <a:prstClr val="black"/>
                </a:solidFill>
              </a:rPr>
              <a:t>¿</a:t>
            </a:r>
            <a:r>
              <a:rPr lang="en-US" sz="3200" dirty="0" err="1">
                <a:solidFill>
                  <a:prstClr val="black"/>
                </a:solidFill>
              </a:rPr>
              <a:t>Cuál</a:t>
            </a:r>
            <a:r>
              <a:rPr lang="en-US" sz="3200" dirty="0">
                <a:solidFill>
                  <a:prstClr val="black"/>
                </a:solidFill>
              </a:rPr>
              <a:t> sector </a:t>
            </a:r>
            <a:r>
              <a:rPr lang="en-US" sz="3200" dirty="0" err="1">
                <a:solidFill>
                  <a:prstClr val="black"/>
                </a:solidFill>
              </a:rPr>
              <a:t>representa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  <a:p>
            <a:endParaRPr lang="en-US" sz="32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Please </a:t>
            </a:r>
            <a:r>
              <a:rPr lang="en-US" sz="2800" dirty="0" smtClean="0">
                <a:solidFill>
                  <a:schemeClr val="accent1"/>
                </a:solidFill>
              </a:rPr>
              <a:t>choose your sector from the options in </a:t>
            </a:r>
            <a:r>
              <a:rPr lang="en-US" sz="2800" dirty="0" smtClean="0">
                <a:solidFill>
                  <a:schemeClr val="accent1"/>
                </a:solidFill>
              </a:rPr>
              <a:t>the poll.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s-ES" sz="2800" dirty="0">
                <a:solidFill>
                  <a:srgbClr val="5B9BD5"/>
                </a:solidFill>
              </a:rPr>
              <a:t>Elija su sector entre las opciones de la </a:t>
            </a:r>
            <a:r>
              <a:rPr lang="es-ES" sz="2800" dirty="0" smtClean="0">
                <a:solidFill>
                  <a:srgbClr val="5B9BD5"/>
                </a:solidFill>
              </a:rPr>
              <a:t>encuesta.</a:t>
            </a:r>
            <a:endParaRPr lang="en-US" sz="2800" dirty="0">
              <a:solidFill>
                <a:srgbClr val="5B9BD5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0"/>
            <a:ext cx="5904656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50" i="1" dirty="0" smtClean="0">
                <a:solidFill>
                  <a:schemeClr val="accent1"/>
                </a:solidFill>
              </a:rPr>
              <a:t>Hi Friends/</a:t>
            </a:r>
            <a:r>
              <a:rPr lang="en-US" sz="3750" i="1" dirty="0" err="1" smtClean="0">
                <a:solidFill>
                  <a:schemeClr val="accent1"/>
                </a:solidFill>
              </a:rPr>
              <a:t>Hola</a:t>
            </a:r>
            <a:r>
              <a:rPr lang="en-US" sz="3750" i="1" dirty="0" smtClean="0">
                <a:solidFill>
                  <a:schemeClr val="accent1"/>
                </a:solidFill>
              </a:rPr>
              <a:t> Amigos</a:t>
            </a:r>
            <a:endParaRPr lang="en-US" sz="3750" i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9582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are you feeling today</a:t>
            </a:r>
            <a:r>
              <a:rPr lang="en-US" sz="3200" dirty="0" smtClean="0"/>
              <a:t>?</a:t>
            </a:r>
            <a:r>
              <a:rPr lang="en-US" sz="3200" dirty="0" smtClean="0">
                <a:solidFill>
                  <a:prstClr val="black"/>
                </a:solidFill>
              </a:rPr>
              <a:t>¿</a:t>
            </a:r>
            <a:r>
              <a:rPr lang="en-US" sz="3200" dirty="0" err="1">
                <a:solidFill>
                  <a:prstClr val="black"/>
                </a:solidFill>
              </a:rPr>
              <a:t>Cómo</a:t>
            </a:r>
            <a:r>
              <a:rPr lang="en-US" sz="3200" dirty="0">
                <a:solidFill>
                  <a:prstClr val="black"/>
                </a:solidFill>
              </a:rPr>
              <a:t> se </a:t>
            </a:r>
            <a:r>
              <a:rPr lang="en-US" sz="3200" dirty="0" err="1">
                <a:solidFill>
                  <a:prstClr val="black"/>
                </a:solidFill>
              </a:rPr>
              <a:t>siente</a:t>
            </a:r>
            <a:r>
              <a:rPr lang="en-US" sz="3200" dirty="0">
                <a:solidFill>
                  <a:prstClr val="black"/>
                </a:solidFill>
              </a:rPr>
              <a:t> hoy?</a:t>
            </a:r>
          </a:p>
          <a:p>
            <a:endParaRPr lang="en-US" sz="32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Please </a:t>
            </a:r>
            <a:r>
              <a:rPr lang="en-US" sz="2800" dirty="0" smtClean="0">
                <a:solidFill>
                  <a:schemeClr val="accent1"/>
                </a:solidFill>
              </a:rPr>
              <a:t>click the link in the chat to access </a:t>
            </a:r>
            <a:r>
              <a:rPr lang="en-US" sz="2800" dirty="0" err="1" smtClean="0">
                <a:solidFill>
                  <a:schemeClr val="accent1"/>
                </a:solidFill>
                <a:hlinkClick r:id="rId3" action="ppaction://hlinkfile"/>
              </a:rPr>
              <a:t>Mentimeter</a:t>
            </a:r>
            <a:r>
              <a:rPr lang="en-US" sz="2800" dirty="0" smtClean="0">
                <a:solidFill>
                  <a:schemeClr val="accent1"/>
                </a:solidFill>
              </a:rPr>
              <a:t> and 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answer </a:t>
            </a:r>
            <a:r>
              <a:rPr lang="en-US" sz="2800" dirty="0" smtClean="0">
                <a:solidFill>
                  <a:schemeClr val="accent1"/>
                </a:solidFill>
              </a:rPr>
              <a:t>the question </a:t>
            </a:r>
            <a:r>
              <a:rPr lang="en-US" sz="2800" dirty="0" smtClean="0">
                <a:solidFill>
                  <a:schemeClr val="accent1"/>
                </a:solidFill>
              </a:rPr>
              <a:t>there.</a:t>
            </a: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es-ES" sz="2800" dirty="0">
                <a:solidFill>
                  <a:srgbClr val="5B9BD5"/>
                </a:solidFill>
              </a:rPr>
              <a:t>Haga clic en el enlace del chat para acceder </a:t>
            </a:r>
            <a:r>
              <a:rPr lang="es-ES" sz="2800" dirty="0" smtClean="0">
                <a:solidFill>
                  <a:srgbClr val="5B9BD5"/>
                </a:solidFill>
              </a:rPr>
              <a:t>a </a:t>
            </a:r>
            <a:r>
              <a:rPr lang="en-US" sz="2800" dirty="0" err="1">
                <a:solidFill>
                  <a:srgbClr val="5B9BD5"/>
                </a:solidFill>
                <a:hlinkClick r:id="rId3" action="ppaction://hlinkfile"/>
              </a:rPr>
              <a:t>Mentimeter</a:t>
            </a:r>
            <a:r>
              <a:rPr lang="es-ES" sz="2800" dirty="0">
                <a:solidFill>
                  <a:srgbClr val="5B9BD5"/>
                </a:solidFill>
              </a:rPr>
              <a:t> y </a:t>
            </a:r>
            <a:endParaRPr lang="es-ES" sz="2800" dirty="0" smtClean="0">
              <a:solidFill>
                <a:srgbClr val="5B9BD5"/>
              </a:solidFill>
            </a:endParaRPr>
          </a:p>
          <a:p>
            <a:pPr lvl="0">
              <a:defRPr/>
            </a:pPr>
            <a:r>
              <a:rPr lang="es-ES" sz="2800" dirty="0" smtClean="0">
                <a:solidFill>
                  <a:srgbClr val="5B9BD5"/>
                </a:solidFill>
              </a:rPr>
              <a:t>responda </a:t>
            </a:r>
            <a:r>
              <a:rPr lang="es-ES" sz="2800" dirty="0">
                <a:solidFill>
                  <a:srgbClr val="5B9BD5"/>
                </a:solidFill>
              </a:rPr>
              <a:t>la pregunta allí.</a:t>
            </a:r>
            <a:endParaRPr lang="en-US" sz="2800" dirty="0">
              <a:solidFill>
                <a:srgbClr val="5B9BD5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19622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/>
              <a:t>Para español: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 smtClean="0"/>
              <a:t>1. En </a:t>
            </a:r>
            <a:r>
              <a:rPr lang="es-ES" altLang="en-US" sz="2400" dirty="0"/>
              <a:t>los controles de su reunión / seminario web, haga clic </a:t>
            </a:r>
            <a:r>
              <a:rPr lang="es-ES" altLang="en-US" sz="2400" dirty="0" smtClean="0"/>
              <a:t>en 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 smtClean="0"/>
              <a:t>     Interpretación</a:t>
            </a:r>
            <a:r>
              <a:rPr lang="es-ES" altLang="en-US" sz="2400" dirty="0"/>
              <a:t>.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/>
              <a:t>2. Haga clic en el idioma que le gustaría escuchar.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/>
              <a:t>3. (Opcional) Para escuchar solo el idioma interpretado, haga clic en </a:t>
            </a:r>
            <a:r>
              <a:rPr lang="es-ES" altLang="en-US" sz="2400" dirty="0" smtClean="0"/>
              <a:t>  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n-US" sz="2400" dirty="0"/>
              <a:t> </a:t>
            </a:r>
            <a:r>
              <a:rPr lang="es-ES" altLang="en-US" sz="2400" dirty="0" smtClean="0"/>
              <a:t>    Silenciar </a:t>
            </a:r>
            <a:r>
              <a:rPr lang="es-ES" altLang="en-US" sz="2400" dirty="0"/>
              <a:t>audio </a:t>
            </a:r>
            <a:r>
              <a:rPr lang="es-ES" altLang="en-US" sz="2400" dirty="0" smtClean="0"/>
              <a:t>original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279528"/>
            <a:ext cx="792088" cy="5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6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842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Agenda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01650" y="1275606"/>
            <a:ext cx="8642350" cy="30240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romanUcPeriod"/>
            </a:pPr>
            <a:r>
              <a:rPr lang="en-US" sz="4400" dirty="0" smtClean="0"/>
              <a:t>Review of 2019-2020 </a:t>
            </a:r>
            <a:r>
              <a:rPr lang="en-US" sz="4400" dirty="0" smtClean="0"/>
              <a:t>work/ </a:t>
            </a:r>
            <a:r>
              <a:rPr lang="en-US" sz="4400" i="1" dirty="0" err="1" smtClean="0"/>
              <a:t>Revisar</a:t>
            </a:r>
            <a:r>
              <a:rPr lang="en-US" sz="4400" i="1" dirty="0" smtClean="0"/>
              <a:t> </a:t>
            </a:r>
            <a:r>
              <a:rPr lang="en-US" sz="4400" i="1" dirty="0"/>
              <a:t>el </a:t>
            </a:r>
            <a:r>
              <a:rPr lang="en-US" sz="4400" i="1" dirty="0" err="1"/>
              <a:t>trabajo</a:t>
            </a:r>
            <a:r>
              <a:rPr lang="en-US" sz="4400" i="1" dirty="0"/>
              <a:t> de </a:t>
            </a:r>
            <a:r>
              <a:rPr lang="en-US" sz="4400" i="1" dirty="0" smtClean="0"/>
              <a:t>2019-20</a:t>
            </a:r>
            <a:endParaRPr lang="en-US" sz="4400" i="1" dirty="0" smtClean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romanUcPeriod"/>
            </a:pPr>
            <a:r>
              <a:rPr lang="en-US" sz="4400" dirty="0" smtClean="0"/>
              <a:t>Review 4 Community Health Action Plan </a:t>
            </a:r>
            <a:r>
              <a:rPr lang="en-US" sz="4400" dirty="0" smtClean="0"/>
              <a:t>Projects/ </a:t>
            </a:r>
            <a:r>
              <a:rPr lang="en-US" sz="4400" i="1" dirty="0" err="1"/>
              <a:t>Revisar</a:t>
            </a:r>
            <a:r>
              <a:rPr lang="en-US" sz="4400" i="1" dirty="0"/>
              <a:t> </a:t>
            </a:r>
            <a:r>
              <a:rPr lang="en-US" sz="4400" i="1" dirty="0" err="1"/>
              <a:t>los</a:t>
            </a:r>
            <a:r>
              <a:rPr lang="en-US" sz="4400" i="1" dirty="0"/>
              <a:t> 4 </a:t>
            </a:r>
            <a:r>
              <a:rPr lang="en-US" sz="4400" i="1" dirty="0" err="1"/>
              <a:t>proyectos</a:t>
            </a:r>
            <a:r>
              <a:rPr lang="en-US" sz="4400" i="1" dirty="0"/>
              <a:t> del Plan de </a:t>
            </a:r>
            <a:r>
              <a:rPr lang="en-US" sz="4400" i="1" dirty="0" err="1"/>
              <a:t>acción</a:t>
            </a:r>
            <a:r>
              <a:rPr lang="en-US" sz="4400" i="1" dirty="0"/>
              <a:t> de </a:t>
            </a:r>
            <a:r>
              <a:rPr lang="en-US" sz="4400" i="1" dirty="0" err="1"/>
              <a:t>Salud</a:t>
            </a:r>
            <a:r>
              <a:rPr lang="en-US" sz="4400" i="1" dirty="0"/>
              <a:t>  </a:t>
            </a:r>
            <a:r>
              <a:rPr lang="en-US" sz="4400" i="1" dirty="0" smtClean="0"/>
              <a:t>Comunitaria</a:t>
            </a:r>
            <a:endParaRPr lang="en-US" sz="4400" i="1" dirty="0" smtClean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romanUcPeriod"/>
            </a:pPr>
            <a:r>
              <a:rPr lang="en-US" sz="4400" dirty="0" smtClean="0"/>
              <a:t>Break into groups to discuss project </a:t>
            </a:r>
            <a:r>
              <a:rPr lang="en-US" sz="4400" dirty="0" smtClean="0"/>
              <a:t>changes/ </a:t>
            </a:r>
            <a:r>
              <a:rPr lang="en-US" sz="4400" i="1" dirty="0" err="1"/>
              <a:t>Formar</a:t>
            </a:r>
            <a:r>
              <a:rPr lang="en-US" sz="4400" i="1" dirty="0"/>
              <a:t> </a:t>
            </a:r>
            <a:r>
              <a:rPr lang="en-US" sz="4400" i="1" dirty="0" err="1"/>
              <a:t>grupos</a:t>
            </a:r>
            <a:r>
              <a:rPr lang="en-US" sz="4400" i="1" dirty="0"/>
              <a:t> para </a:t>
            </a:r>
            <a:r>
              <a:rPr lang="en-US" sz="4400" i="1" dirty="0" err="1"/>
              <a:t>discutir</a:t>
            </a:r>
            <a:r>
              <a:rPr lang="en-US" sz="4400" i="1" dirty="0"/>
              <a:t> </a:t>
            </a:r>
            <a:r>
              <a:rPr lang="en-US" sz="4400" i="1" dirty="0" err="1"/>
              <a:t>los</a:t>
            </a:r>
            <a:r>
              <a:rPr lang="en-US" sz="4400" i="1" dirty="0"/>
              <a:t> </a:t>
            </a:r>
            <a:r>
              <a:rPr lang="en-US" sz="4400" i="1" dirty="0" err="1"/>
              <a:t>cambios</a:t>
            </a:r>
            <a:r>
              <a:rPr lang="en-US" sz="4400" i="1" dirty="0"/>
              <a:t> del </a:t>
            </a:r>
            <a:r>
              <a:rPr lang="en-US" sz="4400" i="1" dirty="0" err="1"/>
              <a:t>proyecto</a:t>
            </a:r>
            <a:r>
              <a:rPr lang="en-US" sz="4400" i="1" dirty="0" smtClean="0"/>
              <a:t>.</a:t>
            </a:r>
            <a:endParaRPr lang="en-US" sz="4400" i="1" dirty="0" smtClean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romanUcPeriod"/>
            </a:pPr>
            <a:r>
              <a:rPr lang="en-US" sz="4400" dirty="0" smtClean="0"/>
              <a:t>Close &amp;Survey link/ </a:t>
            </a:r>
            <a:r>
              <a:rPr lang="en-US" sz="4400" i="1" dirty="0" err="1" smtClean="0"/>
              <a:t>Finalizar</a:t>
            </a:r>
            <a:r>
              <a:rPr lang="en-US" sz="4400" i="1" dirty="0" smtClean="0"/>
              <a:t> &amp; enlace </a:t>
            </a:r>
            <a:r>
              <a:rPr lang="en-US" sz="4400" i="1" dirty="0"/>
              <a:t>de </a:t>
            </a:r>
            <a:r>
              <a:rPr lang="en-US" sz="4400" i="1" dirty="0" err="1"/>
              <a:t>encuesta</a:t>
            </a:r>
            <a:r>
              <a:rPr lang="en-US" sz="4400" i="1" dirty="0"/>
              <a:t> </a:t>
            </a:r>
          </a:p>
          <a:p>
            <a:pPr marL="514350" lvl="0" indent="-514350">
              <a:spcAft>
                <a:spcPts val="600"/>
              </a:spcAft>
              <a:buAutoNum type="romanUcPeriod"/>
            </a:pPr>
            <a:endParaRPr lang="en-US" sz="4600" dirty="0" smtClean="0"/>
          </a:p>
          <a:p>
            <a:pPr marL="514350" lvl="0" indent="-514350">
              <a:spcAft>
                <a:spcPts val="600"/>
              </a:spcAft>
              <a:buAutoNum type="romanUcPeriod"/>
            </a:pPr>
            <a:endParaRPr lang="en-US" sz="28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30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n-lt"/>
                <a:cs typeface="+mj-cs"/>
              </a:rPr>
              <a:t>CHIP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9622"/>
            <a:ext cx="5275772" cy="529766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PRIORITY AREAS:</a:t>
            </a:r>
          </a:p>
          <a:p>
            <a:r>
              <a:rPr lang="en-US" sz="3000" dirty="0" smtClean="0"/>
              <a:t>Respect &amp; Social Inclusion</a:t>
            </a:r>
          </a:p>
          <a:p>
            <a:r>
              <a:rPr lang="en-US" sz="3000" dirty="0" smtClean="0"/>
              <a:t>Food Insecurity</a:t>
            </a:r>
          </a:p>
          <a:p>
            <a:r>
              <a:rPr lang="en-US" sz="3000" dirty="0" smtClean="0"/>
              <a:t>Housing </a:t>
            </a:r>
          </a:p>
          <a:p>
            <a:r>
              <a:rPr lang="en-US" sz="3000" dirty="0" smtClean="0"/>
              <a:t>Transportation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11510"/>
            <a:ext cx="3888432" cy="42672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8149" y="1827977"/>
            <a:ext cx="4392488" cy="67867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0A845BBA-79DB-48B1-B20E-7DB1D922483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3E2DB324CB540B98EF010F708FC38" ma:contentTypeVersion="0" ma:contentTypeDescription="Create a new document." ma:contentTypeScope="" ma:versionID="0822968a730c3c25d53e059b748c6fbc">
  <xsd:schema xmlns:xsd="http://www.w3.org/2001/XMLSchema" xmlns:xs="http://www.w3.org/2001/XMLSchema" xmlns:p="http://schemas.microsoft.com/office/2006/metadata/properties" xmlns:ns2="3ed4a573-98f7-402b-b1e5-f426d0893dfb" targetNamespace="http://schemas.microsoft.com/office/2006/metadata/properties" ma:root="true" ma:fieldsID="a50675c1f13e57d07354b21ea06c7681" ns2:_="">
    <xsd:import namespace="3ed4a573-98f7-402b-b1e5-f426d0893d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a573-98f7-402b-b1e5-f426d0893d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7B89008-0C2E-4CA3-8262-AD24F2101A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19D76-3F20-46CD-861C-2AFD8FD9B1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ed4a573-98f7-402b-b1e5-f426d0893d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FA7511-44C2-404C-8C4F-627416F87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a573-98f7-402b-b1e5-f426d0893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96C7F67-7594-4C35-8F5A-6DFF1B59871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18788</TotalTime>
  <Words>2334</Words>
  <Application>Microsoft Office PowerPoint</Application>
  <PresentationFormat>On-screen Show (16:9)</PresentationFormat>
  <Paragraphs>291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맑은 고딕</vt:lpstr>
      <vt:lpstr>Arial</vt:lpstr>
      <vt:lpstr>Bookman Old Style</vt:lpstr>
      <vt:lpstr>Calibri</vt:lpstr>
      <vt:lpstr>Century Schoolbook</vt:lpstr>
      <vt:lpstr>Corbel</vt:lpstr>
      <vt:lpstr>HY엽서L</vt:lpstr>
      <vt:lpstr>Palatino Linotype</vt:lpstr>
      <vt:lpstr>Custom Design</vt:lpstr>
      <vt:lpstr>Headlines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Agenda</vt:lpstr>
      <vt:lpstr>CHIP Update</vt:lpstr>
      <vt:lpstr>CHIP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 of an action plan</vt:lpstr>
      <vt:lpstr>Contenido de un plan de acción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 of an action plan</vt:lpstr>
      <vt:lpstr>Contenido de un plan de acción</vt:lpstr>
      <vt:lpstr>Aligned through Design</vt:lpstr>
      <vt:lpstr> Alineado a través de diseño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Nieuwenhuijs, Erin</cp:lastModifiedBy>
  <cp:revision>493</cp:revision>
  <cp:lastPrinted>2019-02-11T17:50:00Z</cp:lastPrinted>
  <dcterms:created xsi:type="dcterms:W3CDTF">2014-04-01T16:27:38Z</dcterms:created>
  <dcterms:modified xsi:type="dcterms:W3CDTF">2021-06-22T16:55:10Z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0x010100F673E2DB324CB540B98EF010F708FC38</vt:lpwstr>
  </property>
</Properties>
</file>