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 id="2147483836" r:id="rId6"/>
    <p:sldMasterId id="2147483849" r:id="rId7"/>
  </p:sldMasterIdLst>
  <p:notesMasterIdLst>
    <p:notesMasterId r:id="rId36"/>
  </p:notesMasterIdLst>
  <p:handoutMasterIdLst>
    <p:handoutMasterId r:id="rId37"/>
  </p:handoutMasterIdLst>
  <p:sldIdLst>
    <p:sldId id="256" r:id="rId8"/>
    <p:sldId id="528" r:id="rId9"/>
    <p:sldId id="476" r:id="rId10"/>
    <p:sldId id="546" r:id="rId11"/>
    <p:sldId id="296" r:id="rId12"/>
    <p:sldId id="506" r:id="rId13"/>
    <p:sldId id="507" r:id="rId14"/>
    <p:sldId id="518" r:id="rId15"/>
    <p:sldId id="334" r:id="rId16"/>
    <p:sldId id="583" r:id="rId17"/>
    <p:sldId id="449" r:id="rId18"/>
    <p:sldId id="574" r:id="rId19"/>
    <p:sldId id="547" r:id="rId20"/>
    <p:sldId id="590" r:id="rId21"/>
    <p:sldId id="591" r:id="rId22"/>
    <p:sldId id="593" r:id="rId23"/>
    <p:sldId id="545" r:id="rId24"/>
    <p:sldId id="587" r:id="rId25"/>
    <p:sldId id="586" r:id="rId26"/>
    <p:sldId id="584" r:id="rId27"/>
    <p:sldId id="588" r:id="rId28"/>
    <p:sldId id="548" r:id="rId29"/>
    <p:sldId id="589" r:id="rId30"/>
    <p:sldId id="543" r:id="rId31"/>
    <p:sldId id="594" r:id="rId32"/>
    <p:sldId id="422" r:id="rId33"/>
    <p:sldId id="416" r:id="rId34"/>
    <p:sldId id="576" r:id="rId35"/>
  </p:sldIdLst>
  <p:sldSz cx="9144000" cy="5143500" type="screen16x9"/>
  <p:notesSz cx="7010400" cy="93964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0000FF"/>
    <a:srgbClr val="8E0000"/>
    <a:srgbClr val="CCFFCC"/>
    <a:srgbClr val="FDFED8"/>
    <a:srgbClr val="FF6600"/>
    <a:srgbClr val="EDF07C"/>
    <a:srgbClr val="E7E74F"/>
    <a:srgbClr val="E3F21A"/>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71445" autoAdjust="0"/>
  </p:normalViewPr>
  <p:slideViewPr>
    <p:cSldViewPr>
      <p:cViewPr varScale="1">
        <p:scale>
          <a:sx n="107" d="100"/>
          <a:sy n="107" d="100"/>
        </p:scale>
        <p:origin x="1656" y="126"/>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71746"/>
          </a:xfrm>
          <a:prstGeom prst="rect">
            <a:avLst/>
          </a:prstGeom>
        </p:spPr>
        <p:txBody>
          <a:bodyPr vert="horz" lIns="92766" tIns="46383" rIns="92766" bIns="46383"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71746"/>
          </a:xfrm>
          <a:prstGeom prst="rect">
            <a:avLst/>
          </a:prstGeom>
        </p:spPr>
        <p:txBody>
          <a:bodyPr vert="horz" lIns="92766" tIns="46383" rIns="92766" bIns="46383" rtlCol="0"/>
          <a:lstStyle>
            <a:lvl1pPr algn="r">
              <a:defRPr sz="1200"/>
            </a:lvl1pPr>
          </a:lstStyle>
          <a:p>
            <a:fld id="{60EBDB90-9C73-4689-93B4-8BA00B0F02B8}" type="datetimeFigureOut">
              <a:rPr lang="en-US" smtClean="0"/>
              <a:t>8/9/2022</a:t>
            </a:fld>
            <a:endParaRPr lang="en-US"/>
          </a:p>
        </p:txBody>
      </p:sp>
      <p:sp>
        <p:nvSpPr>
          <p:cNvPr id="4" name="Footer Placeholder 3"/>
          <p:cNvSpPr>
            <a:spLocks noGrp="1"/>
          </p:cNvSpPr>
          <p:nvPr>
            <p:ph type="ftr" sz="quarter" idx="2"/>
          </p:nvPr>
        </p:nvSpPr>
        <p:spPr>
          <a:xfrm>
            <a:off x="1" y="8924668"/>
            <a:ext cx="3038475" cy="471746"/>
          </a:xfrm>
          <a:prstGeom prst="rect">
            <a:avLst/>
          </a:prstGeom>
        </p:spPr>
        <p:txBody>
          <a:bodyPr vert="horz" lIns="92766" tIns="46383" rIns="92766" bIns="4638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924668"/>
            <a:ext cx="3038475" cy="471746"/>
          </a:xfrm>
          <a:prstGeom prst="rect">
            <a:avLst/>
          </a:prstGeom>
        </p:spPr>
        <p:txBody>
          <a:bodyPr vert="horz" lIns="92766" tIns="46383" rIns="92766" bIns="46383" rtlCol="0" anchor="b"/>
          <a:lstStyle>
            <a:lvl1pPr algn="r">
              <a:defRPr sz="1200"/>
            </a:lvl1pPr>
          </a:lstStyle>
          <a:p>
            <a:fld id="{EFC660C2-EDF5-47CE-AC4B-FAAB243619E1}" type="slidenum">
              <a:rPr lang="en-US" smtClean="0"/>
              <a:t>‹#›</a:t>
            </a:fld>
            <a:endParaRPr lang="en-US"/>
          </a:p>
        </p:txBody>
      </p:sp>
    </p:spTree>
    <p:extLst>
      <p:ext uri="{BB962C8B-B14F-4D97-AF65-F5344CB8AC3E}">
        <p14:creationId xmlns:p14="http://schemas.microsoft.com/office/powerpoint/2010/main" val="4151926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9820"/>
          </a:xfrm>
          <a:prstGeom prst="rect">
            <a:avLst/>
          </a:prstGeom>
        </p:spPr>
        <p:txBody>
          <a:bodyPr vert="horz" lIns="94528" tIns="47265" rIns="94528" bIns="47265" rtlCol="0"/>
          <a:lstStyle>
            <a:lvl1pPr algn="l">
              <a:defRPr sz="1200"/>
            </a:lvl1pPr>
          </a:lstStyle>
          <a:p>
            <a:endParaRPr lang="en-US"/>
          </a:p>
        </p:txBody>
      </p:sp>
      <p:sp>
        <p:nvSpPr>
          <p:cNvPr id="3" name="Date Placeholder 2"/>
          <p:cNvSpPr>
            <a:spLocks noGrp="1"/>
          </p:cNvSpPr>
          <p:nvPr>
            <p:ph type="dt" idx="1"/>
          </p:nvPr>
        </p:nvSpPr>
        <p:spPr>
          <a:xfrm>
            <a:off x="3970938" y="1"/>
            <a:ext cx="3037840" cy="469820"/>
          </a:xfrm>
          <a:prstGeom prst="rect">
            <a:avLst/>
          </a:prstGeom>
        </p:spPr>
        <p:txBody>
          <a:bodyPr vert="horz" lIns="94528" tIns="47265" rIns="94528" bIns="47265" rtlCol="0"/>
          <a:lstStyle>
            <a:lvl1pPr algn="r">
              <a:defRPr sz="1200"/>
            </a:lvl1pPr>
          </a:lstStyle>
          <a:p>
            <a:fld id="{E5D00B84-895B-43F8-A770-44AF8C1D7C3E}" type="datetimeFigureOut">
              <a:rPr lang="en-US" smtClean="0"/>
              <a:t>8/9/2022</a:t>
            </a:fld>
            <a:endParaRPr lang="en-US"/>
          </a:p>
        </p:txBody>
      </p:sp>
      <p:sp>
        <p:nvSpPr>
          <p:cNvPr id="4" name="Slide Image Placeholder 3"/>
          <p:cNvSpPr>
            <a:spLocks noGrp="1" noRot="1" noChangeAspect="1"/>
          </p:cNvSpPr>
          <p:nvPr>
            <p:ph type="sldImg" idx="2"/>
          </p:nvPr>
        </p:nvSpPr>
        <p:spPr>
          <a:xfrm>
            <a:off x="374650" y="704850"/>
            <a:ext cx="6261100" cy="3522663"/>
          </a:xfrm>
          <a:prstGeom prst="rect">
            <a:avLst/>
          </a:prstGeom>
          <a:noFill/>
          <a:ln w="12700">
            <a:solidFill>
              <a:prstClr val="black"/>
            </a:solidFill>
          </a:ln>
        </p:spPr>
        <p:txBody>
          <a:bodyPr vert="horz" lIns="94528" tIns="47265" rIns="94528" bIns="47265" rtlCol="0" anchor="ctr"/>
          <a:lstStyle/>
          <a:p>
            <a:endParaRPr lang="en-US"/>
          </a:p>
        </p:txBody>
      </p:sp>
      <p:sp>
        <p:nvSpPr>
          <p:cNvPr id="5" name="Notes Placeholder 4"/>
          <p:cNvSpPr>
            <a:spLocks noGrp="1"/>
          </p:cNvSpPr>
          <p:nvPr>
            <p:ph type="body" sz="quarter" idx="3"/>
          </p:nvPr>
        </p:nvSpPr>
        <p:spPr>
          <a:xfrm>
            <a:off x="701040" y="4463296"/>
            <a:ext cx="5608320" cy="4228385"/>
          </a:xfrm>
          <a:prstGeom prst="rect">
            <a:avLst/>
          </a:prstGeom>
        </p:spPr>
        <p:txBody>
          <a:bodyPr vert="horz" lIns="94528" tIns="47265" rIns="94528" bIns="472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24963"/>
            <a:ext cx="3037840" cy="469820"/>
          </a:xfrm>
          <a:prstGeom prst="rect">
            <a:avLst/>
          </a:prstGeom>
        </p:spPr>
        <p:txBody>
          <a:bodyPr vert="horz" lIns="94528" tIns="47265" rIns="94528" bIns="4726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24963"/>
            <a:ext cx="3037840" cy="469820"/>
          </a:xfrm>
          <a:prstGeom prst="rect">
            <a:avLst/>
          </a:prstGeom>
        </p:spPr>
        <p:txBody>
          <a:bodyPr vert="horz" lIns="94528" tIns="47265" rIns="94528" bIns="47265" rtlCol="0" anchor="b"/>
          <a:lstStyle>
            <a:lvl1pPr algn="r">
              <a:defRPr sz="1200"/>
            </a:lvl1pPr>
          </a:lstStyle>
          <a:p>
            <a:fld id="{3790C18A-31AA-4ABE-8106-6AC91B768988}" type="slidenum">
              <a:rPr lang="en-US" smtClean="0"/>
              <a:t>‹#›</a:t>
            </a:fld>
            <a:endParaRPr lang="en-US"/>
          </a:p>
        </p:txBody>
      </p:sp>
    </p:spTree>
    <p:extLst>
      <p:ext uri="{BB962C8B-B14F-4D97-AF65-F5344CB8AC3E}">
        <p14:creationId xmlns:p14="http://schemas.microsoft.com/office/powerpoint/2010/main" val="335628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a:t>
            </a:fld>
            <a:endParaRPr lang="en-US" dirty="0"/>
          </a:p>
        </p:txBody>
      </p:sp>
    </p:spTree>
    <p:extLst>
      <p:ext uri="{BB962C8B-B14F-4D97-AF65-F5344CB8AC3E}">
        <p14:creationId xmlns:p14="http://schemas.microsoft.com/office/powerpoint/2010/main" val="2818397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Patty</a:t>
            </a:r>
          </a:p>
        </p:txBody>
      </p:sp>
      <p:sp>
        <p:nvSpPr>
          <p:cNvPr id="4" name="Slide Number Placeholder 3"/>
          <p:cNvSpPr>
            <a:spLocks noGrp="1"/>
          </p:cNvSpPr>
          <p:nvPr>
            <p:ph type="sldNum" sz="quarter" idx="10"/>
          </p:nvPr>
        </p:nvSpPr>
        <p:spPr/>
        <p:txBody>
          <a:bodyPr/>
          <a:lstStyle/>
          <a:p>
            <a:fld id="{3790C18A-31AA-4ABE-8106-6AC91B768988}" type="slidenum">
              <a:rPr lang="en-US" smtClean="0"/>
              <a:t>13</a:t>
            </a:fld>
            <a:endParaRPr lang="en-US"/>
          </a:p>
        </p:txBody>
      </p:sp>
    </p:spTree>
    <p:extLst>
      <p:ext uri="{BB962C8B-B14F-4D97-AF65-F5344CB8AC3E}">
        <p14:creationId xmlns:p14="http://schemas.microsoft.com/office/powerpoint/2010/main" val="4383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14</a:t>
            </a:fld>
            <a:endParaRPr lang="en-US"/>
          </a:p>
        </p:txBody>
      </p:sp>
    </p:spTree>
    <p:extLst>
      <p:ext uri="{BB962C8B-B14F-4D97-AF65-F5344CB8AC3E}">
        <p14:creationId xmlns:p14="http://schemas.microsoft.com/office/powerpoint/2010/main" val="427964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a:t>
            </a:r>
          </a:p>
        </p:txBody>
      </p:sp>
      <p:sp>
        <p:nvSpPr>
          <p:cNvPr id="4" name="Slide Number Placeholder 3"/>
          <p:cNvSpPr>
            <a:spLocks noGrp="1"/>
          </p:cNvSpPr>
          <p:nvPr>
            <p:ph type="sldNum" sz="quarter" idx="5"/>
          </p:nvPr>
        </p:nvSpPr>
        <p:spPr/>
        <p:txBody>
          <a:bodyPr/>
          <a:lstStyle/>
          <a:p>
            <a:fld id="{3790C18A-31AA-4ABE-8106-6AC91B768988}" type="slidenum">
              <a:rPr lang="en-US" smtClean="0"/>
              <a:t>15</a:t>
            </a:fld>
            <a:endParaRPr lang="en-US"/>
          </a:p>
        </p:txBody>
      </p:sp>
    </p:spTree>
    <p:extLst>
      <p:ext uri="{BB962C8B-B14F-4D97-AF65-F5344CB8AC3E}">
        <p14:creationId xmlns:p14="http://schemas.microsoft.com/office/powerpoint/2010/main" val="194651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Lilea</a:t>
            </a:r>
          </a:p>
        </p:txBody>
      </p:sp>
      <p:sp>
        <p:nvSpPr>
          <p:cNvPr id="4" name="Slide Number Placeholder 3"/>
          <p:cNvSpPr>
            <a:spLocks noGrp="1"/>
          </p:cNvSpPr>
          <p:nvPr>
            <p:ph type="sldNum" sz="quarter" idx="5"/>
          </p:nvPr>
        </p:nvSpPr>
        <p:spPr/>
        <p:txBody>
          <a:bodyPr/>
          <a:lstStyle/>
          <a:p>
            <a:fld id="{3790C18A-31AA-4ABE-8106-6AC91B768988}" type="slidenum">
              <a:rPr lang="en-US" smtClean="0"/>
              <a:t>17</a:t>
            </a:fld>
            <a:endParaRPr lang="en-US"/>
          </a:p>
        </p:txBody>
      </p:sp>
    </p:spTree>
    <p:extLst>
      <p:ext uri="{BB962C8B-B14F-4D97-AF65-F5344CB8AC3E}">
        <p14:creationId xmlns:p14="http://schemas.microsoft.com/office/powerpoint/2010/main" val="3352882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a:t>
            </a:r>
          </a:p>
        </p:txBody>
      </p:sp>
      <p:sp>
        <p:nvSpPr>
          <p:cNvPr id="4" name="Slide Number Placeholder 3"/>
          <p:cNvSpPr>
            <a:spLocks noGrp="1"/>
          </p:cNvSpPr>
          <p:nvPr>
            <p:ph type="sldNum" sz="quarter" idx="5"/>
          </p:nvPr>
        </p:nvSpPr>
        <p:spPr/>
        <p:txBody>
          <a:bodyPr/>
          <a:lstStyle/>
          <a:p>
            <a:fld id="{3790C18A-31AA-4ABE-8106-6AC91B768988}" type="slidenum">
              <a:rPr lang="en-US" smtClean="0"/>
              <a:t>22</a:t>
            </a:fld>
            <a:endParaRPr lang="en-US"/>
          </a:p>
        </p:txBody>
      </p:sp>
    </p:spTree>
    <p:extLst>
      <p:ext uri="{BB962C8B-B14F-4D97-AF65-F5344CB8AC3E}">
        <p14:creationId xmlns:p14="http://schemas.microsoft.com/office/powerpoint/2010/main" val="817772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may remember that we selected our</a:t>
            </a:r>
            <a:r>
              <a:rPr lang="en-US" baseline="0" dirty="0"/>
              <a:t> 4 action item projects from a group of 8. the other 4 projects were focused on other community groups and we want to make sure that as we move forward as a collaborative, we are creating projects that can be accesses by as many people as possible, regardless of the specific community the project addresses. To that end, we’ve created a community engagement tool that we would love your feedback on. This is based off the Racial Equity Toolkit (consider linking that in the chat) and we’ve just expanded their section on community engagement to ask ourselves some important questions about the work plans we design.</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25</a:t>
            </a:fld>
            <a:endParaRPr lang="en-US"/>
          </a:p>
        </p:txBody>
      </p:sp>
    </p:spTree>
    <p:extLst>
      <p:ext uri="{BB962C8B-B14F-4D97-AF65-F5344CB8AC3E}">
        <p14:creationId xmlns:p14="http://schemas.microsoft.com/office/powerpoint/2010/main" val="3630010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90C18A-31AA-4ABE-8106-6AC91B768988}" type="slidenum">
              <a:rPr lang="en-US" smtClean="0"/>
              <a:t>26</a:t>
            </a:fld>
            <a:endParaRPr lang="en-US"/>
          </a:p>
        </p:txBody>
      </p:sp>
    </p:spTree>
    <p:extLst>
      <p:ext uri="{BB962C8B-B14F-4D97-AF65-F5344CB8AC3E}">
        <p14:creationId xmlns:p14="http://schemas.microsoft.com/office/powerpoint/2010/main" val="3811993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27</a:t>
            </a:fld>
            <a:endParaRPr lang="en-US"/>
          </a:p>
        </p:txBody>
      </p:sp>
    </p:spTree>
    <p:extLst>
      <p:ext uri="{BB962C8B-B14F-4D97-AF65-F5344CB8AC3E}">
        <p14:creationId xmlns:p14="http://schemas.microsoft.com/office/powerpoint/2010/main" val="3180183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28</a:t>
            </a:fld>
            <a:endParaRPr lang="en-US"/>
          </a:p>
        </p:txBody>
      </p:sp>
    </p:spTree>
    <p:extLst>
      <p:ext uri="{BB962C8B-B14F-4D97-AF65-F5344CB8AC3E}">
        <p14:creationId xmlns:p14="http://schemas.microsoft.com/office/powerpoint/2010/main" val="165903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“Live Healthy Napa County aligns itself with the Napa Strong Enough campaign. In this collaborative, we are committed to interrupting when we hear or see things that are harmful to our fellow community members, educating ourselves about the lived experiences of all community members, and appreciating the myriad contributions that LGBTQ, Black, Indigenous, </a:t>
            </a:r>
            <a:r>
              <a:rPr lang="en-US" sz="1200" kern="1200" dirty="0" err="1">
                <a:solidFill>
                  <a:schemeClr val="tx1"/>
                </a:solidFill>
                <a:effectLst/>
                <a:latin typeface="+mn-lt"/>
                <a:ea typeface="+mn-ea"/>
                <a:cs typeface="+mn-cs"/>
              </a:rPr>
              <a:t>Latine</a:t>
            </a:r>
            <a:r>
              <a:rPr lang="en-US" sz="1200" kern="1200">
                <a:solidFill>
                  <a:schemeClr val="tx1"/>
                </a:solidFill>
                <a:effectLst/>
                <a:latin typeface="+mn-lt"/>
                <a:ea typeface="+mn-ea"/>
                <a:cs typeface="+mn-cs"/>
              </a:rPr>
              <a:t>, and other marginalized communities have made to Napa County.”</a:t>
            </a:r>
          </a:p>
          <a:p>
            <a:endParaRPr lang="en-US"/>
          </a:p>
        </p:txBody>
      </p:sp>
      <p:sp>
        <p:nvSpPr>
          <p:cNvPr id="4" name="Slide Number Placeholder 3"/>
          <p:cNvSpPr>
            <a:spLocks noGrp="1"/>
          </p:cNvSpPr>
          <p:nvPr>
            <p:ph type="sldNum" sz="quarter" idx="10"/>
          </p:nvPr>
        </p:nvSpPr>
        <p:spPr/>
        <p:txBody>
          <a:bodyPr/>
          <a:lstStyle/>
          <a:p>
            <a:fld id="{3790C18A-31AA-4ABE-8106-6AC91B768988}" type="slidenum">
              <a:rPr lang="en-US" smtClean="0"/>
              <a:t>4</a:t>
            </a:fld>
            <a:endParaRPr lang="en-US"/>
          </a:p>
        </p:txBody>
      </p:sp>
    </p:spTree>
    <p:extLst>
      <p:ext uri="{BB962C8B-B14F-4D97-AF65-F5344CB8AC3E}">
        <p14:creationId xmlns:p14="http://schemas.microsoft.com/office/powerpoint/2010/main" val="47333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872" indent="-347872" eaLnBrk="0" fontAlgn="base" hangingPunct="0">
              <a:spcBef>
                <a:spcPct val="0"/>
              </a:spcBef>
              <a:spcAft>
                <a:spcPct val="0"/>
              </a:spcAft>
              <a:buFont typeface="Arial" panose="020B0604020202020204" pitchFamily="34" charset="0"/>
              <a:buChar char="•"/>
            </a:pPr>
            <a:r>
              <a:rPr lang="en-US" altLang="en-US" dirty="0"/>
              <a:t>For Spanish Interpretation:</a:t>
            </a:r>
          </a:p>
          <a:p>
            <a:pPr lvl="0" eaLnBrk="0" fontAlgn="base" hangingPunct="0">
              <a:spcBef>
                <a:spcPct val="0"/>
              </a:spcBef>
              <a:spcAft>
                <a:spcPct val="0"/>
              </a:spcAft>
            </a:pPr>
            <a:r>
              <a:rPr lang="en-US" altLang="en-US" dirty="0"/>
              <a:t>	In your meeting/webinar controls, click </a:t>
            </a:r>
            <a:r>
              <a:rPr lang="en-US" altLang="en-US" b="1" dirty="0"/>
              <a:t>Interpretation</a:t>
            </a:r>
            <a:r>
              <a:rPr lang="en-US" altLang="en-US" dirty="0"/>
              <a:t>    </a:t>
            </a:r>
          </a:p>
          <a:p>
            <a:pPr lvl="0" eaLnBrk="0" fontAlgn="base" hangingPunct="0">
              <a:spcBef>
                <a:spcPct val="0"/>
              </a:spcBef>
              <a:spcAft>
                <a:spcPct val="0"/>
              </a:spcAft>
            </a:pPr>
            <a:r>
              <a:rPr lang="en-US" altLang="en-US" dirty="0"/>
              <a:t>	 Click the language that you would like to hear.</a:t>
            </a:r>
            <a:br>
              <a:rPr lang="en-US" altLang="en-US" dirty="0"/>
            </a:br>
            <a:r>
              <a:rPr lang="en-US" dirty="0"/>
              <a:t>We will track questions in the chat and reach out with any answers that we can’t answer immediately</a:t>
            </a:r>
          </a:p>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5</a:t>
            </a:fld>
            <a:endParaRPr lang="en-US"/>
          </a:p>
        </p:txBody>
      </p:sp>
    </p:spTree>
    <p:extLst>
      <p:ext uri="{BB962C8B-B14F-4D97-AF65-F5344CB8AC3E}">
        <p14:creationId xmlns:p14="http://schemas.microsoft.com/office/powerpoint/2010/main" val="2969252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6</a:t>
            </a:fld>
            <a:endParaRPr lang="en-US"/>
          </a:p>
        </p:txBody>
      </p:sp>
    </p:spTree>
    <p:extLst>
      <p:ext uri="{BB962C8B-B14F-4D97-AF65-F5344CB8AC3E}">
        <p14:creationId xmlns:p14="http://schemas.microsoft.com/office/powerpoint/2010/main" val="679806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7</a:t>
            </a:fld>
            <a:endParaRPr lang="en-US"/>
          </a:p>
        </p:txBody>
      </p:sp>
    </p:spTree>
    <p:extLst>
      <p:ext uri="{BB962C8B-B14F-4D97-AF65-F5344CB8AC3E}">
        <p14:creationId xmlns:p14="http://schemas.microsoft.com/office/powerpoint/2010/main" val="3553829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9</a:t>
            </a:fld>
            <a:endParaRPr lang="en-US"/>
          </a:p>
        </p:txBody>
      </p:sp>
    </p:spTree>
    <p:extLst>
      <p:ext uri="{BB962C8B-B14F-4D97-AF65-F5344CB8AC3E}">
        <p14:creationId xmlns:p14="http://schemas.microsoft.com/office/powerpoint/2010/main" val="2676254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10</a:t>
            </a:fld>
            <a:endParaRPr lang="en-US"/>
          </a:p>
        </p:txBody>
      </p:sp>
    </p:spTree>
    <p:extLst>
      <p:ext uri="{BB962C8B-B14F-4D97-AF65-F5344CB8AC3E}">
        <p14:creationId xmlns:p14="http://schemas.microsoft.com/office/powerpoint/2010/main" val="1687291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a:t>
            </a:r>
            <a:r>
              <a:rPr lang="en-US" baseline="0" dirty="0"/>
              <a:t> </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11</a:t>
            </a:fld>
            <a:endParaRPr lang="en-US"/>
          </a:p>
        </p:txBody>
      </p:sp>
    </p:spTree>
    <p:extLst>
      <p:ext uri="{BB962C8B-B14F-4D97-AF65-F5344CB8AC3E}">
        <p14:creationId xmlns:p14="http://schemas.microsoft.com/office/powerpoint/2010/main" val="651115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12</a:t>
            </a:fld>
            <a:endParaRPr lang="en-US"/>
          </a:p>
        </p:txBody>
      </p:sp>
    </p:spTree>
    <p:extLst>
      <p:ext uri="{BB962C8B-B14F-4D97-AF65-F5344CB8AC3E}">
        <p14:creationId xmlns:p14="http://schemas.microsoft.com/office/powerpoint/2010/main" val="2869429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838008" y="891903"/>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857470"/>
            <a:ext cx="5275772" cy="3201724"/>
          </a:xfrm>
        </p:spPr>
        <p:txBody>
          <a:bodyPr anchor="t">
            <a:normAutofit/>
          </a:bodyPr>
          <a:lstStyle>
            <a:lvl1pPr algn="l">
              <a:lnSpc>
                <a:spcPct val="85000"/>
              </a:lnSpc>
              <a:defRPr sz="5775"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4153444"/>
            <a:ext cx="5275772" cy="529766"/>
          </a:xfrm>
        </p:spPr>
        <p:txBody>
          <a:bodyPr>
            <a:normAutofit/>
          </a:bodyPr>
          <a:lstStyle>
            <a:lvl1pPr marL="0" indent="0" algn="l">
              <a:lnSpc>
                <a:spcPct val="114000"/>
              </a:lnSpc>
              <a:spcBef>
                <a:spcPts val="0"/>
              </a:spcBef>
              <a:buNone/>
              <a:defRPr sz="15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16685" y="4735830"/>
            <a:ext cx="1197467" cy="273844"/>
          </a:xfrm>
        </p:spPr>
        <p:txBody>
          <a:bodyPr/>
          <a:lstStyle>
            <a:lvl1pPr algn="l">
              <a:defRPr sz="900">
                <a:solidFill>
                  <a:schemeClr val="tx2"/>
                </a:solidFill>
              </a:defRPr>
            </a:lvl1pPr>
          </a:lstStyle>
          <a:p>
            <a:fld id="{1D8BD707-D9CF-40AE-B4C6-C98DA3205C09}" type="datetimeFigureOut">
              <a:rPr lang="en-US" smtClean="0"/>
              <a:t>8/9/2022</a:t>
            </a:fld>
            <a:endParaRPr lang="en-US"/>
          </a:p>
        </p:txBody>
      </p:sp>
      <p:sp>
        <p:nvSpPr>
          <p:cNvPr id="5" name="Footer Placeholder 4"/>
          <p:cNvSpPr>
            <a:spLocks noGrp="1"/>
          </p:cNvSpPr>
          <p:nvPr>
            <p:ph type="ftr" sz="quarter" idx="11"/>
          </p:nvPr>
        </p:nvSpPr>
        <p:spPr>
          <a:xfrm>
            <a:off x="2250444" y="4735830"/>
            <a:ext cx="3842012" cy="273844"/>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8838008" y="1062162"/>
            <a:ext cx="305991" cy="273844"/>
          </a:xfrm>
        </p:spPr>
        <p:txBody>
          <a:bodyPr/>
          <a:lstStyle>
            <a:lvl1pPr algn="r">
              <a:defRPr>
                <a:solidFill>
                  <a:schemeClr val="accent1"/>
                </a:solidFill>
              </a:defRPr>
            </a:lvl1pPr>
          </a:lstStyle>
          <a:p>
            <a:fld id="{B6F15528-21DE-4FAA-801E-634DDDAF4B2B}" type="slidenum">
              <a:rPr lang="en-US" smtClean="0"/>
              <a:t>‹#›</a:t>
            </a:fld>
            <a:endParaRPr lang="en-US"/>
          </a:p>
        </p:txBody>
      </p:sp>
      <p:cxnSp>
        <p:nvCxnSpPr>
          <p:cNvPr id="9" name="Straight Connector 8" title="Verticle Rule Line"/>
          <p:cNvCxnSpPr/>
          <p:nvPr/>
        </p:nvCxnSpPr>
        <p:spPr>
          <a:xfrm>
            <a:off x="580391" y="942975"/>
            <a:ext cx="0" cy="420052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2824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23276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8838008" y="1045311"/>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460755" y="1928792"/>
            <a:ext cx="6222491" cy="2464615"/>
          </a:xfrm>
        </p:spPr>
        <p:txBody>
          <a:bodyPr anchor="t">
            <a:normAutofit/>
          </a:bodyPr>
          <a:lstStyle>
            <a:lvl1pPr>
              <a:lnSpc>
                <a:spcPct val="85000"/>
              </a:lnSpc>
              <a:defRPr sz="5775"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045311"/>
            <a:ext cx="6301072" cy="614363"/>
          </a:xfrm>
        </p:spPr>
        <p:txBody>
          <a:bodyPr anchor="ctr">
            <a:normAutofit/>
          </a:bodyPr>
          <a:lstStyle>
            <a:lvl1pPr marL="0" indent="0" algn="r">
              <a:lnSpc>
                <a:spcPct val="113000"/>
              </a:lnSpc>
              <a:spcBef>
                <a:spcPts val="0"/>
              </a:spcBef>
              <a:buNone/>
              <a:defRPr sz="1500" b="0" i="1"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557216" y="4735830"/>
            <a:ext cx="1197467" cy="273844"/>
          </a:xfrm>
        </p:spPr>
        <p:txBody>
          <a:bodyPr/>
          <a:lstStyle>
            <a:lvl1pPr>
              <a:defRPr sz="900">
                <a:solidFill>
                  <a:schemeClr val="accent1"/>
                </a:solidFill>
              </a:defRPr>
            </a:lvl1pPr>
          </a:lstStyle>
          <a:p>
            <a:fld id="{C3DA15B3-215A-45CF-B568-4C88ABA533CA}" type="datetimeFigureOut">
              <a:rPr lang="en-US" smtClean="0"/>
              <a:t>8/9/2022</a:t>
            </a:fld>
            <a:endParaRPr lang="en-US"/>
          </a:p>
        </p:txBody>
      </p:sp>
      <p:sp>
        <p:nvSpPr>
          <p:cNvPr id="5" name="Footer Placeholder 4"/>
          <p:cNvSpPr>
            <a:spLocks noGrp="1"/>
          </p:cNvSpPr>
          <p:nvPr>
            <p:ph type="ftr" sz="quarter" idx="11"/>
          </p:nvPr>
        </p:nvSpPr>
        <p:spPr>
          <a:xfrm>
            <a:off x="1460755" y="4735830"/>
            <a:ext cx="4860170" cy="273844"/>
          </a:xfrm>
        </p:spPr>
        <p:txBody>
          <a:bodyPr/>
          <a:lstStyle>
            <a:lvl1pPr>
              <a:defRPr b="0">
                <a:solidFill>
                  <a:schemeClr val="accent1"/>
                </a:solidFill>
              </a:defRPr>
            </a:lvl1pPr>
          </a:lstStyle>
          <a:p>
            <a:endParaRPr lang="en-US"/>
          </a:p>
        </p:txBody>
      </p:sp>
      <p:sp>
        <p:nvSpPr>
          <p:cNvPr id="6" name="Slide Number Placeholder 5"/>
          <p:cNvSpPr>
            <a:spLocks noGrp="1"/>
          </p:cNvSpPr>
          <p:nvPr>
            <p:ph type="sldNum" sz="quarter" idx="12"/>
          </p:nvPr>
        </p:nvSpPr>
        <p:spPr>
          <a:xfrm>
            <a:off x="8838008" y="1215570"/>
            <a:ext cx="305991" cy="273844"/>
          </a:xfrm>
        </p:spPr>
        <p:txBody>
          <a:bodyPr/>
          <a:lstStyle>
            <a:lvl1pPr>
              <a:defRPr>
                <a:solidFill>
                  <a:schemeClr val="bg2"/>
                </a:solidFill>
              </a:defRPr>
            </a:lvl1pPr>
          </a:lstStyle>
          <a:p>
            <a:fld id="{75B4C650-3265-4BD1-9BD0-0AAC9439BF20}" type="slidenum">
              <a:rPr lang="en-US" smtClean="0"/>
              <a:t>‹#›</a:t>
            </a:fld>
            <a:endParaRPr lang="en-US"/>
          </a:p>
        </p:txBody>
      </p:sp>
      <p:cxnSp>
        <p:nvCxnSpPr>
          <p:cNvPr id="10" name="Straight Connector 9" title="Horizontal Rule Line"/>
          <p:cNvCxnSpPr/>
          <p:nvPr/>
        </p:nvCxnSpPr>
        <p:spPr>
          <a:xfrm flipH="1">
            <a:off x="1" y="4633625"/>
            <a:ext cx="768324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87569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405471"/>
            <a:ext cx="4686300" cy="18667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2784350"/>
            <a:ext cx="4686300" cy="18616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37956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418338"/>
            <a:ext cx="2873502" cy="37170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418549"/>
            <a:ext cx="4684014" cy="685800"/>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3886200" y="1145003"/>
            <a:ext cx="4684014" cy="1316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2775620"/>
            <a:ext cx="4686300" cy="685800"/>
          </a:xfrm>
        </p:spPr>
        <p:txBody>
          <a:bodyPr anchor="b">
            <a:normAutofit/>
          </a:bodyPr>
          <a:lstStyle>
            <a:lvl1pPr marL="0" indent="0">
              <a:buNone/>
              <a:defRPr sz="18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86200" y="3502074"/>
            <a:ext cx="4684014" cy="1316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8/9/2022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41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84831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71665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416609"/>
            <a:ext cx="2879082" cy="1440767"/>
          </a:xfrm>
        </p:spPr>
        <p:txBody>
          <a:bodyPr anchor="t">
            <a:noAutofit/>
          </a:bodyPr>
          <a:lstStyle>
            <a:lvl1pPr>
              <a:lnSpc>
                <a:spcPct val="93000"/>
              </a:lnSpc>
              <a:defRPr sz="3000"/>
            </a:lvl1pPr>
          </a:lstStyle>
          <a:p>
            <a:r>
              <a:rPr lang="en-US"/>
              <a:t>Click to edit Master title style</a:t>
            </a:r>
            <a:endParaRPr lang="en-US" dirty="0"/>
          </a:p>
        </p:txBody>
      </p:sp>
      <p:sp>
        <p:nvSpPr>
          <p:cNvPr id="3" name="Content Placeholder 2"/>
          <p:cNvSpPr>
            <a:spLocks noGrp="1"/>
          </p:cNvSpPr>
          <p:nvPr>
            <p:ph idx="1"/>
          </p:nvPr>
        </p:nvSpPr>
        <p:spPr>
          <a:xfrm>
            <a:off x="3886200" y="423110"/>
            <a:ext cx="4686300" cy="4216983"/>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1966134"/>
            <a:ext cx="2879082" cy="2429653"/>
          </a:xfrm>
        </p:spPr>
        <p:txBody>
          <a:bodyPr/>
          <a:lstStyle>
            <a:lvl1pPr marL="0" indent="0" algn="r">
              <a:lnSpc>
                <a:spcPct val="125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29408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9214" y="417946"/>
            <a:ext cx="2880360" cy="1439429"/>
          </a:xfrm>
        </p:spPr>
        <p:txBody>
          <a:bodyPr anchor="t">
            <a:noAutofit/>
          </a:bodyPr>
          <a:lstStyle>
            <a:lvl1pPr>
              <a:lnSpc>
                <a:spcPct val="93000"/>
              </a:lnSpc>
              <a:defRPr sz="3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1"/>
            <a:ext cx="4629150" cy="51434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69214" y="1966134"/>
            <a:ext cx="2880360" cy="2427732"/>
          </a:xfrm>
        </p:spPr>
        <p:txBody>
          <a:bodyPr/>
          <a:lstStyle>
            <a:lvl1pPr marL="0" indent="0" algn="r">
              <a:lnSpc>
                <a:spcPct val="125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15532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0" y="480060"/>
            <a:ext cx="4686299" cy="4188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21650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8838008" y="4035435"/>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5993074" y="482198"/>
            <a:ext cx="1835003" cy="3508580"/>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482199"/>
            <a:ext cx="5303009" cy="35085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4445349"/>
            <a:ext cx="2861142" cy="273844"/>
          </a:xfrm>
        </p:spPr>
        <p:txBody>
          <a:bodyPr/>
          <a:lstStyle/>
          <a:p>
            <a:fld id="{1D8BD707-D9CF-40AE-B4C6-C98DA3205C09}" type="datetimeFigureOut">
              <a:rPr lang="en-US" smtClean="0"/>
              <a:t>8/9/2022</a:t>
            </a:fld>
            <a:endParaRPr lang="en-US"/>
          </a:p>
        </p:txBody>
      </p:sp>
      <p:sp>
        <p:nvSpPr>
          <p:cNvPr id="5" name="Footer Placeholder 4"/>
          <p:cNvSpPr>
            <a:spLocks noGrp="1"/>
          </p:cNvSpPr>
          <p:nvPr>
            <p:ph type="ftr" sz="quarter" idx="11"/>
          </p:nvPr>
        </p:nvSpPr>
        <p:spPr>
          <a:xfrm>
            <a:off x="4902140" y="4736962"/>
            <a:ext cx="2861142" cy="273844"/>
          </a:xfrm>
        </p:spPr>
        <p:txBody>
          <a:bodyPr/>
          <a:lstStyle/>
          <a:p>
            <a:endParaRPr lang="en-US"/>
          </a:p>
        </p:txBody>
      </p:sp>
      <p:sp>
        <p:nvSpPr>
          <p:cNvPr id="6" name="Slide Number Placeholder 5"/>
          <p:cNvSpPr>
            <a:spLocks noGrp="1"/>
          </p:cNvSpPr>
          <p:nvPr>
            <p:ph type="sldNum" sz="quarter" idx="12"/>
          </p:nvPr>
        </p:nvSpPr>
        <p:spPr>
          <a:xfrm>
            <a:off x="8838008" y="4205694"/>
            <a:ext cx="305991" cy="273844"/>
          </a:xfrm>
        </p:spPr>
        <p:txBody>
          <a:bodyPr/>
          <a:lstStyle/>
          <a:p>
            <a:fld id="{B6F15528-21DE-4FAA-801E-634DDDAF4B2B}" type="slidenum">
              <a:rPr lang="en-US" smtClean="0"/>
              <a:t>‹#›</a:t>
            </a:fld>
            <a:endParaRPr lang="en-US"/>
          </a:p>
        </p:txBody>
      </p:sp>
      <p:cxnSp>
        <p:nvCxnSpPr>
          <p:cNvPr id="13" name="Straight Connector 12" title="Horizontal Rule Line"/>
          <p:cNvCxnSpPr/>
          <p:nvPr/>
        </p:nvCxnSpPr>
        <p:spPr>
          <a:xfrm>
            <a:off x="1" y="4649798"/>
            <a:ext cx="769500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13013"/>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395536" y="1203598"/>
            <a:ext cx="8496944" cy="460648"/>
          </a:xfrm>
          <a:prstGeom prst="rect">
            <a:avLst/>
          </a:prstGeom>
        </p:spPr>
        <p:txBody>
          <a:bodyPr anchor="ctr"/>
          <a:lstStyle>
            <a:lvl1pPr marL="0" indent="0">
              <a:buNone/>
              <a:defRPr sz="2000">
                <a:solidFill>
                  <a:schemeClr val="bg1"/>
                </a:solidFill>
              </a:defRPr>
            </a:lvl1pPr>
          </a:lstStyle>
          <a:p>
            <a:pPr lvl="0"/>
            <a:r>
              <a:rPr lang="en-US" altLang="ko-KR" dirty="0"/>
              <a:t>Click to edit Master text styles</a:t>
            </a:r>
          </a:p>
        </p:txBody>
      </p:sp>
      <p:sp>
        <p:nvSpPr>
          <p:cNvPr id="5" name="Content Placeholder 2"/>
          <p:cNvSpPr>
            <a:spLocks noGrp="1"/>
          </p:cNvSpPr>
          <p:nvPr>
            <p:ph idx="10"/>
          </p:nvPr>
        </p:nvSpPr>
        <p:spPr>
          <a:xfrm>
            <a:off x="405880" y="1880269"/>
            <a:ext cx="8496944" cy="2995737"/>
          </a:xfrm>
          <a:prstGeom prst="rect">
            <a:avLst/>
          </a:prstGeom>
        </p:spPr>
        <p:txBody>
          <a:bodyPr lIns="396000" anchor="t"/>
          <a:lstStyle>
            <a:lvl1pPr marL="0" indent="0">
              <a:buNone/>
              <a:defRPr sz="1400">
                <a:solidFill>
                  <a:schemeClr val="bg1"/>
                </a:solidFill>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bg1"/>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bg1"/>
                </a:solidFill>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bg1"/>
                </a:solidFill>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4"/>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008692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967799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9"/>
            <a:ext cx="7772400" cy="112553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53919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86602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0938"/>
            <a:ext cx="4041775" cy="4810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8/9/2022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290700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394299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8/9/2022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85606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9"/>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5"/>
            <a:ext cx="3008313" cy="3517900"/>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447774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195665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39797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6"/>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6"/>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32888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8/9/2022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8/9/2022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8/9/2022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8838008" y="4035435"/>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571500" y="419759"/>
            <a:ext cx="2875430" cy="371436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0" y="426800"/>
            <a:ext cx="4686299" cy="424136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4447545"/>
            <a:ext cx="2861142" cy="273844"/>
          </a:xfrm>
          <a:prstGeom prst="rect">
            <a:avLst/>
          </a:prstGeom>
        </p:spPr>
        <p:txBody>
          <a:bodyPr vert="horz" lIns="91440" tIns="45720" rIns="91440" bIns="45720" rtlCol="0" anchor="t"/>
          <a:lstStyle>
            <a:lvl1pPr algn="r">
              <a:defRPr sz="750" b="0" i="1" baseline="0">
                <a:solidFill>
                  <a:schemeClr val="accent1"/>
                </a:solidFill>
                <a:latin typeface="+mj-lt"/>
              </a:defRPr>
            </a:lvl1pPr>
          </a:lstStyle>
          <a:p>
            <a:fld id="{63937D59-5EDB-4C39-B697-625748F703B6}" type="datetimeFigureOut">
              <a:rPr lang="en-US" smtClean="0"/>
              <a:t>8/9/2022</a:t>
            </a:fld>
            <a:endParaRPr lang="en-US"/>
          </a:p>
        </p:txBody>
      </p:sp>
      <p:sp>
        <p:nvSpPr>
          <p:cNvPr id="5" name="Footer Placeholder 4"/>
          <p:cNvSpPr>
            <a:spLocks noGrp="1"/>
          </p:cNvSpPr>
          <p:nvPr>
            <p:ph type="ftr" sz="quarter" idx="3"/>
          </p:nvPr>
        </p:nvSpPr>
        <p:spPr>
          <a:xfrm>
            <a:off x="571501" y="4735830"/>
            <a:ext cx="2861142" cy="273844"/>
          </a:xfrm>
          <a:prstGeom prst="rect">
            <a:avLst/>
          </a:prstGeom>
        </p:spPr>
        <p:txBody>
          <a:bodyPr vert="horz" lIns="91440" tIns="45720" rIns="91440" bIns="45720" rtlCol="0" anchor="t"/>
          <a:lstStyle>
            <a:lvl1pPr algn="r">
              <a:defRPr sz="900" b="1" i="1" baseline="0">
                <a:solidFill>
                  <a:schemeClr val="accent1"/>
                </a:solidFill>
                <a:latin typeface="+mj-lt"/>
              </a:defRPr>
            </a:lvl1pPr>
          </a:lstStyle>
          <a:p>
            <a:endParaRPr lang="en-US"/>
          </a:p>
        </p:txBody>
      </p:sp>
      <p:sp>
        <p:nvSpPr>
          <p:cNvPr id="6" name="Slide Number Placeholder 5"/>
          <p:cNvSpPr>
            <a:spLocks noGrp="1"/>
          </p:cNvSpPr>
          <p:nvPr>
            <p:ph type="sldNum" sz="quarter" idx="4"/>
          </p:nvPr>
        </p:nvSpPr>
        <p:spPr>
          <a:xfrm>
            <a:off x="8838008" y="4205694"/>
            <a:ext cx="305991" cy="273844"/>
          </a:xfrm>
          <a:prstGeom prst="rect">
            <a:avLst/>
          </a:prstGeom>
        </p:spPr>
        <p:txBody>
          <a:bodyPr vert="horz" lIns="91440" tIns="45720" rIns="91440" bIns="45720" rtlCol="0" anchor="ctr"/>
          <a:lstStyle>
            <a:lvl1pPr algn="r">
              <a:defRPr sz="900" b="0" i="1" baseline="0">
                <a:solidFill>
                  <a:schemeClr val="bg2"/>
                </a:solidFill>
                <a:latin typeface="+mj-lt"/>
              </a:defRPr>
            </a:lvl1pPr>
          </a:lstStyle>
          <a:p>
            <a:fld id="{0F31DC1F-5561-484E-AB46-68C682854F61}" type="slidenum">
              <a:rPr lang="en-US" smtClean="0"/>
              <a:t>‹#›</a:t>
            </a:fld>
            <a:endParaRPr lang="en-US"/>
          </a:p>
        </p:txBody>
      </p:sp>
      <p:cxnSp>
        <p:nvCxnSpPr>
          <p:cNvPr id="10" name="Straight Connector 9" title="Horizontal Rule Line"/>
          <p:cNvCxnSpPr/>
          <p:nvPr/>
        </p:nvCxnSpPr>
        <p:spPr>
          <a:xfrm>
            <a:off x="0" y="4649798"/>
            <a:ext cx="33718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63202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649" r:id="rId12"/>
    <p:sldLayoutId id="2147483650" r:id="rId13"/>
    <p:sldLayoutId id="2147483660" r:id="rId14"/>
  </p:sldLayoutIdLst>
  <p:txStyles>
    <p:titleStyle>
      <a:lvl1pPr algn="r" defTabSz="685800" rtl="0" eaLnBrk="1" latinLnBrk="0" hangingPunct="1">
        <a:lnSpc>
          <a:spcPct val="90000"/>
        </a:lnSpc>
        <a:spcBef>
          <a:spcPct val="0"/>
        </a:spcBef>
        <a:buNone/>
        <a:defRPr sz="3750" b="0" i="1" kern="1200" baseline="0">
          <a:solidFill>
            <a:schemeClr val="accent1"/>
          </a:solidFill>
          <a:latin typeface="+mj-lt"/>
          <a:ea typeface="+mj-ea"/>
          <a:cs typeface="+mj-cs"/>
        </a:defRPr>
      </a:lvl1pPr>
    </p:titleStyle>
    <p:body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8/9/2022</a:t>
            </a:fld>
            <a:endParaRPr lang="en-US"/>
          </a:p>
        </p:txBody>
      </p:sp>
      <p:sp>
        <p:nvSpPr>
          <p:cNvPr id="5" name="Footer Placeholder 4"/>
          <p:cNvSpPr>
            <a:spLocks noGrp="1"/>
          </p:cNvSpPr>
          <p:nvPr>
            <p:ph type="ftr" sz="quarter" idx="3"/>
          </p:nvPr>
        </p:nvSpPr>
        <p:spPr>
          <a:xfrm>
            <a:off x="3124200" y="4767264"/>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3906443222"/>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mentisnapa.org/resources/"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https://mentisnapa.org/resources/"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hyperlink" Target="http://www.livehealthynapacounty.org/"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www.livehealthynapacounty.org/"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div%20style='position:%20relative;%20padding-bottom:%2056.25%25;%20padding-top:%2035px;%20height:%200;%20overflow:%20hidden;'%3e%3ciframe%20sandbox='allow-scripts%20allow-same-origin%20allow-presentation'%20allowfullscreen='true'%20allowtransparency='true'%20frameborder='0'%20height='315'%20src='https:/www.mentimeter.com/embed/b53d5dab401d973f1c2d79848385835f/643383ad8241'%20style='position:%20absolute;%20top:%200;%20left:%200;%20width:%20100%25;%20height:%20100%25;'%20width='420'%3e%3c/iframe%3e%3c/div"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HNCBilingualTransp dra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275606"/>
            <a:ext cx="4286696" cy="1656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Subtitle 4"/>
          <p:cNvSpPr>
            <a:spLocks noGrp="1"/>
          </p:cNvSpPr>
          <p:nvPr>
            <p:ph type="subTitle" idx="1"/>
          </p:nvPr>
        </p:nvSpPr>
        <p:spPr>
          <a:xfrm>
            <a:off x="1763688" y="3219822"/>
            <a:ext cx="5275772" cy="529766"/>
          </a:xfrm>
        </p:spPr>
        <p:txBody>
          <a:bodyPr>
            <a:noAutofit/>
          </a:bodyPr>
          <a:lstStyle/>
          <a:p>
            <a:pPr algn="ctr"/>
            <a:r>
              <a:rPr lang="en-US" sz="2800" dirty="0"/>
              <a:t>Welcome!</a:t>
            </a:r>
          </a:p>
          <a:p>
            <a:pPr algn="ctr"/>
            <a:r>
              <a:rPr lang="en-US" sz="2800" dirty="0"/>
              <a:t>¡</a:t>
            </a:r>
            <a:r>
              <a:rPr lang="en-US" sz="2800" dirty="0" err="1"/>
              <a:t>Bienvenidos</a:t>
            </a:r>
            <a:r>
              <a:rPr lang="en-US" sz="2800" dirty="0"/>
              <a:t>!</a:t>
            </a:r>
          </a:p>
        </p:txBody>
      </p:sp>
    </p:spTree>
    <p:extLst>
      <p:ext uri="{BB962C8B-B14F-4D97-AF65-F5344CB8AC3E}">
        <p14:creationId xmlns:p14="http://schemas.microsoft.com/office/powerpoint/2010/main" val="303447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884238"/>
          </a:xfrm>
          <a:prstGeom prst="rect">
            <a:avLst/>
          </a:prstGeom>
        </p:spPr>
        <p:txBody>
          <a:bodyPr/>
          <a:lstStyle/>
          <a:p>
            <a:pPr algn="l"/>
            <a:r>
              <a:rPr lang="en-US" dirty="0"/>
              <a:t> </a:t>
            </a:r>
            <a:r>
              <a:rPr lang="en-US" sz="4000" dirty="0">
                <a:latin typeface="+mn-lt"/>
              </a:rPr>
              <a:t>Agenda</a:t>
            </a:r>
          </a:p>
        </p:txBody>
      </p:sp>
      <p:sp>
        <p:nvSpPr>
          <p:cNvPr id="4" name="Content Placeholder 3"/>
          <p:cNvSpPr>
            <a:spLocks noGrp="1"/>
          </p:cNvSpPr>
          <p:nvPr>
            <p:ph idx="4294967295"/>
          </p:nvPr>
        </p:nvSpPr>
        <p:spPr>
          <a:xfrm>
            <a:off x="501650" y="1347614"/>
            <a:ext cx="8642350" cy="3024038"/>
          </a:xfrm>
          <a:prstGeom prst="rect">
            <a:avLst/>
          </a:prstGeom>
        </p:spPr>
        <p:txBody>
          <a:bodyPr>
            <a:normAutofit/>
          </a:bodyPr>
          <a:lstStyle/>
          <a:p>
            <a:pPr marL="514350" indent="-514350">
              <a:spcAft>
                <a:spcPts val="600"/>
              </a:spcAft>
              <a:buFont typeface="Arial" panose="020B0604020202020204" pitchFamily="34" charset="0"/>
              <a:buAutoNum type="romanUcPeriod"/>
            </a:pPr>
            <a:r>
              <a:rPr lang="es-ES" sz="3200" dirty="0">
                <a:solidFill>
                  <a:schemeClr val="accent1"/>
                </a:solidFill>
              </a:rPr>
              <a:t>Español con Inclusión de Género</a:t>
            </a:r>
          </a:p>
          <a:p>
            <a:pPr marL="514350" indent="-514350">
              <a:spcAft>
                <a:spcPts val="600"/>
              </a:spcAft>
              <a:buFont typeface="Arial" panose="020B0604020202020204" pitchFamily="34" charset="0"/>
              <a:buAutoNum type="romanUcPeriod"/>
            </a:pPr>
            <a:r>
              <a:rPr lang="es-419" sz="3200" dirty="0">
                <a:solidFill>
                  <a:schemeClr val="accent1"/>
                </a:solidFill>
              </a:rPr>
              <a:t>Actualizaciones de los Grupos de </a:t>
            </a:r>
            <a:r>
              <a:rPr lang="es-ES" sz="3200" dirty="0">
                <a:solidFill>
                  <a:schemeClr val="accent1"/>
                </a:solidFill>
              </a:rPr>
              <a:t>Acción </a:t>
            </a:r>
          </a:p>
          <a:p>
            <a:pPr marL="514350" indent="-514350">
              <a:spcAft>
                <a:spcPts val="600"/>
              </a:spcAft>
              <a:buFont typeface="Arial" panose="020B0604020202020204" pitchFamily="34" charset="0"/>
              <a:buAutoNum type="romanUcPeriod"/>
            </a:pPr>
            <a:r>
              <a:rPr lang="es-ES" sz="3200" dirty="0">
                <a:solidFill>
                  <a:schemeClr val="accent1"/>
                </a:solidFill>
              </a:rPr>
              <a:t>Herramienta de Participación Comunitaria</a:t>
            </a:r>
            <a:endParaRPr lang="en-US" sz="3200" dirty="0"/>
          </a:p>
          <a:p>
            <a:pPr marL="514350" lvl="0" indent="-514350">
              <a:spcAft>
                <a:spcPts val="600"/>
              </a:spcAft>
              <a:buAutoNum type="romanUcPeriod"/>
            </a:pPr>
            <a:endParaRPr lang="en-US" sz="2400" dirty="0"/>
          </a:p>
          <a:p>
            <a:endParaRPr lang="en-US" sz="1400" dirty="0"/>
          </a:p>
        </p:txBody>
      </p:sp>
    </p:spTree>
    <p:extLst>
      <p:ext uri="{BB962C8B-B14F-4D97-AF65-F5344CB8AC3E}">
        <p14:creationId xmlns:p14="http://schemas.microsoft.com/office/powerpoint/2010/main" val="2445187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699542"/>
            <a:ext cx="7488832" cy="3970318"/>
          </a:xfrm>
          <a:prstGeom prst="rect">
            <a:avLst/>
          </a:prstGeom>
          <a:noFill/>
        </p:spPr>
        <p:txBody>
          <a:bodyPr wrap="square" rtlCol="0">
            <a:spAutoFit/>
          </a:bodyPr>
          <a:lstStyle/>
          <a:p>
            <a:pPr latinLnBrk="0"/>
            <a:r>
              <a:rPr lang="en-US" sz="3600" dirty="0"/>
              <a:t>Gender Inclusive Spanish</a:t>
            </a:r>
          </a:p>
          <a:p>
            <a:pPr latinLnBrk="0"/>
            <a:endParaRPr lang="en-US" sz="3600" dirty="0"/>
          </a:p>
          <a:p>
            <a:pPr latinLnBrk="0"/>
            <a:r>
              <a:rPr lang="es-ES" sz="3600" dirty="0"/>
              <a:t>Español con Inclusión de Género</a:t>
            </a:r>
          </a:p>
          <a:p>
            <a:pPr latinLnBrk="0"/>
            <a:endParaRPr lang="en-US" sz="3600" dirty="0"/>
          </a:p>
          <a:p>
            <a:pPr latinLnBrk="0"/>
            <a:endParaRPr lang="en-US" sz="3600" dirty="0"/>
          </a:p>
          <a:p>
            <a:pPr latinLnBrk="0"/>
            <a:endParaRPr lang="en-US" sz="3600" dirty="0"/>
          </a:p>
          <a:p>
            <a:pPr latinLnBrk="0"/>
            <a:r>
              <a:rPr lang="en-US" dirty="0"/>
              <a:t>Lilea Heine, First Five &amp; Rainbow Action Network</a:t>
            </a:r>
          </a:p>
          <a:p>
            <a:pPr latinLnBrk="0"/>
            <a:r>
              <a:rPr lang="en-US" dirty="0"/>
              <a:t>Fernando Espinoza, LGBTQ Connection</a:t>
            </a:r>
          </a:p>
        </p:txBody>
      </p:sp>
    </p:spTree>
    <p:extLst>
      <p:ext uri="{BB962C8B-B14F-4D97-AF65-F5344CB8AC3E}">
        <p14:creationId xmlns:p14="http://schemas.microsoft.com/office/powerpoint/2010/main" val="604998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2715766"/>
            <a:ext cx="7848872" cy="1323438"/>
          </a:xfrm>
          <a:prstGeom prst="rect">
            <a:avLst/>
          </a:prstGeom>
        </p:spPr>
        <p:txBody>
          <a:bodyPr>
            <a:noAutofit/>
          </a:bodyPr>
          <a:lstStyle/>
          <a:p>
            <a:pPr algn="l"/>
            <a:r>
              <a:rPr lang="es-419" sz="4000" dirty="0">
                <a:effectLst/>
                <a:latin typeface="Calibri" panose="020F0502020204030204" pitchFamily="34" charset="0"/>
                <a:ea typeface="Calibri" panose="020F0502020204030204" pitchFamily="34" charset="0"/>
              </a:rPr>
              <a:t>Plan de Acción de Salud Comunitaria:</a:t>
            </a:r>
            <a:br>
              <a:rPr lang="es-419" sz="4000" dirty="0">
                <a:latin typeface="+mn-lt"/>
              </a:rPr>
            </a:br>
            <a:r>
              <a:rPr lang="es-419" sz="4000" dirty="0">
                <a:latin typeface="+mn-lt"/>
              </a:rPr>
              <a:t>Actualizaciones de Proyectos </a:t>
            </a:r>
          </a:p>
        </p:txBody>
      </p:sp>
      <p:sp>
        <p:nvSpPr>
          <p:cNvPr id="6" name="TextBox 5">
            <a:extLst>
              <a:ext uri="{FF2B5EF4-FFF2-40B4-BE49-F238E27FC236}">
                <a16:creationId xmlns:a16="http://schemas.microsoft.com/office/drawing/2014/main" id="{C4A3DC39-1FEE-4FFA-B558-0D4A62813BA8}"/>
              </a:ext>
            </a:extLst>
          </p:cNvPr>
          <p:cNvSpPr txBox="1"/>
          <p:nvPr/>
        </p:nvSpPr>
        <p:spPr>
          <a:xfrm>
            <a:off x="251520" y="699542"/>
            <a:ext cx="8304294" cy="1323439"/>
          </a:xfrm>
          <a:prstGeom prst="rect">
            <a:avLst/>
          </a:prstGeom>
          <a:noFill/>
        </p:spPr>
        <p:txBody>
          <a:bodyPr wrap="square">
            <a:spAutoFit/>
          </a:bodyPr>
          <a:lstStyle/>
          <a:p>
            <a:r>
              <a:rPr kumimoji="0" lang="en-US" sz="4000" b="0" i="1" u="none" strike="noStrike" kern="1200" cap="none" spc="0" normalizeH="0" baseline="0" noProof="0" dirty="0">
                <a:ln>
                  <a:noFill/>
                </a:ln>
                <a:solidFill>
                  <a:srgbClr val="5B9BD5"/>
                </a:solidFill>
                <a:effectLst/>
                <a:uLnTx/>
                <a:uFillTx/>
                <a:latin typeface="Corbel" panose="020B0503020204020204"/>
                <a:ea typeface="+mj-ea"/>
                <a:cs typeface="+mj-cs"/>
              </a:rPr>
              <a:t>Community Health Action Plan: </a:t>
            </a:r>
            <a:br>
              <a:rPr kumimoji="0" lang="en-US" sz="4000" b="0" i="1" u="none" strike="noStrike" kern="1200" cap="none" spc="0" normalizeH="0" baseline="0" noProof="0" dirty="0">
                <a:ln>
                  <a:noFill/>
                </a:ln>
                <a:solidFill>
                  <a:srgbClr val="5B9BD5"/>
                </a:solidFill>
                <a:effectLst/>
                <a:uLnTx/>
                <a:uFillTx/>
                <a:latin typeface="Corbel" panose="020B0503020204020204"/>
                <a:ea typeface="+mj-ea"/>
                <a:cs typeface="+mj-cs"/>
              </a:rPr>
            </a:br>
            <a:r>
              <a:rPr kumimoji="0" lang="en-US" sz="4000" b="0" i="1" u="none" strike="noStrike" kern="1200" cap="none" spc="0" normalizeH="0" baseline="0" noProof="0" dirty="0">
                <a:ln>
                  <a:noFill/>
                </a:ln>
                <a:solidFill>
                  <a:srgbClr val="5B9BD5"/>
                </a:solidFill>
                <a:effectLst/>
                <a:uLnTx/>
                <a:uFillTx/>
                <a:latin typeface="Corbel" panose="020B0503020204020204"/>
                <a:ea typeface="+mj-ea"/>
                <a:cs typeface="+mj-cs"/>
              </a:rPr>
              <a:t>Project Updates</a:t>
            </a:r>
            <a:endParaRPr lang="en-US" sz="4000" dirty="0"/>
          </a:p>
        </p:txBody>
      </p:sp>
    </p:spTree>
    <p:extLst>
      <p:ext uri="{BB962C8B-B14F-4D97-AF65-F5344CB8AC3E}">
        <p14:creationId xmlns:p14="http://schemas.microsoft.com/office/powerpoint/2010/main" val="2439247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840" y="4573789"/>
            <a:ext cx="3707904"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extBox 1"/>
          <p:cNvSpPr txBox="1"/>
          <p:nvPr/>
        </p:nvSpPr>
        <p:spPr>
          <a:xfrm>
            <a:off x="362466" y="828557"/>
            <a:ext cx="8688864" cy="4031873"/>
          </a:xfrm>
          <a:prstGeom prst="rect">
            <a:avLst/>
          </a:prstGeom>
          <a:noFill/>
        </p:spPr>
        <p:txBody>
          <a:bodyPr wrap="square" rtlCol="0">
            <a:spAutoFit/>
          </a:bodyPr>
          <a:lstStyle/>
          <a:p>
            <a:pPr marL="285750" indent="-285750" latinLnBrk="0">
              <a:buFont typeface="Arial" panose="020B0604020202020204" pitchFamily="34" charset="0"/>
              <a:buChar char="•"/>
              <a:defRPr/>
            </a:pPr>
            <a:r>
              <a:rPr lang="en-US" sz="2000" b="1" dirty="0">
                <a:solidFill>
                  <a:schemeClr val="accent1"/>
                </a:solidFill>
                <a:latin typeface="Corbel" panose="020B0503020204020204" pitchFamily="34" charset="0"/>
              </a:rPr>
              <a:t>Youth event design forum</a:t>
            </a:r>
            <a:r>
              <a:rPr lang="en-US" sz="2000" dirty="0">
                <a:solidFill>
                  <a:schemeClr val="accent1"/>
                </a:solidFill>
                <a:latin typeface="Corbel" panose="020B0503020204020204" pitchFamily="34" charset="0"/>
              </a:rPr>
              <a:t>: we are looking to identify and recruit motivated (5) youth leads. We will work with youth leads during the fall semester to plan and co-lead a design forum to determine event type, date, content, location, etc. Youth leads will be compensated for their time and expertise. Data from the forum will be collected and analyzed by project leads to determine the next steps. Please email Lesli if you have a potential youth leader(s).  </a:t>
            </a:r>
          </a:p>
          <a:p>
            <a:pPr marL="285750" indent="-285750" latinLnBrk="0">
              <a:buFont typeface="Arial" panose="020B0604020202020204" pitchFamily="34" charset="0"/>
              <a:buChar char="•"/>
              <a:defRPr/>
            </a:pPr>
            <a:endParaRPr lang="en-US" sz="2000" dirty="0">
              <a:solidFill>
                <a:schemeClr val="accent1"/>
              </a:solidFill>
              <a:latin typeface="Corbel" panose="020B0503020204020204" pitchFamily="34" charset="0"/>
            </a:endParaRPr>
          </a:p>
          <a:p>
            <a:pPr marL="285750" indent="-285750" latinLnBrk="0">
              <a:buFont typeface="Arial" panose="020B0604020202020204" pitchFamily="34" charset="0"/>
              <a:buChar char="•"/>
              <a:defRPr/>
            </a:pPr>
            <a:r>
              <a:rPr lang="en-US" sz="2000" b="1" dirty="0">
                <a:solidFill>
                  <a:schemeClr val="accent1"/>
                </a:solidFill>
                <a:latin typeface="Corbel" panose="020B0503020204020204" pitchFamily="34" charset="0"/>
              </a:rPr>
              <a:t>Social media account</a:t>
            </a:r>
            <a:r>
              <a:rPr lang="en-US" sz="2000" dirty="0">
                <a:solidFill>
                  <a:schemeClr val="accent1"/>
                </a:solidFill>
                <a:latin typeface="Corbel" panose="020B0503020204020204" pitchFamily="34" charset="0"/>
              </a:rPr>
              <a:t>: we are currently working to identify individual youths or youth groups who are interested in this project. Youth will be compensated for posting and designing graphics, planning, and the design of social media accounts, and managing accounts on a regular basis. </a:t>
            </a:r>
          </a:p>
          <a:p>
            <a:pPr marL="285750" indent="-285750" latinLnBrk="0">
              <a:buFont typeface="Arial" panose="020B0604020202020204" pitchFamily="34" charset="0"/>
              <a:buChar char="•"/>
              <a:defRPr/>
            </a:pPr>
            <a:endParaRPr lang="en-US" sz="1800" dirty="0">
              <a:solidFill>
                <a:schemeClr val="accent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4" name="Oval 3"/>
          <p:cNvSpPr/>
          <p:nvPr/>
        </p:nvSpPr>
        <p:spPr>
          <a:xfrm>
            <a:off x="8676456" y="3795886"/>
            <a:ext cx="792088" cy="10659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 name="Rectangle 5"/>
          <p:cNvSpPr/>
          <p:nvPr/>
        </p:nvSpPr>
        <p:spPr>
          <a:xfrm>
            <a:off x="365920" y="16121"/>
            <a:ext cx="8784976" cy="523220"/>
          </a:xfrm>
          <a:prstGeom prst="rect">
            <a:avLst/>
          </a:prstGeom>
        </p:spPr>
        <p:txBody>
          <a:bodyPr wrap="square">
            <a:spAutoFit/>
          </a:bodyPr>
          <a:lstStyle/>
          <a:p>
            <a:pPr lvl="0" defTabSz="457200" latinLnBrk="0"/>
            <a:r>
              <a:rPr lang="en-US" sz="2800" b="1" dirty="0">
                <a:solidFill>
                  <a:schemeClr val="accent1"/>
                </a:solidFill>
                <a:latin typeface="Corbel" panose="020B0503020204020204" pitchFamily="34" charset="0"/>
              </a:rPr>
              <a:t>Youth</a:t>
            </a:r>
            <a:r>
              <a:rPr lang="en-US" sz="2800" dirty="0">
                <a:solidFill>
                  <a:schemeClr val="accent1"/>
                </a:solidFill>
                <a:latin typeface="Corbel" panose="020B0503020204020204" pitchFamily="34" charset="0"/>
              </a:rPr>
              <a:t> Event Design Forum and Youth Calendar</a:t>
            </a:r>
          </a:p>
        </p:txBody>
      </p:sp>
      <p:sp>
        <p:nvSpPr>
          <p:cNvPr id="8" name="Subtitle 2">
            <a:extLst>
              <a:ext uri="{FF2B5EF4-FFF2-40B4-BE49-F238E27FC236}">
                <a16:creationId xmlns:a16="http://schemas.microsoft.com/office/drawing/2014/main" id="{0872DF83-D4CB-4FB7-9EEE-CEB88100F28D}"/>
              </a:ext>
            </a:extLst>
          </p:cNvPr>
          <p:cNvSpPr txBox="1">
            <a:spLocks/>
          </p:cNvSpPr>
          <p:nvPr/>
        </p:nvSpPr>
        <p:spPr>
          <a:xfrm>
            <a:off x="241616" y="1428850"/>
            <a:ext cx="8916432" cy="1655762"/>
          </a:xfrm>
          <a:prstGeom prst="rect">
            <a:avLst/>
          </a:prstGeom>
        </p:spPr>
        <p:txBody>
          <a:bodyPr>
            <a:noAutofit/>
          </a:bodyPr>
          <a:lst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a:lstStyle>
          <a:p>
            <a:pPr marL="0" indent="0">
              <a:buNone/>
            </a:pPr>
            <a:endParaRPr lang="es-419" sz="2200" dirty="0">
              <a:solidFill>
                <a:schemeClr val="accent1"/>
              </a:solidFill>
            </a:endParaRPr>
          </a:p>
        </p:txBody>
      </p:sp>
      <p:sp>
        <p:nvSpPr>
          <p:cNvPr id="9" name="Subtitle 2">
            <a:extLst>
              <a:ext uri="{FF2B5EF4-FFF2-40B4-BE49-F238E27FC236}">
                <a16:creationId xmlns:a16="http://schemas.microsoft.com/office/drawing/2014/main" id="{9B2C5EA1-C0F0-4560-80B6-247911AE5B02}"/>
              </a:ext>
            </a:extLst>
          </p:cNvPr>
          <p:cNvSpPr txBox="1">
            <a:spLocks/>
          </p:cNvSpPr>
          <p:nvPr/>
        </p:nvSpPr>
        <p:spPr>
          <a:xfrm>
            <a:off x="113784" y="744341"/>
            <a:ext cx="8916432" cy="1655762"/>
          </a:xfrm>
          <a:prstGeom prst="rect">
            <a:avLst/>
          </a:prstGeom>
        </p:spPr>
        <p:txBody>
          <a:bodyPr>
            <a:noAutofit/>
          </a:bodyPr>
          <a:lst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a:lstStyle>
          <a:p>
            <a:pPr marL="0" indent="0">
              <a:buNone/>
            </a:pPr>
            <a:endParaRPr lang="es-419" sz="2200" dirty="0">
              <a:solidFill>
                <a:schemeClr val="accent1"/>
              </a:solidFill>
            </a:endParaRPr>
          </a:p>
        </p:txBody>
      </p:sp>
    </p:spTree>
    <p:extLst>
      <p:ext uri="{BB962C8B-B14F-4D97-AF65-F5344CB8AC3E}">
        <p14:creationId xmlns:p14="http://schemas.microsoft.com/office/powerpoint/2010/main" val="153934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840" y="4573789"/>
            <a:ext cx="3707904"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extBox 1"/>
          <p:cNvSpPr txBox="1"/>
          <p:nvPr/>
        </p:nvSpPr>
        <p:spPr>
          <a:xfrm>
            <a:off x="383636" y="1095286"/>
            <a:ext cx="8292820" cy="3416320"/>
          </a:xfrm>
          <a:prstGeom prst="rect">
            <a:avLst/>
          </a:prstGeom>
          <a:noFill/>
        </p:spPr>
        <p:txBody>
          <a:bodyPr wrap="square" rtlCol="0">
            <a:spAutoFit/>
          </a:bodyPr>
          <a:lstStyle/>
          <a:p>
            <a:pPr marL="285750" indent="-285750" latinLnBrk="0">
              <a:buFont typeface="Arial" panose="020B0604020202020204" pitchFamily="34" charset="0"/>
              <a:buChar char="•"/>
              <a:defRPr/>
            </a:pPr>
            <a:r>
              <a:rPr lang="es-ES" sz="1800" b="1" dirty="0">
                <a:solidFill>
                  <a:schemeClr val="accent1"/>
                </a:solidFill>
                <a:effectLst/>
                <a:ea typeface="Yu Mincho" panose="02020400000000000000" pitchFamily="18" charset="-128"/>
                <a:cs typeface="Times New Roman" panose="02020603050405020304" pitchFamily="18" charset="0"/>
              </a:rPr>
              <a:t>Foro de diseño de eventos juveniles</a:t>
            </a:r>
            <a:r>
              <a:rPr lang="es-ES" sz="1800" dirty="0">
                <a:solidFill>
                  <a:schemeClr val="accent1"/>
                </a:solidFill>
                <a:effectLst/>
                <a:ea typeface="Yu Mincho" panose="02020400000000000000" pitchFamily="18" charset="-128"/>
                <a:cs typeface="Times New Roman" panose="02020603050405020304" pitchFamily="18" charset="0"/>
              </a:rPr>
              <a:t>: buscamos identificar y reclutar (5) líderes juveniles motivados. Trabajaremos con líderes juveniles durante el semestre de otoño para planificar y colaborar en un foro de diseño para determinar el tipo de evento, la fecha, el contenido, la ubicación, etc. Los líderes juveniles serán compensados por su tiempo y experiencia. Los datos del foro serán colectados y analizados por los líderes del proyecto para determinar los próximos pasos. Envíe un correo electrónico a Lesli si tiene un posible líder juvenil.  </a:t>
            </a:r>
            <a:endParaRPr lang="en-US" sz="1800" dirty="0">
              <a:solidFill>
                <a:schemeClr val="accent1"/>
              </a:solidFill>
              <a:effectLst/>
              <a:ea typeface="Yu Mincho" panose="02020400000000000000" pitchFamily="18" charset="-128"/>
              <a:cs typeface="Times New Roman" panose="02020603050405020304" pitchFamily="18" charset="0"/>
            </a:endParaRPr>
          </a:p>
          <a:p>
            <a:pPr marL="285750" indent="-285750" latinLnBrk="0">
              <a:buFont typeface="Arial" panose="020B0604020202020204" pitchFamily="34" charset="0"/>
              <a:buChar char="•"/>
              <a:defRPr/>
            </a:pPr>
            <a:endParaRPr lang="es-ES" b="1" dirty="0">
              <a:solidFill>
                <a:schemeClr val="accent1"/>
              </a:solidFill>
            </a:endParaRPr>
          </a:p>
          <a:p>
            <a:pPr marL="285750" indent="-285750" latinLnBrk="0">
              <a:buFont typeface="Arial" panose="020B0604020202020204" pitchFamily="34" charset="0"/>
              <a:buChar char="•"/>
              <a:defRPr/>
            </a:pPr>
            <a:r>
              <a:rPr lang="es-ES" sz="1800" b="1" dirty="0">
                <a:solidFill>
                  <a:schemeClr val="accent1"/>
                </a:solidFill>
                <a:effectLst/>
                <a:ea typeface="Yu Mincho" panose="02020400000000000000" pitchFamily="18" charset="-128"/>
                <a:cs typeface="Times New Roman" panose="02020603050405020304" pitchFamily="18" charset="0"/>
              </a:rPr>
              <a:t>Cuenta de redes sociales</a:t>
            </a:r>
            <a:r>
              <a:rPr lang="es-ES" sz="1800" dirty="0">
                <a:solidFill>
                  <a:schemeClr val="accent1"/>
                </a:solidFill>
                <a:effectLst/>
                <a:ea typeface="Yu Mincho" panose="02020400000000000000" pitchFamily="18" charset="-128"/>
                <a:cs typeface="Times New Roman" panose="02020603050405020304" pitchFamily="18" charset="0"/>
              </a:rPr>
              <a:t>: actualmente estamos trabajando para identificar a jóvenes individuales o grupos de jóvenes que estén interesados en este proyecto. Los jóvenes serán compensados por publicar y diseñar gráficos, planificar y diseñar cuentas de redes sociales, y administrar las cuentas de forma regular. </a:t>
            </a:r>
            <a:endParaRPr kumimoji="0" lang="en-US" sz="1600" i="0" u="none" strike="noStrike" kern="1200" cap="none" spc="0" normalizeH="0" baseline="0" noProof="0" dirty="0">
              <a:ln>
                <a:noFill/>
              </a:ln>
              <a:solidFill>
                <a:prstClr val="black"/>
              </a:solidFill>
              <a:effectLst/>
              <a:uLnTx/>
              <a:uFillTx/>
              <a:ea typeface="+mn-ea"/>
              <a:cs typeface="+mn-cs"/>
            </a:endParaRPr>
          </a:p>
        </p:txBody>
      </p:sp>
      <p:sp>
        <p:nvSpPr>
          <p:cNvPr id="4" name="Oval 3"/>
          <p:cNvSpPr/>
          <p:nvPr/>
        </p:nvSpPr>
        <p:spPr>
          <a:xfrm>
            <a:off x="8676456" y="3795886"/>
            <a:ext cx="792088" cy="10659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 name="Rectangle 5"/>
          <p:cNvSpPr/>
          <p:nvPr/>
        </p:nvSpPr>
        <p:spPr>
          <a:xfrm>
            <a:off x="365920" y="16121"/>
            <a:ext cx="8784976" cy="954107"/>
          </a:xfrm>
          <a:prstGeom prst="rect">
            <a:avLst/>
          </a:prstGeom>
        </p:spPr>
        <p:txBody>
          <a:bodyPr wrap="square">
            <a:spAutoFit/>
          </a:bodyPr>
          <a:lstStyle/>
          <a:p>
            <a:pPr lvl="0" defTabSz="457200" latinLnBrk="0"/>
            <a:r>
              <a:rPr lang="es-ES" sz="2800" dirty="0">
                <a:solidFill>
                  <a:schemeClr val="accent1"/>
                </a:solidFill>
                <a:latin typeface="Corbel" panose="020B0503020204020204" pitchFamily="34" charset="0"/>
              </a:rPr>
              <a:t>Foro de Diseño de Eventos </a:t>
            </a:r>
            <a:r>
              <a:rPr lang="es-ES" sz="2800" b="1" dirty="0">
                <a:solidFill>
                  <a:schemeClr val="accent1"/>
                </a:solidFill>
                <a:latin typeface="Corbel" panose="020B0503020204020204" pitchFamily="34" charset="0"/>
              </a:rPr>
              <a:t>Juveniles y </a:t>
            </a:r>
            <a:r>
              <a:rPr lang="es-419" sz="2800" dirty="0">
                <a:solidFill>
                  <a:schemeClr val="accent1"/>
                </a:solidFill>
                <a:latin typeface="Corbel" panose="020B0503020204020204" pitchFamily="34" charset="0"/>
              </a:rPr>
              <a:t>Calendario</a:t>
            </a:r>
            <a:r>
              <a:rPr lang="en-US" sz="2800" dirty="0">
                <a:solidFill>
                  <a:schemeClr val="accent1"/>
                </a:solidFill>
                <a:latin typeface="Corbel" panose="020B0503020204020204" pitchFamily="34" charset="0"/>
              </a:rPr>
              <a:t> de </a:t>
            </a:r>
            <a:r>
              <a:rPr lang="en-US" sz="2800" dirty="0" err="1">
                <a:solidFill>
                  <a:schemeClr val="accent1"/>
                </a:solidFill>
                <a:latin typeface="Corbel" panose="020B0503020204020204" pitchFamily="34" charset="0"/>
              </a:rPr>
              <a:t>Actividades</a:t>
            </a:r>
            <a:r>
              <a:rPr lang="en-US" sz="2800" dirty="0">
                <a:solidFill>
                  <a:schemeClr val="accent1"/>
                </a:solidFill>
                <a:latin typeface="Corbel" panose="020B0503020204020204" pitchFamily="34" charset="0"/>
              </a:rPr>
              <a:t> </a:t>
            </a:r>
            <a:r>
              <a:rPr lang="en-US" sz="2800" b="1" dirty="0">
                <a:solidFill>
                  <a:schemeClr val="accent1"/>
                </a:solidFill>
                <a:latin typeface="Corbel" panose="020B0503020204020204" pitchFamily="34" charset="0"/>
              </a:rPr>
              <a:t>Juveniles</a:t>
            </a:r>
          </a:p>
        </p:txBody>
      </p:sp>
      <p:sp>
        <p:nvSpPr>
          <p:cNvPr id="8" name="Subtitle 2">
            <a:extLst>
              <a:ext uri="{FF2B5EF4-FFF2-40B4-BE49-F238E27FC236}">
                <a16:creationId xmlns:a16="http://schemas.microsoft.com/office/drawing/2014/main" id="{0872DF83-D4CB-4FB7-9EEE-CEB88100F28D}"/>
              </a:ext>
            </a:extLst>
          </p:cNvPr>
          <p:cNvSpPr txBox="1">
            <a:spLocks/>
          </p:cNvSpPr>
          <p:nvPr/>
        </p:nvSpPr>
        <p:spPr>
          <a:xfrm>
            <a:off x="241616" y="1428850"/>
            <a:ext cx="8916432" cy="1655762"/>
          </a:xfrm>
          <a:prstGeom prst="rect">
            <a:avLst/>
          </a:prstGeom>
        </p:spPr>
        <p:txBody>
          <a:bodyPr>
            <a:noAutofit/>
          </a:bodyPr>
          <a:lst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a:lstStyle>
          <a:p>
            <a:pPr marL="0" indent="0">
              <a:buNone/>
            </a:pPr>
            <a:endParaRPr lang="es-419" sz="2200" dirty="0">
              <a:solidFill>
                <a:schemeClr val="accent1"/>
              </a:solidFill>
            </a:endParaRPr>
          </a:p>
        </p:txBody>
      </p:sp>
      <p:sp>
        <p:nvSpPr>
          <p:cNvPr id="9" name="Subtitle 2">
            <a:extLst>
              <a:ext uri="{FF2B5EF4-FFF2-40B4-BE49-F238E27FC236}">
                <a16:creationId xmlns:a16="http://schemas.microsoft.com/office/drawing/2014/main" id="{9B2C5EA1-C0F0-4560-80B6-247911AE5B02}"/>
              </a:ext>
            </a:extLst>
          </p:cNvPr>
          <p:cNvSpPr txBox="1">
            <a:spLocks/>
          </p:cNvSpPr>
          <p:nvPr/>
        </p:nvSpPr>
        <p:spPr>
          <a:xfrm>
            <a:off x="113784" y="744341"/>
            <a:ext cx="8916432" cy="1655762"/>
          </a:xfrm>
          <a:prstGeom prst="rect">
            <a:avLst/>
          </a:prstGeom>
        </p:spPr>
        <p:txBody>
          <a:bodyPr>
            <a:noAutofit/>
          </a:bodyPr>
          <a:lst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a:lstStyle>
          <a:p>
            <a:pPr marL="0" indent="0">
              <a:buNone/>
            </a:pPr>
            <a:endParaRPr lang="es-419" sz="2200" dirty="0">
              <a:solidFill>
                <a:schemeClr val="accent1"/>
              </a:solidFill>
            </a:endParaRPr>
          </a:p>
        </p:txBody>
      </p:sp>
    </p:spTree>
    <p:extLst>
      <p:ext uri="{BB962C8B-B14F-4D97-AF65-F5344CB8AC3E}">
        <p14:creationId xmlns:p14="http://schemas.microsoft.com/office/powerpoint/2010/main" val="1655889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512" y="195486"/>
            <a:ext cx="6192688" cy="1015663"/>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orbel" panose="020B0503020204020204"/>
                <a:ea typeface="+mn-ea"/>
                <a:cs typeface="+mn-cs"/>
              </a:rPr>
              <a:t>Mental Wellness </a:t>
            </a:r>
            <a:r>
              <a:rPr kumimoji="0" lang="en-US" sz="2400" b="0" i="0" u="none" strike="noStrike" kern="1200" cap="none" spc="0" normalizeH="0" baseline="0" noProof="0" dirty="0">
                <a:ln>
                  <a:noFill/>
                </a:ln>
                <a:solidFill>
                  <a:prstClr val="white"/>
                </a:solidFill>
                <a:effectLst/>
                <a:uLnTx/>
                <a:uFillTx/>
                <a:latin typeface="Corbel" panose="020B0503020204020204"/>
                <a:ea typeface="+mn-ea"/>
                <a:cs typeface="+mn-cs"/>
              </a:rPr>
              <a:t>and Community Resiliency</a:t>
            </a:r>
            <a:endParaRPr kumimoji="0" lang="en-US" sz="2400" b="0" i="1"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3" name="Rectangle 2"/>
          <p:cNvSpPr/>
          <p:nvPr/>
        </p:nvSpPr>
        <p:spPr>
          <a:xfrm>
            <a:off x="323528" y="703317"/>
            <a:ext cx="504056" cy="44401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676456" y="786905"/>
            <a:ext cx="720080" cy="776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96652" y="483518"/>
            <a:ext cx="8910736" cy="4739759"/>
          </a:xfrm>
          <a:prstGeom prst="rect">
            <a:avLst/>
          </a:prstGeom>
        </p:spPr>
        <p:txBody>
          <a:bodyPr wrap="square">
            <a:spAutoFit/>
          </a:bodyPr>
          <a:lstStyle/>
          <a:p>
            <a:pPr defTabSz="685800" latinLnBrk="0">
              <a:defRPr/>
            </a:pPr>
            <a:endParaRPr lang="en-US" sz="1600" kern="0" dirty="0">
              <a:solidFill>
                <a:schemeClr val="tx2"/>
              </a:solidFill>
              <a:latin typeface="Corbel (Body)"/>
            </a:endParaRPr>
          </a:p>
          <a:p>
            <a:pPr marL="257175" indent="-257175" defTabSz="685800" latinLnBrk="0">
              <a:buFont typeface="Wingdings" panose="05000000000000000000" pitchFamily="2" charset="2"/>
              <a:buChar char="§"/>
              <a:defRPr/>
            </a:pPr>
            <a:r>
              <a:rPr lang="en-US" kern="0" dirty="0">
                <a:latin typeface="Corbel (Body)"/>
              </a:rPr>
              <a:t>Create a resource list that supports mental health and wellness and community resilience. </a:t>
            </a:r>
          </a:p>
          <a:p>
            <a:pPr marL="600075" lvl="1" indent="-257175" defTabSz="685800" latinLnBrk="0">
              <a:buFont typeface="Arial" panose="020B0604020202020204" pitchFamily="34" charset="0"/>
              <a:buChar char="•"/>
              <a:defRPr/>
            </a:pPr>
            <a:r>
              <a:rPr lang="en-US" kern="0" dirty="0">
                <a:latin typeface="Corbel (Body)"/>
              </a:rPr>
              <a:t>Building off of Mentis’ existing bilingual Resource Database (</a:t>
            </a:r>
            <a:r>
              <a:rPr lang="en-US" kern="0" dirty="0">
                <a:latin typeface="Corbel (Body)"/>
                <a:hlinkClick r:id="rId3"/>
              </a:rPr>
              <a:t>https://mentisnapa.org/resources/</a:t>
            </a:r>
            <a:r>
              <a:rPr lang="en-US" kern="0" dirty="0">
                <a:latin typeface="Corbel (Body)"/>
              </a:rPr>
              <a:t>) </a:t>
            </a:r>
          </a:p>
          <a:p>
            <a:pPr marL="600075" lvl="1" indent="-257175" defTabSz="685800" latinLnBrk="0">
              <a:buFont typeface="Arial" panose="020B0604020202020204" pitchFamily="34" charset="0"/>
              <a:buChar char="•"/>
              <a:defRPr/>
            </a:pPr>
            <a:r>
              <a:rPr lang="en-US" dirty="0">
                <a:solidFill>
                  <a:prstClr val="white"/>
                </a:solidFill>
                <a:latin typeface="Corbel (Body)"/>
              </a:rPr>
              <a:t>Currently using 2 survey forms to collect information from partners to update and add local mental wellness services, programs, and organizations.</a:t>
            </a:r>
          </a:p>
          <a:p>
            <a:pPr marL="1057275" lvl="2" indent="-257175" defTabSz="685800" latinLnBrk="0">
              <a:buFont typeface="Arial" panose="020B0604020202020204" pitchFamily="34" charset="0"/>
              <a:buChar char="•"/>
              <a:defRPr/>
            </a:pPr>
            <a:r>
              <a:rPr lang="en-US" b="1" dirty="0">
                <a:solidFill>
                  <a:prstClr val="white"/>
                </a:solidFill>
                <a:latin typeface="Corbel (Body)"/>
              </a:rPr>
              <a:t>Youth Resource Database Listing Form: </a:t>
            </a:r>
            <a:r>
              <a:rPr lang="en-US" dirty="0">
                <a:solidFill>
                  <a:prstClr val="white"/>
                </a:solidFill>
                <a:latin typeface="Corbel (Body)"/>
              </a:rPr>
              <a:t>to create a new listing or edit their current listing.</a:t>
            </a:r>
          </a:p>
          <a:p>
            <a:pPr marL="1057275" lvl="2" indent="-257175" defTabSz="685800" latinLnBrk="0">
              <a:buFont typeface="Arial" panose="020B0604020202020204" pitchFamily="34" charset="0"/>
              <a:buChar char="•"/>
              <a:defRPr/>
            </a:pPr>
            <a:r>
              <a:rPr lang="en-US" b="1" dirty="0">
                <a:solidFill>
                  <a:prstClr val="white"/>
                </a:solidFill>
                <a:latin typeface="Corbel (Body)"/>
              </a:rPr>
              <a:t>Ideas for New Listings Form: </a:t>
            </a:r>
            <a:r>
              <a:rPr lang="en-US" dirty="0">
                <a:solidFill>
                  <a:prstClr val="white"/>
                </a:solidFill>
                <a:latin typeface="Corbel (Body)"/>
              </a:rPr>
              <a:t>to share ideas about agencies/programs that should be on the resource list but currently are not.</a:t>
            </a:r>
          </a:p>
          <a:p>
            <a:pPr marL="1057275" lvl="2" indent="-257175" defTabSz="685800" latinLnBrk="0">
              <a:buFont typeface="Arial" panose="020B0604020202020204" pitchFamily="34" charset="0"/>
              <a:buChar char="•"/>
              <a:defRPr/>
            </a:pPr>
            <a:endParaRPr lang="en-US" kern="0" dirty="0">
              <a:latin typeface="Corbel (Body)"/>
            </a:endParaRPr>
          </a:p>
          <a:p>
            <a:pPr marL="285750" lvl="0" indent="-285750" latinLnBrk="0">
              <a:buFont typeface="Arial" panose="020B0604020202020204" pitchFamily="34" charset="0"/>
              <a:buChar char="•"/>
            </a:pPr>
            <a:r>
              <a:rPr lang="en-US" kern="0" dirty="0">
                <a:latin typeface="Corbel (Body)"/>
              </a:rPr>
              <a:t>Community Mental Wellness Campaign to decrease stigma around seeking mental wellness support. We are interested in a campaign that brings awareness to the local resources that would utilize bus advertising and an outreach plan that will broadly reach community members. </a:t>
            </a:r>
            <a:r>
              <a:rPr lang="en-US" dirty="0">
                <a:solidFill>
                  <a:prstClr val="white"/>
                </a:solidFill>
                <a:latin typeface="Corbel (Body)"/>
              </a:rPr>
              <a:t>We continue to use data from the Language Inclusion group to identify more ways to better reach the Spanish-Speaking community. </a:t>
            </a:r>
          </a:p>
          <a:p>
            <a:pPr defTabSz="685800" latinLnBrk="0">
              <a:defRPr/>
            </a:pPr>
            <a:endParaRPr lang="en-US" sz="1600" dirty="0">
              <a:solidFill>
                <a:prstClr val="white"/>
              </a:solidFill>
              <a:latin typeface="Corbel (Body)"/>
            </a:endParaRPr>
          </a:p>
        </p:txBody>
      </p:sp>
    </p:spTree>
    <p:extLst>
      <p:ext uri="{BB962C8B-B14F-4D97-AF65-F5344CB8AC3E}">
        <p14:creationId xmlns:p14="http://schemas.microsoft.com/office/powerpoint/2010/main" val="342531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512" y="195486"/>
            <a:ext cx="8064896" cy="1015663"/>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s-419" sz="2400" b="1" dirty="0">
                <a:solidFill>
                  <a:prstClr val="white"/>
                </a:solidFill>
                <a:latin typeface="Corbel" panose="020B0503020204020204"/>
              </a:rPr>
              <a:t>El Bienestar Mental </a:t>
            </a:r>
            <a:r>
              <a:rPr lang="es-419" sz="2400" dirty="0">
                <a:solidFill>
                  <a:prstClr val="white"/>
                </a:solidFill>
                <a:latin typeface="Corbel" panose="020B0503020204020204"/>
              </a:rPr>
              <a:t>y Adaptación de la Comunidad</a:t>
            </a:r>
            <a:endParaRPr kumimoji="0" lang="es-419" sz="2400" i="1" u="none" strike="noStrike" kern="1200" cap="none" spc="0" normalizeH="0" baseline="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3" name="Rectangle 2"/>
          <p:cNvSpPr/>
          <p:nvPr/>
        </p:nvSpPr>
        <p:spPr>
          <a:xfrm>
            <a:off x="323528" y="703317"/>
            <a:ext cx="504056" cy="44401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676456" y="786905"/>
            <a:ext cx="720080" cy="776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79512" y="483518"/>
            <a:ext cx="8856984" cy="4524315"/>
          </a:xfrm>
          <a:prstGeom prst="rect">
            <a:avLst/>
          </a:prstGeom>
        </p:spPr>
        <p:txBody>
          <a:bodyPr wrap="square">
            <a:spAutoFit/>
          </a:bodyPr>
          <a:lstStyle/>
          <a:p>
            <a:pPr defTabSz="685800" latinLnBrk="0">
              <a:defRPr/>
            </a:pPr>
            <a:endParaRPr lang="en-US" sz="1600" kern="0" dirty="0">
              <a:solidFill>
                <a:schemeClr val="tx2"/>
              </a:solidFill>
            </a:endParaRPr>
          </a:p>
          <a:p>
            <a:pPr marL="257175" indent="-257175" defTabSz="685800" latinLnBrk="0">
              <a:buFont typeface="Wingdings" panose="05000000000000000000" pitchFamily="2" charset="2"/>
              <a:buChar char="§"/>
              <a:defRPr/>
            </a:pPr>
            <a:r>
              <a:rPr lang="es-ES" sz="1600" dirty="0">
                <a:effectLst/>
                <a:ea typeface="Yu Mincho" panose="02020400000000000000" pitchFamily="18" charset="-128"/>
                <a:cs typeface="Times New Roman" panose="02020603050405020304" pitchFamily="18" charset="0"/>
              </a:rPr>
              <a:t>Crear una lista de recursos que apoye la salud mental y el bienestar y la adaptación de la comunidad</a:t>
            </a:r>
            <a:r>
              <a:rPr lang="es-ES" sz="1600" dirty="0">
                <a:ea typeface="Yu Mincho" panose="02020400000000000000" pitchFamily="18" charset="-128"/>
                <a:cs typeface="Times New Roman" panose="02020603050405020304" pitchFamily="18" charset="0"/>
              </a:rPr>
              <a:t>.</a:t>
            </a:r>
            <a:endParaRPr lang="es-ES" sz="1600" dirty="0"/>
          </a:p>
          <a:p>
            <a:pPr marL="742950" lvl="1" indent="-285750" defTabSz="685800" latinLnBrk="0">
              <a:buFont typeface="Arial" panose="020B0604020202020204" pitchFamily="34" charset="0"/>
              <a:buChar char="•"/>
              <a:defRPr/>
            </a:pPr>
            <a:r>
              <a:rPr lang="es-419" sz="1600" dirty="0">
                <a:effectLst/>
                <a:ea typeface="Yu Mincho" panose="02020400000000000000" pitchFamily="18" charset="-128"/>
                <a:cs typeface="Times New Roman" panose="02020603050405020304" pitchFamily="18" charset="0"/>
              </a:rPr>
              <a:t>Utilizar la base de datos de recursos bilingües existente de </a:t>
            </a:r>
            <a:r>
              <a:rPr lang="es-419" sz="1600" dirty="0" err="1">
                <a:effectLst/>
                <a:ea typeface="Yu Mincho" panose="02020400000000000000" pitchFamily="18" charset="-128"/>
                <a:cs typeface="Times New Roman" panose="02020603050405020304" pitchFamily="18" charset="0"/>
              </a:rPr>
              <a:t>Mentis</a:t>
            </a:r>
            <a:r>
              <a:rPr lang="en-US" sz="1600" dirty="0">
                <a:effectLst/>
                <a:ea typeface="Yu Mincho" panose="02020400000000000000" pitchFamily="18" charset="-128"/>
                <a:cs typeface="Times New Roman" panose="02020603050405020304" pitchFamily="18" charset="0"/>
              </a:rPr>
              <a:t> </a:t>
            </a:r>
            <a:r>
              <a:rPr lang="es-419" sz="1600" kern="0" dirty="0">
                <a:solidFill>
                  <a:srgbClr val="0000FF"/>
                </a:solidFill>
              </a:rPr>
              <a:t>(</a:t>
            </a:r>
            <a:r>
              <a:rPr lang="en-US" sz="1600" kern="0" dirty="0">
                <a:solidFill>
                  <a:srgbClr val="0000FF"/>
                </a:solidFill>
                <a:hlinkClick r:id="rId2">
                  <a:extLst>
                    <a:ext uri="{A12FA001-AC4F-418D-AE19-62706E023703}">
                      <ahyp:hlinkClr xmlns:ahyp="http://schemas.microsoft.com/office/drawing/2018/hyperlinkcolor" val="tx"/>
                    </a:ext>
                  </a:extLst>
                </a:hlinkClick>
              </a:rPr>
              <a:t>https://mentisnapa.org/resources/</a:t>
            </a:r>
            <a:r>
              <a:rPr lang="en-US" sz="1600" kern="0" dirty="0">
                <a:solidFill>
                  <a:srgbClr val="0000FF"/>
                </a:solidFill>
              </a:rPr>
              <a:t>) </a:t>
            </a:r>
          </a:p>
          <a:p>
            <a:pPr marL="714375" lvl="1" indent="-257175" defTabSz="685800" latinLnBrk="0">
              <a:buFont typeface="Wingdings" panose="05000000000000000000" pitchFamily="2" charset="2"/>
              <a:buChar char="§"/>
              <a:defRPr/>
            </a:pPr>
            <a:r>
              <a:rPr lang="es-ES" sz="1600" b="0" i="0" dirty="0">
                <a:effectLst/>
              </a:rPr>
              <a:t>Actualmente se utilizan 2 formularios para colectar información de los socios de LHNC para actualizar y agregar servicios, programas y organizaciones locales del bienestar mental.</a:t>
            </a:r>
          </a:p>
          <a:p>
            <a:pPr marL="1171575" lvl="2" indent="-257175" defTabSz="685800" latinLnBrk="0">
              <a:buFont typeface="Wingdings" panose="05000000000000000000" pitchFamily="2" charset="2"/>
              <a:buChar char="§"/>
              <a:defRPr/>
            </a:pPr>
            <a:r>
              <a:rPr lang="es-ES" sz="1600" b="1" i="0" dirty="0">
                <a:effectLst/>
              </a:rPr>
              <a:t>Formulario de listado de la base de datos de recursos para jóvenes: </a:t>
            </a:r>
            <a:r>
              <a:rPr lang="es-ES" sz="1600" i="0" dirty="0">
                <a:effectLst/>
              </a:rPr>
              <a:t>para crear un nuevo listado o editar su listado actual.</a:t>
            </a:r>
          </a:p>
          <a:p>
            <a:pPr marL="1171575" lvl="2" indent="-257175" defTabSz="685800" latinLnBrk="0">
              <a:buFont typeface="Wingdings" panose="05000000000000000000" pitchFamily="2" charset="2"/>
              <a:buChar char="§"/>
              <a:defRPr/>
            </a:pPr>
            <a:r>
              <a:rPr lang="es-ES" sz="1600" b="1" i="0" dirty="0">
                <a:effectLst/>
              </a:rPr>
              <a:t>Formulario de ideas para nuevos listados:</a:t>
            </a:r>
            <a:r>
              <a:rPr lang="es-ES" sz="1600" i="0" dirty="0">
                <a:effectLst/>
              </a:rPr>
              <a:t> para compartir ideas sobre agencias/programas que deberían estar en la lista de recursos pero que actualmente no están.</a:t>
            </a:r>
          </a:p>
          <a:p>
            <a:pPr marL="1057275" lvl="2" indent="-257175" defTabSz="685800" latinLnBrk="0">
              <a:buFont typeface="Arial" panose="020B0604020202020204" pitchFamily="34" charset="0"/>
              <a:buChar char="•"/>
              <a:defRPr/>
            </a:pPr>
            <a:endParaRPr lang="en-US" sz="1600" kern="0" dirty="0"/>
          </a:p>
          <a:p>
            <a:pPr marL="628650" lvl="1" indent="-285750" defTabSz="685800" latinLnBrk="0">
              <a:buFont typeface="Arial" panose="020B0604020202020204" pitchFamily="34" charset="0"/>
              <a:buChar char="•"/>
              <a:defRPr/>
            </a:pPr>
            <a:r>
              <a:rPr lang="es-ES" sz="1600" dirty="0">
                <a:effectLst/>
                <a:ea typeface="Yu Mincho" panose="02020400000000000000" pitchFamily="18" charset="-128"/>
                <a:cs typeface="Times New Roman" panose="02020603050405020304" pitchFamily="18" charset="0"/>
              </a:rPr>
              <a:t>Campaña de Bienestar Mental Comunitario para reducir el estigma sobre la búsqueda de apoyo para el bienestar mental. Estamos interesados en una campaña que aumenta conciencia a los recursos locales que utilizara anuncios en autobuses y un plan de alcance que llegue ampliamente a los miembros de la comunidad. Continuamos utilizando datos del grupo de Inclusión de Lenguaje para identificar más formas de llegar mejor a la comunidad hispana. </a:t>
            </a:r>
            <a:endParaRPr lang="en-US" sz="1600" dirty="0">
              <a:effectLst/>
              <a:ea typeface="Yu Mincho" panose="02020400000000000000" pitchFamily="18" charset="-128"/>
              <a:cs typeface="Times New Roman" panose="02020603050405020304" pitchFamily="18" charset="0"/>
            </a:endParaRPr>
          </a:p>
          <a:p>
            <a:pPr marL="342900" lvl="1" defTabSz="685800" latinLnBrk="0">
              <a:defRPr/>
            </a:pPr>
            <a:endParaRPr lang="en-US" sz="1600" kern="0" dirty="0"/>
          </a:p>
        </p:txBody>
      </p:sp>
    </p:spTree>
    <p:extLst>
      <p:ext uri="{BB962C8B-B14F-4D97-AF65-F5344CB8AC3E}">
        <p14:creationId xmlns:p14="http://schemas.microsoft.com/office/powerpoint/2010/main" val="3558093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3003798"/>
            <a:ext cx="4824536" cy="1584176"/>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4" name="TextBox 3"/>
          <p:cNvSpPr txBox="1"/>
          <p:nvPr/>
        </p:nvSpPr>
        <p:spPr>
          <a:xfrm>
            <a:off x="180340" y="205974"/>
            <a:ext cx="8712140" cy="523220"/>
          </a:xfrm>
          <a:prstGeom prst="rect">
            <a:avLst/>
          </a:prstGeom>
          <a:noFill/>
        </p:spPr>
        <p:txBody>
          <a:bodyPr wrap="square" rtlCol="0">
            <a:spAutoFit/>
          </a:bodyPr>
          <a:lstStyle/>
          <a:p>
            <a:r>
              <a:rPr lang="en-US" sz="2800" b="1" dirty="0">
                <a:solidFill>
                  <a:schemeClr val="accent1"/>
                </a:solidFill>
              </a:rPr>
              <a:t>LGBTQ</a:t>
            </a:r>
            <a:r>
              <a:rPr lang="en-US" sz="2800" dirty="0">
                <a:solidFill>
                  <a:schemeClr val="accent1"/>
                </a:solidFill>
              </a:rPr>
              <a:t> community</a:t>
            </a:r>
          </a:p>
        </p:txBody>
      </p:sp>
      <p:sp>
        <p:nvSpPr>
          <p:cNvPr id="7" name="TextBox 6">
            <a:extLst>
              <a:ext uri="{FF2B5EF4-FFF2-40B4-BE49-F238E27FC236}">
                <a16:creationId xmlns:a16="http://schemas.microsoft.com/office/drawing/2014/main" id="{B91AF275-D9E3-47FE-9384-D17291F93E2A}"/>
              </a:ext>
            </a:extLst>
          </p:cNvPr>
          <p:cNvSpPr txBox="1"/>
          <p:nvPr/>
        </p:nvSpPr>
        <p:spPr>
          <a:xfrm>
            <a:off x="323528" y="987574"/>
            <a:ext cx="8568952" cy="3785652"/>
          </a:xfrm>
          <a:prstGeom prst="rect">
            <a:avLst/>
          </a:prstGeom>
          <a:noFill/>
        </p:spPr>
        <p:txBody>
          <a:bodyPr wrap="square" rtlCol="0">
            <a:spAutoFit/>
          </a:bodyPr>
          <a:lstStyle/>
          <a:p>
            <a:pPr marL="342892" indent="-342892" latinLnBrk="0">
              <a:buFont typeface="Arial" panose="020B0604020202020204" pitchFamily="34" charset="0"/>
              <a:buChar char="•"/>
            </a:pPr>
            <a:r>
              <a:rPr lang="en-US" sz="2400" dirty="0">
                <a:solidFill>
                  <a:schemeClr val="accent1"/>
                </a:solidFill>
              </a:rPr>
              <a:t>We distributed 100 Safe Space Kits to businesses and other </a:t>
            </a:r>
          </a:p>
          <a:p>
            <a:pPr latinLnBrk="0"/>
            <a:r>
              <a:rPr lang="en-US" sz="2400" dirty="0">
                <a:solidFill>
                  <a:schemeClr val="accent1"/>
                </a:solidFill>
              </a:rPr>
              <a:t>      interested organizations across the county during Pride Month.</a:t>
            </a:r>
          </a:p>
          <a:p>
            <a:pPr marL="342892" indent="-342892" latinLnBrk="0">
              <a:buFont typeface="Arial" panose="020B0604020202020204" pitchFamily="34" charset="0"/>
              <a:buChar char="•"/>
            </a:pPr>
            <a:r>
              <a:rPr lang="en-US" sz="2400" dirty="0">
                <a:solidFill>
                  <a:schemeClr val="accent1"/>
                </a:solidFill>
              </a:rPr>
              <a:t>Held 5 outreach events throughout June to disperse kits in Napa and American Canyon.</a:t>
            </a:r>
          </a:p>
          <a:p>
            <a:pPr marL="342892" indent="-342892" latinLnBrk="0">
              <a:buFont typeface="Arial" panose="020B0604020202020204" pitchFamily="34" charset="0"/>
              <a:buChar char="•"/>
            </a:pPr>
            <a:r>
              <a:rPr lang="en-US" sz="2400" dirty="0">
                <a:solidFill>
                  <a:schemeClr val="accent1"/>
                </a:solidFill>
              </a:rPr>
              <a:t>Distributed kits to healthcare providers and HHSA CSOA, SSSD, WIC</a:t>
            </a:r>
          </a:p>
          <a:p>
            <a:pPr marL="342892" indent="-342892" latinLnBrk="0">
              <a:buFont typeface="Arial" panose="020B0604020202020204" pitchFamily="34" charset="0"/>
              <a:buChar char="•"/>
            </a:pPr>
            <a:r>
              <a:rPr lang="en-US" sz="2400" dirty="0">
                <a:solidFill>
                  <a:schemeClr val="accent1"/>
                </a:solidFill>
              </a:rPr>
              <a:t>Contacted information collected from each business/organization in order to gather feedback about kit usability. </a:t>
            </a:r>
          </a:p>
          <a:p>
            <a:pPr latinLnBrk="0"/>
            <a:endParaRPr lang="en-US" sz="2400" dirty="0">
              <a:solidFill>
                <a:schemeClr val="tx2"/>
              </a:solidFill>
            </a:endParaRPr>
          </a:p>
        </p:txBody>
      </p:sp>
    </p:spTree>
    <p:extLst>
      <p:ext uri="{BB962C8B-B14F-4D97-AF65-F5344CB8AC3E}">
        <p14:creationId xmlns:p14="http://schemas.microsoft.com/office/powerpoint/2010/main" val="638733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3003798"/>
            <a:ext cx="4824536" cy="1584176"/>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4" name="TextBox 3"/>
          <p:cNvSpPr txBox="1"/>
          <p:nvPr/>
        </p:nvSpPr>
        <p:spPr>
          <a:xfrm>
            <a:off x="108332" y="123478"/>
            <a:ext cx="8712140" cy="954107"/>
          </a:xfrm>
          <a:prstGeom prst="rect">
            <a:avLst/>
          </a:prstGeom>
          <a:noFill/>
        </p:spPr>
        <p:txBody>
          <a:bodyPr wrap="square" rtlCol="0">
            <a:spAutoFit/>
          </a:bodyPr>
          <a:lstStyle/>
          <a:p>
            <a:r>
              <a:rPr lang="es-ES" sz="2800" b="1" dirty="0">
                <a:solidFill>
                  <a:schemeClr val="accent1"/>
                </a:solidFill>
              </a:rPr>
              <a:t>Comunidad LGBTQ
</a:t>
            </a:r>
            <a:endParaRPr lang="en-US" sz="2800" dirty="0">
              <a:solidFill>
                <a:schemeClr val="accent1"/>
              </a:solidFill>
            </a:endParaRPr>
          </a:p>
        </p:txBody>
      </p:sp>
      <p:sp>
        <p:nvSpPr>
          <p:cNvPr id="7" name="TextBox 6">
            <a:extLst>
              <a:ext uri="{FF2B5EF4-FFF2-40B4-BE49-F238E27FC236}">
                <a16:creationId xmlns:a16="http://schemas.microsoft.com/office/drawing/2014/main" id="{B91AF275-D9E3-47FE-9384-D17291F93E2A}"/>
              </a:ext>
            </a:extLst>
          </p:cNvPr>
          <p:cNvSpPr txBox="1"/>
          <p:nvPr/>
        </p:nvSpPr>
        <p:spPr>
          <a:xfrm>
            <a:off x="323528" y="987574"/>
            <a:ext cx="8568952" cy="3416320"/>
          </a:xfrm>
          <a:prstGeom prst="rect">
            <a:avLst/>
          </a:prstGeom>
          <a:noFill/>
        </p:spPr>
        <p:txBody>
          <a:bodyPr wrap="square" rtlCol="0">
            <a:spAutoFit/>
          </a:bodyPr>
          <a:lstStyle/>
          <a:p>
            <a:pPr marL="342892" indent="-342892" latinLnBrk="0">
              <a:buFont typeface="Arial" panose="020B0604020202020204" pitchFamily="34" charset="0"/>
              <a:buChar char="•"/>
            </a:pPr>
            <a:r>
              <a:rPr lang="es-419" sz="2400" dirty="0">
                <a:solidFill>
                  <a:schemeClr val="accent1"/>
                </a:solidFill>
              </a:rPr>
              <a:t>Distribuimos 100 kits de espacio seguro a negocios y otras organizaciones interesadas en todo el condado durante el Mes del Orgullo.
Tuvimos 5 eventos de promoción a lo largo de junio para distribuir los kits en Napa y American </a:t>
            </a:r>
            <a:r>
              <a:rPr lang="es-419" sz="2400" dirty="0" err="1">
                <a:solidFill>
                  <a:schemeClr val="accent1"/>
                </a:solidFill>
              </a:rPr>
              <a:t>Canyon</a:t>
            </a:r>
            <a:r>
              <a:rPr lang="es-419" sz="2400" dirty="0">
                <a:solidFill>
                  <a:schemeClr val="accent1"/>
                </a:solidFill>
              </a:rPr>
              <a:t>.
Se distribuyeron kits a proveedores de atención médica y HHSA CSOA, SSSD, WIC.
</a:t>
            </a:r>
            <a:r>
              <a:rPr lang="es-ES" sz="2400" dirty="0">
                <a:solidFill>
                  <a:schemeClr val="accent1"/>
                </a:solidFill>
              </a:rPr>
              <a:t>Se tomó información de contacto de cada negocio/organización para reunir comentarios sobre la utilidad del kit. </a:t>
            </a:r>
            <a:endParaRPr lang="es-419" sz="2400" dirty="0">
              <a:solidFill>
                <a:schemeClr val="tx2"/>
              </a:solidFill>
            </a:endParaRPr>
          </a:p>
        </p:txBody>
      </p:sp>
    </p:spTree>
    <p:extLst>
      <p:ext uri="{BB962C8B-B14F-4D97-AF65-F5344CB8AC3E}">
        <p14:creationId xmlns:p14="http://schemas.microsoft.com/office/powerpoint/2010/main" val="2127279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p:cNvGrpSpPr/>
        <p:nvPr/>
      </p:nvGrpSpPr>
      <p:grpSpPr>
        <a:xfrm>
          <a:off x="0" y="0"/>
          <a:ext cx="0" cy="0"/>
          <a:chOff x="0" y="0"/>
          <a:chExt cx="0" cy="0"/>
        </a:xfrm>
      </p:grpSpPr>
      <p:sp>
        <p:nvSpPr>
          <p:cNvPr id="2" name="TextBox 1"/>
          <p:cNvSpPr txBox="1"/>
          <p:nvPr/>
        </p:nvSpPr>
        <p:spPr>
          <a:xfrm>
            <a:off x="3851920" y="3003798"/>
            <a:ext cx="4824536" cy="1584176"/>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20" name="Picture 19" descr="A collage of people&#10;&#10;Description automatically generated with low confidence">
            <a:extLst>
              <a:ext uri="{FF2B5EF4-FFF2-40B4-BE49-F238E27FC236}">
                <a16:creationId xmlns:a16="http://schemas.microsoft.com/office/drawing/2014/main" id="{C3B50C76-3FB8-4CF5-B2E6-ED0EE1BC78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312" y="0"/>
            <a:ext cx="6429375" cy="5143500"/>
          </a:xfrm>
          <a:prstGeom prst="rect">
            <a:avLst/>
          </a:prstGeom>
        </p:spPr>
      </p:pic>
    </p:spTree>
    <p:extLst>
      <p:ext uri="{BB962C8B-B14F-4D97-AF65-F5344CB8AC3E}">
        <p14:creationId xmlns:p14="http://schemas.microsoft.com/office/powerpoint/2010/main" val="216214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1560" y="2962647"/>
            <a:ext cx="8120576" cy="1591194"/>
          </a:xfrm>
          <a:prstGeom prst="rect">
            <a:avLst/>
          </a:prstGeom>
        </p:spPr>
      </p:pic>
      <p:pic>
        <p:nvPicPr>
          <p:cNvPr id="6" name="Picture 5"/>
          <p:cNvPicPr>
            <a:picLocks noChangeAspect="1"/>
          </p:cNvPicPr>
          <p:nvPr/>
        </p:nvPicPr>
        <p:blipFill>
          <a:blip r:embed="rId3"/>
          <a:stretch>
            <a:fillRect/>
          </a:stretch>
        </p:blipFill>
        <p:spPr>
          <a:xfrm>
            <a:off x="8028384" y="3363838"/>
            <a:ext cx="809625" cy="514350"/>
          </a:xfrm>
          <a:prstGeom prst="rect">
            <a:avLst/>
          </a:prstGeom>
        </p:spPr>
      </p:pic>
      <p:sp>
        <p:nvSpPr>
          <p:cNvPr id="8" name="TextBox 7"/>
          <p:cNvSpPr txBox="1"/>
          <p:nvPr/>
        </p:nvSpPr>
        <p:spPr>
          <a:xfrm>
            <a:off x="683568" y="1347614"/>
            <a:ext cx="8032968" cy="1569660"/>
          </a:xfrm>
          <a:prstGeom prst="rect">
            <a:avLst/>
          </a:prstGeom>
          <a:noFill/>
        </p:spPr>
        <p:txBody>
          <a:bodyPr wrap="none" rtlCol="0">
            <a:spAutoFit/>
          </a:bodyPr>
          <a:lstStyle/>
          <a:p>
            <a:r>
              <a:rPr lang="es-419" sz="2000" dirty="0" err="1"/>
              <a:t>If</a:t>
            </a:r>
            <a:r>
              <a:rPr lang="es-419" sz="2000" dirty="0"/>
              <a:t> </a:t>
            </a:r>
            <a:r>
              <a:rPr lang="es-419" sz="2000" dirty="0" err="1"/>
              <a:t>you</a:t>
            </a:r>
            <a:r>
              <a:rPr lang="es-419" sz="2000" dirty="0"/>
              <a:t> need </a:t>
            </a:r>
            <a:r>
              <a:rPr lang="es-419" sz="2000" dirty="0" err="1"/>
              <a:t>tech</a:t>
            </a:r>
            <a:r>
              <a:rPr lang="es-419" sz="2000" dirty="0"/>
              <a:t> </a:t>
            </a:r>
            <a:r>
              <a:rPr lang="es-419" sz="2000" dirty="0" err="1"/>
              <a:t>help</a:t>
            </a:r>
            <a:r>
              <a:rPr lang="es-419" sz="2000" dirty="0"/>
              <a:t>, </a:t>
            </a:r>
            <a:r>
              <a:rPr lang="es-419" sz="2000" dirty="0" err="1"/>
              <a:t>please</a:t>
            </a:r>
            <a:r>
              <a:rPr lang="es-419" sz="2000" dirty="0"/>
              <a:t> </a:t>
            </a:r>
            <a:r>
              <a:rPr lang="es-419" sz="2000" dirty="0" err="1"/>
              <a:t>message</a:t>
            </a:r>
            <a:r>
              <a:rPr lang="es-419" sz="2000" dirty="0"/>
              <a:t> Ana Fernandez </a:t>
            </a:r>
            <a:r>
              <a:rPr lang="es-419" sz="2000" dirty="0" err="1"/>
              <a:t>directly</a:t>
            </a:r>
            <a:r>
              <a:rPr lang="es-419" sz="2000" dirty="0"/>
              <a:t> in </a:t>
            </a:r>
            <a:r>
              <a:rPr lang="es-419" sz="2000" dirty="0" err="1"/>
              <a:t>the</a:t>
            </a:r>
            <a:r>
              <a:rPr lang="es-419" sz="2000" dirty="0"/>
              <a:t> chat.</a:t>
            </a:r>
          </a:p>
          <a:p>
            <a:r>
              <a:rPr lang="es-419" sz="2000" i="1" dirty="0"/>
              <a:t>Si necesita ayuda técnica, envíe un mensaje a </a:t>
            </a:r>
            <a:r>
              <a:rPr lang="es-419" sz="2000" dirty="0"/>
              <a:t>Ana Fernandez </a:t>
            </a:r>
            <a:r>
              <a:rPr lang="es-419" sz="2000" i="1" dirty="0"/>
              <a:t>directamente </a:t>
            </a:r>
          </a:p>
          <a:p>
            <a:r>
              <a:rPr lang="es-419" sz="2000" i="1" dirty="0"/>
              <a:t>en el chat.</a:t>
            </a:r>
          </a:p>
          <a:p>
            <a:endParaRPr lang="en-US" dirty="0"/>
          </a:p>
          <a:p>
            <a:endParaRPr lang="en-US" dirty="0"/>
          </a:p>
        </p:txBody>
      </p:sp>
    </p:spTree>
    <p:extLst>
      <p:ext uri="{BB962C8B-B14F-4D97-AF65-F5344CB8AC3E}">
        <p14:creationId xmlns:p14="http://schemas.microsoft.com/office/powerpoint/2010/main" val="220717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3003799"/>
            <a:ext cx="4824536" cy="369332"/>
          </a:xfrm>
          <a:prstGeom prst="rect">
            <a:avLst/>
          </a:prstGeom>
          <a:noFill/>
        </p:spPr>
        <p:txBody>
          <a:bodyPr wrap="square" rtlCol="0">
            <a:spAutoFit/>
          </a:bodyPr>
          <a:lstStyle/>
          <a:p>
            <a:pPr defTabSz="914378">
              <a:defRPr/>
            </a:pPr>
            <a:endParaRPr lang="en-US" dirty="0">
              <a:solidFill>
                <a:prstClr val="black"/>
              </a:solidFill>
              <a:latin typeface="Corbel" panose="020B0503020204020204"/>
            </a:endParaRPr>
          </a:p>
        </p:txBody>
      </p:sp>
      <p:sp>
        <p:nvSpPr>
          <p:cNvPr id="4" name="TextBox 3"/>
          <p:cNvSpPr txBox="1"/>
          <p:nvPr/>
        </p:nvSpPr>
        <p:spPr>
          <a:xfrm>
            <a:off x="-35684" y="0"/>
            <a:ext cx="8712140" cy="1200329"/>
          </a:xfrm>
          <a:prstGeom prst="rect">
            <a:avLst/>
          </a:prstGeom>
          <a:noFill/>
        </p:spPr>
        <p:txBody>
          <a:bodyPr wrap="square" rtlCol="0">
            <a:spAutoFit/>
          </a:bodyPr>
          <a:lstStyle/>
          <a:p>
            <a:pPr latinLnBrk="0"/>
            <a:r>
              <a:rPr lang="en-US" sz="2400" b="1" dirty="0">
                <a:solidFill>
                  <a:schemeClr val="accent1"/>
                </a:solidFill>
              </a:rPr>
              <a:t>SAFE SPACE KITS PROJECT: </a:t>
            </a:r>
            <a:r>
              <a:rPr lang="en-US" sz="2400" dirty="0">
                <a:solidFill>
                  <a:schemeClr val="accent1"/>
                </a:solidFill>
              </a:rPr>
              <a:t>Increase amount and awareness of LGBTQ safe spaces in Napa County</a:t>
            </a:r>
          </a:p>
          <a:p>
            <a:endParaRPr lang="en-US" sz="2400" dirty="0">
              <a:solidFill>
                <a:schemeClr val="accent1"/>
              </a:solidFill>
            </a:endParaRPr>
          </a:p>
        </p:txBody>
      </p:sp>
      <p:sp>
        <p:nvSpPr>
          <p:cNvPr id="6" name="TextBox 5">
            <a:extLst>
              <a:ext uri="{FF2B5EF4-FFF2-40B4-BE49-F238E27FC236}">
                <a16:creationId xmlns:a16="http://schemas.microsoft.com/office/drawing/2014/main" id="{AF4C49D9-D630-4B43-B619-78977FBF64D6}"/>
              </a:ext>
            </a:extLst>
          </p:cNvPr>
          <p:cNvSpPr txBox="1"/>
          <p:nvPr/>
        </p:nvSpPr>
        <p:spPr>
          <a:xfrm>
            <a:off x="467544" y="838337"/>
            <a:ext cx="8208912" cy="3785652"/>
          </a:xfrm>
          <a:prstGeom prst="rect">
            <a:avLst/>
          </a:prstGeom>
          <a:noFill/>
        </p:spPr>
        <p:txBody>
          <a:bodyPr wrap="square">
            <a:spAutoFit/>
          </a:bodyPr>
          <a:lstStyle/>
          <a:p>
            <a:pPr marL="342892" indent="-342892" latinLnBrk="0">
              <a:buFont typeface="Arial" panose="020B0604020202020204" pitchFamily="34" charset="0"/>
              <a:buChar char="•"/>
            </a:pPr>
            <a:r>
              <a:rPr lang="en-US" sz="2000" dirty="0">
                <a:solidFill>
                  <a:schemeClr val="accent1"/>
                </a:solidFill>
              </a:rPr>
              <a:t>We are beginning to collect community feedback about the prototype after giving folks time to test usability.  </a:t>
            </a:r>
          </a:p>
          <a:p>
            <a:pPr marL="342892" indent="-342892" latinLnBrk="0">
              <a:buFont typeface="Arial" panose="020B0604020202020204" pitchFamily="34" charset="0"/>
              <a:buChar char="•"/>
            </a:pPr>
            <a:r>
              <a:rPr lang="en-US" sz="2000" dirty="0">
                <a:solidFill>
                  <a:schemeClr val="accent1"/>
                </a:solidFill>
              </a:rPr>
              <a:t>We aim to capture a large enough portion of responses to inform the next steps of the project.</a:t>
            </a:r>
          </a:p>
          <a:p>
            <a:pPr marL="342892" indent="-342892" latinLnBrk="0">
              <a:buFont typeface="Arial" panose="020B0604020202020204" pitchFamily="34" charset="0"/>
              <a:buChar char="•"/>
            </a:pPr>
            <a:r>
              <a:rPr lang="en-US" sz="2000" dirty="0">
                <a:solidFill>
                  <a:schemeClr val="accent1"/>
                </a:solidFill>
              </a:rPr>
              <a:t>There is an opportunity to capture qualitative data across sectors.</a:t>
            </a:r>
          </a:p>
          <a:p>
            <a:pPr marL="800092" lvl="1" indent="-342892" latinLnBrk="0">
              <a:buFont typeface="Arial" panose="020B0604020202020204" pitchFamily="34" charset="0"/>
              <a:buChar char="•"/>
            </a:pPr>
            <a:r>
              <a:rPr lang="en-US" sz="2000" b="1" dirty="0">
                <a:solidFill>
                  <a:schemeClr val="accent1"/>
                </a:solidFill>
              </a:rPr>
              <a:t>Bilingual Google Form Survey</a:t>
            </a:r>
            <a:r>
              <a:rPr lang="en-US" sz="2000" dirty="0">
                <a:solidFill>
                  <a:schemeClr val="accent1"/>
                </a:solidFill>
              </a:rPr>
              <a:t>: </a:t>
            </a:r>
            <a:r>
              <a:rPr lang="en-US" sz="2000" dirty="0">
                <a:solidFill>
                  <a:schemeClr val="accent1"/>
                </a:solidFill>
                <a:effectLst/>
                <a:ea typeface="Calibri" panose="020F0502020204030204" pitchFamily="34" charset="0"/>
                <a:cs typeface="Times New Roman" panose="02020603050405020304" pitchFamily="18" charset="0"/>
              </a:rPr>
              <a:t>Live Healthy Napa County "Safe Space Kit" Feedback Form.</a:t>
            </a:r>
          </a:p>
          <a:p>
            <a:pPr marL="800092" lvl="1" indent="-342892" latinLnBrk="0">
              <a:buFont typeface="Arial" panose="020B0604020202020204" pitchFamily="34" charset="0"/>
              <a:buChar char="•"/>
            </a:pPr>
            <a:r>
              <a:rPr lang="en-US" sz="2000" b="1" dirty="0">
                <a:solidFill>
                  <a:schemeClr val="accent1"/>
                </a:solidFill>
              </a:rPr>
              <a:t>Empathic Interviews</a:t>
            </a:r>
            <a:r>
              <a:rPr lang="en-US" sz="2000" dirty="0">
                <a:solidFill>
                  <a:schemeClr val="accent1"/>
                </a:solidFill>
              </a:rPr>
              <a:t>: to collect more detailed data on creating safe spaces and the specific needs of large and diverse sectors in the county</a:t>
            </a:r>
          </a:p>
          <a:p>
            <a:pPr marL="342892" indent="-342892" latinLnBrk="0">
              <a:buFont typeface="Arial" panose="020B0604020202020204" pitchFamily="34" charset="0"/>
              <a:buChar char="•"/>
            </a:pPr>
            <a:r>
              <a:rPr lang="en-US" sz="2000" dirty="0">
                <a:solidFill>
                  <a:schemeClr val="accent1"/>
                </a:solidFill>
              </a:rPr>
              <a:t>If you would like to participate in an empathic interview or receive a prototype kit, please contact Lilea. </a:t>
            </a:r>
          </a:p>
        </p:txBody>
      </p:sp>
    </p:spTree>
    <p:extLst>
      <p:ext uri="{BB962C8B-B14F-4D97-AF65-F5344CB8AC3E}">
        <p14:creationId xmlns:p14="http://schemas.microsoft.com/office/powerpoint/2010/main" val="440179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3003799"/>
            <a:ext cx="4824536" cy="369332"/>
          </a:xfrm>
          <a:prstGeom prst="rect">
            <a:avLst/>
          </a:prstGeom>
          <a:noFill/>
        </p:spPr>
        <p:txBody>
          <a:bodyPr wrap="square" rtlCol="0">
            <a:spAutoFit/>
          </a:bodyPr>
          <a:lstStyle/>
          <a:p>
            <a:pPr defTabSz="914378">
              <a:defRPr/>
            </a:pPr>
            <a:endParaRPr lang="en-US" dirty="0">
              <a:solidFill>
                <a:prstClr val="black"/>
              </a:solidFill>
              <a:latin typeface="Corbel" panose="020B0503020204020204"/>
            </a:endParaRPr>
          </a:p>
        </p:txBody>
      </p:sp>
      <p:sp>
        <p:nvSpPr>
          <p:cNvPr id="4" name="TextBox 3"/>
          <p:cNvSpPr txBox="1"/>
          <p:nvPr/>
        </p:nvSpPr>
        <p:spPr>
          <a:xfrm>
            <a:off x="-35684" y="0"/>
            <a:ext cx="8712140" cy="1015663"/>
          </a:xfrm>
          <a:prstGeom prst="rect">
            <a:avLst/>
          </a:prstGeom>
          <a:noFill/>
        </p:spPr>
        <p:txBody>
          <a:bodyPr wrap="square" rtlCol="0">
            <a:spAutoFit/>
          </a:bodyPr>
          <a:lstStyle/>
          <a:p>
            <a:pPr latinLnBrk="0"/>
            <a:r>
              <a:rPr lang="es-ES" sz="2000" b="1" dirty="0">
                <a:solidFill>
                  <a:schemeClr val="accent1"/>
                </a:solidFill>
              </a:rPr>
              <a:t>PROYECTO DE KITS DE ESPACIO SEGURO: </a:t>
            </a:r>
            <a:r>
              <a:rPr lang="es-ES" sz="2000" dirty="0">
                <a:solidFill>
                  <a:schemeClr val="accent1"/>
                </a:solidFill>
              </a:rPr>
              <a:t>Aumentar la cantidad y la conciencia de los espacios seguros LGBTQ en el condado de Napa</a:t>
            </a:r>
            <a:r>
              <a:rPr lang="es-ES" sz="2000" b="1" dirty="0">
                <a:solidFill>
                  <a:schemeClr val="accent1"/>
                </a:solidFill>
              </a:rPr>
              <a:t>
</a:t>
            </a:r>
            <a:endParaRPr lang="en-US" sz="2400" dirty="0">
              <a:solidFill>
                <a:schemeClr val="accent1"/>
              </a:solidFill>
            </a:endParaRPr>
          </a:p>
        </p:txBody>
      </p:sp>
      <p:sp>
        <p:nvSpPr>
          <p:cNvPr id="6" name="TextBox 5">
            <a:extLst>
              <a:ext uri="{FF2B5EF4-FFF2-40B4-BE49-F238E27FC236}">
                <a16:creationId xmlns:a16="http://schemas.microsoft.com/office/drawing/2014/main" id="{AF4C49D9-D630-4B43-B619-78977FBF64D6}"/>
              </a:ext>
            </a:extLst>
          </p:cNvPr>
          <p:cNvSpPr txBox="1"/>
          <p:nvPr/>
        </p:nvSpPr>
        <p:spPr>
          <a:xfrm>
            <a:off x="467544" y="838337"/>
            <a:ext cx="8208912" cy="3600986"/>
          </a:xfrm>
          <a:prstGeom prst="rect">
            <a:avLst/>
          </a:prstGeom>
          <a:noFill/>
        </p:spPr>
        <p:txBody>
          <a:bodyPr wrap="square">
            <a:spAutoFit/>
          </a:bodyPr>
          <a:lstStyle/>
          <a:p>
            <a:pPr marL="342892" indent="-342892" latinLnBrk="0">
              <a:buFont typeface="Arial" panose="020B0604020202020204" pitchFamily="34" charset="0"/>
              <a:buChar char="•"/>
            </a:pPr>
            <a:r>
              <a:rPr lang="es-ES" sz="1900" dirty="0">
                <a:solidFill>
                  <a:schemeClr val="accent1"/>
                </a:solidFill>
              </a:rPr>
              <a:t>Estamos comenzando a colectar comentarios de la comunidad sobre el prototipo después de darle a la gente unas semanas para probar la usabilidad.  
Nuestro objetivo es capturar suficientes respuestas para informar los próximos pasos del proyecto.
Existe la oportunidad de capturar datos cualitativos en todos los sectores.</a:t>
            </a:r>
          </a:p>
          <a:p>
            <a:pPr marL="800092" lvl="1" indent="-342892" latinLnBrk="0">
              <a:buFont typeface="Arial" panose="020B0604020202020204" pitchFamily="34" charset="0"/>
              <a:buChar char="•"/>
            </a:pPr>
            <a:r>
              <a:rPr lang="es-ES" sz="1900" b="1" dirty="0">
                <a:solidFill>
                  <a:schemeClr val="accent1"/>
                </a:solidFill>
              </a:rPr>
              <a:t>Encuesta bilingüe de Google</a:t>
            </a:r>
            <a:r>
              <a:rPr lang="es-ES" sz="1900" dirty="0">
                <a:solidFill>
                  <a:schemeClr val="accent1"/>
                </a:solidFill>
              </a:rPr>
              <a:t>: Live </a:t>
            </a:r>
            <a:r>
              <a:rPr lang="es-ES" sz="1900" dirty="0" err="1">
                <a:solidFill>
                  <a:schemeClr val="accent1"/>
                </a:solidFill>
              </a:rPr>
              <a:t>Healthy</a:t>
            </a:r>
            <a:r>
              <a:rPr lang="es-ES" sz="1900" dirty="0">
                <a:solidFill>
                  <a:schemeClr val="accent1"/>
                </a:solidFill>
              </a:rPr>
              <a:t> Napa County "</a:t>
            </a:r>
            <a:r>
              <a:rPr lang="es-ES" sz="1900" dirty="0" err="1">
                <a:solidFill>
                  <a:schemeClr val="accent1"/>
                </a:solidFill>
              </a:rPr>
              <a:t>Safe</a:t>
            </a:r>
            <a:r>
              <a:rPr lang="es-ES" sz="1900" dirty="0">
                <a:solidFill>
                  <a:schemeClr val="accent1"/>
                </a:solidFill>
              </a:rPr>
              <a:t> </a:t>
            </a:r>
            <a:r>
              <a:rPr lang="es-ES" sz="1900" dirty="0" err="1">
                <a:solidFill>
                  <a:schemeClr val="accent1"/>
                </a:solidFill>
              </a:rPr>
              <a:t>Space</a:t>
            </a:r>
            <a:r>
              <a:rPr lang="es-ES" sz="1900" dirty="0">
                <a:solidFill>
                  <a:schemeClr val="accent1"/>
                </a:solidFill>
              </a:rPr>
              <a:t> Kit" Formulario de comentarios.
</a:t>
            </a:r>
            <a:r>
              <a:rPr lang="es-ES" sz="1900" b="1" dirty="0">
                <a:solidFill>
                  <a:schemeClr val="accent1"/>
                </a:solidFill>
              </a:rPr>
              <a:t>Entrevistas empáticas</a:t>
            </a:r>
            <a:r>
              <a:rPr lang="es-ES" sz="1900" dirty="0">
                <a:solidFill>
                  <a:schemeClr val="accent1"/>
                </a:solidFill>
              </a:rPr>
              <a:t>: Colectar datos más detallados sobre la creación de espacios seguros y las necesidades específicas de sectores grandes y diversos en el condado.</a:t>
            </a:r>
          </a:p>
          <a:p>
            <a:pPr marL="342892" indent="-342892" latinLnBrk="0">
              <a:buFont typeface="Arial" panose="020B0604020202020204" pitchFamily="34" charset="0"/>
              <a:buChar char="•"/>
            </a:pPr>
            <a:r>
              <a:rPr lang="es-ES" sz="1900" dirty="0">
                <a:solidFill>
                  <a:schemeClr val="accent1"/>
                </a:solidFill>
              </a:rPr>
              <a:t>Si desea participar en una entrevista empática o recibir un prototipo de kit, póngase en contacto con Lilea. </a:t>
            </a:r>
            <a:endParaRPr lang="en-US" sz="1900" dirty="0">
              <a:solidFill>
                <a:schemeClr val="accent1"/>
              </a:solidFill>
            </a:endParaRPr>
          </a:p>
        </p:txBody>
      </p:sp>
    </p:spTree>
    <p:extLst>
      <p:ext uri="{BB962C8B-B14F-4D97-AF65-F5344CB8AC3E}">
        <p14:creationId xmlns:p14="http://schemas.microsoft.com/office/powerpoint/2010/main" val="1326232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5576" y="195486"/>
            <a:ext cx="6192688" cy="1077218"/>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orbel" panose="020B0503020204020204"/>
                <a:ea typeface="+mn-ea"/>
                <a:cs typeface="+mn-cs"/>
              </a:rPr>
              <a:t>Language</a:t>
            </a:r>
            <a:r>
              <a:rPr kumimoji="0" lang="en-US" sz="2800" b="0" i="0" u="none" strike="noStrike" kern="1200" cap="none" spc="0" normalizeH="0" baseline="0" noProof="0" dirty="0">
                <a:ln>
                  <a:noFill/>
                </a:ln>
                <a:solidFill>
                  <a:prstClr val="white"/>
                </a:solidFill>
                <a:effectLst/>
                <a:uLnTx/>
                <a:uFillTx/>
                <a:latin typeface="Corbel" panose="020B0503020204020204"/>
                <a:ea typeface="+mn-ea"/>
                <a:cs typeface="+mn-cs"/>
              </a:rPr>
              <a:t> Inclusion</a:t>
            </a:r>
            <a:endParaRPr kumimoji="0" lang="en-US" sz="2800" b="0" i="1"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7" name="Picture 6" descr="A group of people sitting around a table&#10;&#10;Description automatically generated with medium confidence">
            <a:extLst>
              <a:ext uri="{FF2B5EF4-FFF2-40B4-BE49-F238E27FC236}">
                <a16:creationId xmlns:a16="http://schemas.microsoft.com/office/drawing/2014/main" id="{B1ABB6D8-1321-4D44-8331-E361441DF1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1635646"/>
            <a:ext cx="3068960" cy="2301720"/>
          </a:xfrm>
          <a:prstGeom prst="rect">
            <a:avLst/>
          </a:prstGeom>
        </p:spPr>
      </p:pic>
      <p:sp>
        <p:nvSpPr>
          <p:cNvPr id="9" name="TextBox 8">
            <a:extLst>
              <a:ext uri="{FF2B5EF4-FFF2-40B4-BE49-F238E27FC236}">
                <a16:creationId xmlns:a16="http://schemas.microsoft.com/office/drawing/2014/main" id="{DBE835FD-E8E2-4239-ABCB-9EE0D02FE924}"/>
              </a:ext>
            </a:extLst>
          </p:cNvPr>
          <p:cNvSpPr txBox="1"/>
          <p:nvPr/>
        </p:nvSpPr>
        <p:spPr>
          <a:xfrm>
            <a:off x="755576" y="915566"/>
            <a:ext cx="4824536" cy="4031873"/>
          </a:xfrm>
          <a:prstGeom prst="rect">
            <a:avLst/>
          </a:prstGeom>
          <a:noFill/>
        </p:spPr>
        <p:txBody>
          <a:bodyPr wrap="square" rtlCol="0">
            <a:spAutoFit/>
          </a:bodyPr>
          <a:lstStyle/>
          <a:p>
            <a:pPr marL="285750" indent="-285750" latinLnBrk="0">
              <a:buFont typeface="Arial" panose="020B0604020202020204" pitchFamily="34" charset="0"/>
              <a:buChar char="•"/>
            </a:pPr>
            <a:r>
              <a:rPr lang="en-US" sz="1600" dirty="0"/>
              <a:t>We’ve completed our first in-person group interview with some of the residents of Mayacamas Village.</a:t>
            </a:r>
          </a:p>
          <a:p>
            <a:pPr marL="285750" indent="-285750" latinLnBrk="0">
              <a:buFont typeface="Arial" panose="020B0604020202020204" pitchFamily="34" charset="0"/>
              <a:buChar char="•"/>
            </a:pPr>
            <a:endParaRPr lang="en-US" sz="1600" dirty="0"/>
          </a:p>
          <a:p>
            <a:pPr marL="285750" indent="-285750" latinLnBrk="0">
              <a:buFont typeface="Arial" panose="020B0604020202020204" pitchFamily="34" charset="0"/>
              <a:buChar char="•"/>
            </a:pPr>
            <a:r>
              <a:rPr lang="en-US" sz="1600" dirty="0"/>
              <a:t>At these presentations, we are sharing a county-wide Spanish language survey focused on access to services, information, and local government. </a:t>
            </a:r>
          </a:p>
          <a:p>
            <a:pPr marL="285750" indent="-285750" latinLnBrk="0">
              <a:buFont typeface="Arial" panose="020B0604020202020204" pitchFamily="34" charset="0"/>
              <a:buChar char="•"/>
            </a:pPr>
            <a:endParaRPr lang="en-US" sz="1600" dirty="0"/>
          </a:p>
          <a:p>
            <a:pPr marL="285750" indent="-285750" latinLnBrk="0">
              <a:buFont typeface="Arial" panose="020B0604020202020204" pitchFamily="34" charset="0"/>
              <a:buChar char="•"/>
            </a:pPr>
            <a:r>
              <a:rPr lang="en-US" sz="1600" dirty="0"/>
              <a:t>To date, we have engaged 41 Spanish Speaking community members through group interviews focused on information and resource access.</a:t>
            </a:r>
          </a:p>
          <a:p>
            <a:pPr marL="285750" indent="-285750" latinLnBrk="0">
              <a:buFont typeface="Arial" panose="020B0604020202020204" pitchFamily="34" charset="0"/>
              <a:buChar char="•"/>
            </a:pPr>
            <a:endParaRPr lang="en-US" sz="1600" dirty="0"/>
          </a:p>
          <a:p>
            <a:pPr marL="285750" indent="-285750" latinLnBrk="0">
              <a:buFont typeface="Arial" panose="020B0604020202020204" pitchFamily="34" charset="0"/>
              <a:buChar char="•"/>
            </a:pPr>
            <a:r>
              <a:rPr lang="en-US" sz="1600" dirty="0"/>
              <a:t>Community feedback is being collected. We are working on a plan to share findings and next steps with our partners.</a:t>
            </a:r>
          </a:p>
          <a:p>
            <a:pPr marL="285750" indent="-285750" latinLnBrk="0">
              <a:buFont typeface="Arial" panose="020B0604020202020204" pitchFamily="34" charset="0"/>
              <a:buChar char="•"/>
            </a:pPr>
            <a:endParaRPr lang="en-US" sz="1600" dirty="0"/>
          </a:p>
        </p:txBody>
      </p:sp>
    </p:spTree>
    <p:extLst>
      <p:ext uri="{BB962C8B-B14F-4D97-AF65-F5344CB8AC3E}">
        <p14:creationId xmlns:p14="http://schemas.microsoft.com/office/powerpoint/2010/main" val="205380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5576" y="195486"/>
            <a:ext cx="6192688" cy="1077218"/>
          </a:xfrm>
          <a:prstGeom prst="rect">
            <a:avLst/>
          </a:prstGeom>
          <a:noFill/>
        </p:spPr>
        <p:txBody>
          <a:bodyPr wrap="square" rtlCol="0">
            <a:spAutoFit/>
          </a:bodyPr>
          <a:lstStyle/>
          <a:p>
            <a:pPr lvl="0">
              <a:defRPr/>
            </a:pPr>
            <a:r>
              <a:rPr lang="es-419" sz="2800" dirty="0">
                <a:solidFill>
                  <a:prstClr val="white"/>
                </a:solidFill>
              </a:rPr>
              <a:t>Inclusión de Lenguaje</a:t>
            </a:r>
            <a:endParaRPr kumimoji="0" lang="es-419" sz="2800" b="0" i="1"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7" name="Picture 6" descr="A group of people sitting around a table&#10;&#10;Description automatically generated with medium confidence">
            <a:extLst>
              <a:ext uri="{FF2B5EF4-FFF2-40B4-BE49-F238E27FC236}">
                <a16:creationId xmlns:a16="http://schemas.microsoft.com/office/drawing/2014/main" id="{B1ABB6D8-1321-4D44-8331-E361441DF1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1635646"/>
            <a:ext cx="3068960" cy="2301720"/>
          </a:xfrm>
          <a:prstGeom prst="rect">
            <a:avLst/>
          </a:prstGeom>
        </p:spPr>
      </p:pic>
      <p:sp>
        <p:nvSpPr>
          <p:cNvPr id="9" name="TextBox 8">
            <a:extLst>
              <a:ext uri="{FF2B5EF4-FFF2-40B4-BE49-F238E27FC236}">
                <a16:creationId xmlns:a16="http://schemas.microsoft.com/office/drawing/2014/main" id="{DBE835FD-E8E2-4239-ABCB-9EE0D02FE924}"/>
              </a:ext>
            </a:extLst>
          </p:cNvPr>
          <p:cNvSpPr txBox="1"/>
          <p:nvPr/>
        </p:nvSpPr>
        <p:spPr>
          <a:xfrm>
            <a:off x="611560" y="915566"/>
            <a:ext cx="4968552" cy="4278094"/>
          </a:xfrm>
          <a:prstGeom prst="rect">
            <a:avLst/>
          </a:prstGeom>
          <a:noFill/>
        </p:spPr>
        <p:txBody>
          <a:bodyPr wrap="square" rtlCol="0">
            <a:spAutoFit/>
          </a:bodyPr>
          <a:lstStyle/>
          <a:p>
            <a:pPr marL="285750" indent="-285750" latinLnBrk="0">
              <a:buFont typeface="Arial" panose="020B0604020202020204" pitchFamily="34" charset="0"/>
              <a:buChar char="•"/>
            </a:pPr>
            <a:r>
              <a:rPr lang="es-419" sz="1500" dirty="0">
                <a:effectLst/>
                <a:ea typeface="Yu Mincho" panose="02020400000000000000" pitchFamily="18" charset="-128"/>
                <a:cs typeface="Times New Roman" panose="02020603050405020304" pitchFamily="18" charset="0"/>
              </a:rPr>
              <a:t>Hemos completado nuestra primera entrevista d</a:t>
            </a:r>
            <a:r>
              <a:rPr lang="es-419" sz="1500" dirty="0">
                <a:ea typeface="Yu Mincho" panose="02020400000000000000" pitchFamily="18" charset="-128"/>
                <a:cs typeface="Times New Roman" panose="02020603050405020304" pitchFamily="18" charset="0"/>
              </a:rPr>
              <a:t>e</a:t>
            </a:r>
            <a:r>
              <a:rPr lang="es-419" sz="1500" dirty="0">
                <a:effectLst/>
                <a:ea typeface="Yu Mincho" panose="02020400000000000000" pitchFamily="18" charset="-128"/>
                <a:cs typeface="Times New Roman" panose="02020603050405020304" pitchFamily="18" charset="0"/>
              </a:rPr>
              <a:t> grupo en persona con algunos de los residentes de </a:t>
            </a:r>
            <a:r>
              <a:rPr lang="es-419" sz="1500" dirty="0" err="1">
                <a:effectLst/>
                <a:ea typeface="Yu Mincho" panose="02020400000000000000" pitchFamily="18" charset="-128"/>
                <a:cs typeface="Times New Roman" panose="02020603050405020304" pitchFamily="18" charset="0"/>
              </a:rPr>
              <a:t>Mayacamas</a:t>
            </a:r>
            <a:r>
              <a:rPr lang="es-419" sz="1500" dirty="0">
                <a:effectLst/>
                <a:ea typeface="Yu Mincho" panose="02020400000000000000" pitchFamily="18" charset="-128"/>
                <a:cs typeface="Times New Roman" panose="02020603050405020304" pitchFamily="18" charset="0"/>
              </a:rPr>
              <a:t> </a:t>
            </a:r>
            <a:r>
              <a:rPr lang="es-419" sz="1500" dirty="0" err="1">
                <a:effectLst/>
                <a:ea typeface="Yu Mincho" panose="02020400000000000000" pitchFamily="18" charset="-128"/>
                <a:cs typeface="Times New Roman" panose="02020603050405020304" pitchFamily="18" charset="0"/>
              </a:rPr>
              <a:t>Village</a:t>
            </a:r>
            <a:r>
              <a:rPr lang="es-419" sz="1500" dirty="0">
                <a:effectLst/>
                <a:ea typeface="Yu Mincho" panose="02020400000000000000" pitchFamily="18" charset="-128"/>
                <a:cs typeface="Times New Roman" panose="02020603050405020304" pitchFamily="18" charset="0"/>
              </a:rPr>
              <a:t>.</a:t>
            </a:r>
          </a:p>
          <a:p>
            <a:pPr marL="285750" indent="-285750" latinLnBrk="0">
              <a:buFont typeface="Arial" panose="020B0604020202020204" pitchFamily="34" charset="0"/>
              <a:buChar char="•"/>
            </a:pPr>
            <a:endParaRPr lang="es-419" sz="1500" dirty="0">
              <a:effectLst/>
              <a:ea typeface="Yu Mincho" panose="02020400000000000000" pitchFamily="18" charset="-128"/>
              <a:cs typeface="Times New Roman" panose="02020603050405020304" pitchFamily="18" charset="0"/>
            </a:endParaRPr>
          </a:p>
          <a:p>
            <a:pPr marL="285750" indent="-285750" latinLnBrk="0">
              <a:buFont typeface="Arial" panose="020B0604020202020204" pitchFamily="34" charset="0"/>
              <a:buChar char="•"/>
            </a:pPr>
            <a:r>
              <a:rPr lang="es-419" sz="1500" dirty="0">
                <a:effectLst/>
                <a:ea typeface="Yu Mincho" panose="02020400000000000000" pitchFamily="18" charset="-128"/>
                <a:cs typeface="Times New Roman" panose="02020603050405020304" pitchFamily="18" charset="0"/>
              </a:rPr>
              <a:t>En estas presentaciones, estamos compartiendo una encuesta en español </a:t>
            </a:r>
            <a:r>
              <a:rPr lang="es-419" sz="1500" dirty="0">
                <a:ea typeface="Yu Mincho" panose="02020400000000000000" pitchFamily="18" charset="-128"/>
                <a:cs typeface="Times New Roman" panose="02020603050405020304" pitchFamily="18" charset="0"/>
              </a:rPr>
              <a:t>de</a:t>
            </a:r>
            <a:r>
              <a:rPr lang="es-419" sz="1500" dirty="0">
                <a:effectLst/>
                <a:ea typeface="Yu Mincho" panose="02020400000000000000" pitchFamily="18" charset="-128"/>
                <a:cs typeface="Times New Roman" panose="02020603050405020304" pitchFamily="18" charset="0"/>
              </a:rPr>
              <a:t> todo el condado centrada en el acceso a los servicios, la información y el gobierno local. </a:t>
            </a:r>
          </a:p>
          <a:p>
            <a:pPr marL="285750" indent="-285750" latinLnBrk="0">
              <a:buFont typeface="Arial" panose="020B0604020202020204" pitchFamily="34" charset="0"/>
              <a:buChar char="•"/>
            </a:pPr>
            <a:endParaRPr lang="es-419" sz="1500" dirty="0">
              <a:ea typeface="Yu Mincho" panose="02020400000000000000" pitchFamily="18" charset="-128"/>
              <a:cs typeface="Times New Roman" panose="02020603050405020304" pitchFamily="18" charset="0"/>
            </a:endParaRPr>
          </a:p>
          <a:p>
            <a:pPr marL="285750" indent="-285750" latinLnBrk="0">
              <a:buFont typeface="Arial" panose="020B0604020202020204" pitchFamily="34" charset="0"/>
              <a:buChar char="•"/>
            </a:pPr>
            <a:r>
              <a:rPr lang="es-ES" sz="1500" dirty="0">
                <a:effectLst/>
                <a:ea typeface="Yu Mincho" panose="02020400000000000000" pitchFamily="18" charset="-128"/>
                <a:cs typeface="Times New Roman" panose="02020603050405020304" pitchFamily="18" charset="0"/>
              </a:rPr>
              <a:t>Hasta la fecha, contamos con la participación de 41 miembros de la comunidad de habla hispana a través de entrevistas en grupos centradas en la información y el acceso a los recursos.</a:t>
            </a:r>
          </a:p>
          <a:p>
            <a:pPr marL="285750" indent="-285750" latinLnBrk="0">
              <a:buFont typeface="Arial" panose="020B0604020202020204" pitchFamily="34" charset="0"/>
              <a:buChar char="•"/>
            </a:pPr>
            <a:endParaRPr lang="es-ES" sz="1500" dirty="0">
              <a:ea typeface="Yu Mincho" panose="02020400000000000000" pitchFamily="18" charset="-128"/>
              <a:cs typeface="Times New Roman" panose="02020603050405020304" pitchFamily="18" charset="0"/>
            </a:endParaRPr>
          </a:p>
          <a:p>
            <a:pPr marL="285750" indent="-285750" latinLnBrk="0">
              <a:buFont typeface="Arial" panose="020B0604020202020204" pitchFamily="34" charset="0"/>
              <a:buChar char="•"/>
            </a:pPr>
            <a:r>
              <a:rPr lang="es-ES" sz="1500" dirty="0">
                <a:effectLst/>
                <a:ea typeface="Yu Mincho" panose="02020400000000000000" pitchFamily="18" charset="-128"/>
                <a:cs typeface="Times New Roman" panose="02020603050405020304" pitchFamily="18" charset="0"/>
              </a:rPr>
              <a:t>Se está colectando la opinión de la comunidad. Estamos trabajando en un plan para compartir los resultados y los próximos pasos con nuestros socios.</a:t>
            </a:r>
            <a:endParaRPr lang="en-US" sz="1600" dirty="0">
              <a:effectLst/>
              <a:ea typeface="Yu Mincho" panose="02020400000000000000" pitchFamily="18" charset="-128"/>
              <a:cs typeface="Times New Roman" panose="02020603050405020304" pitchFamily="18" charset="0"/>
            </a:endParaRPr>
          </a:p>
          <a:p>
            <a:pPr marL="285750" indent="-285750" latinLnBrk="0">
              <a:buFont typeface="Arial" panose="020B0604020202020204" pitchFamily="34" charset="0"/>
              <a:buChar char="•"/>
            </a:pPr>
            <a:endParaRPr lang="en-US" sz="1600" dirty="0">
              <a:effectLst/>
              <a:ea typeface="Yu Mincho" panose="02020400000000000000" pitchFamily="18" charset="-128"/>
              <a:cs typeface="Times New Roman" panose="02020603050405020304" pitchFamily="18" charset="0"/>
            </a:endParaRPr>
          </a:p>
          <a:p>
            <a:pPr marL="285750" indent="-285750" latinLnBrk="0">
              <a:buFont typeface="Arial" panose="020B0604020202020204" pitchFamily="34" charset="0"/>
              <a:buChar char="•"/>
            </a:pPr>
            <a:endParaRPr lang="en-US" sz="1600" dirty="0"/>
          </a:p>
        </p:txBody>
      </p:sp>
    </p:spTree>
    <p:extLst>
      <p:ext uri="{BB962C8B-B14F-4D97-AF65-F5344CB8AC3E}">
        <p14:creationId xmlns:p14="http://schemas.microsoft.com/office/powerpoint/2010/main" val="2388726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n minutes icon. A black ten minutes ico royalty free illustr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915566"/>
            <a:ext cx="3240360" cy="32403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5536" y="1563638"/>
            <a:ext cx="4752528" cy="1569660"/>
          </a:xfrm>
          <a:prstGeom prst="rect">
            <a:avLst/>
          </a:prstGeom>
        </p:spPr>
        <p:txBody>
          <a:bodyPr wrap="square">
            <a:spAutoFit/>
          </a:bodyPr>
          <a:lstStyle/>
          <a:p>
            <a:r>
              <a:rPr lang="en-US" sz="4800" i="1" cap="all" dirty="0">
                <a:solidFill>
                  <a:srgbClr val="5B9BD5"/>
                </a:solidFill>
                <a:latin typeface="Century Schoolbook" panose="02040604050505020304"/>
                <a:ea typeface="+mj-ea"/>
                <a:cs typeface="+mj-cs"/>
              </a:rPr>
              <a:t>Break/</a:t>
            </a:r>
          </a:p>
          <a:p>
            <a:r>
              <a:rPr lang="en-US" sz="4800" i="1" cap="all" dirty="0" err="1">
                <a:solidFill>
                  <a:srgbClr val="5B9BD5"/>
                </a:solidFill>
                <a:latin typeface="Century Schoolbook" panose="02040604050505020304"/>
                <a:ea typeface="+mj-ea"/>
                <a:cs typeface="+mj-cs"/>
              </a:rPr>
              <a:t>descanso</a:t>
            </a:r>
            <a:endParaRPr lang="en-US" sz="4800" dirty="0"/>
          </a:p>
        </p:txBody>
      </p:sp>
    </p:spTree>
    <p:extLst>
      <p:ext uri="{BB962C8B-B14F-4D97-AF65-F5344CB8AC3E}">
        <p14:creationId xmlns:p14="http://schemas.microsoft.com/office/powerpoint/2010/main" val="2003697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699542"/>
            <a:ext cx="7488832" cy="313932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Corbel" panose="020B0503020204020204"/>
                <a:ea typeface="+mn-ea"/>
                <a:cs typeface="+mn-cs"/>
              </a:rPr>
              <a:t>Community Engagement</a:t>
            </a:r>
            <a:r>
              <a:rPr kumimoji="0" lang="en-US" sz="3600" b="0" i="1" u="none" strike="noStrike" kern="1200" cap="none" spc="0" normalizeH="0" noProof="0" dirty="0">
                <a:ln>
                  <a:noFill/>
                </a:ln>
                <a:solidFill>
                  <a:prstClr val="white"/>
                </a:solidFill>
                <a:effectLst/>
                <a:uLnTx/>
                <a:uFillTx/>
                <a:latin typeface="Corbel" panose="020B0503020204020204"/>
                <a:ea typeface="+mn-ea"/>
                <a:cs typeface="+mn-cs"/>
              </a:rPr>
              <a:t> Tool</a:t>
            </a:r>
            <a:endParaRPr kumimoji="0" lang="en-US" sz="3600" b="0" i="1" u="none" strike="noStrike" kern="1200" cap="none" spc="0" normalizeH="0" baseline="0" noProof="0" dirty="0">
              <a:ln>
                <a:noFill/>
              </a:ln>
              <a:solidFill>
                <a:prstClr val="white"/>
              </a:solidFill>
              <a:effectLst/>
              <a:uLnTx/>
              <a:uFillTx/>
              <a:latin typeface="Corbel" panose="020B0503020204020204"/>
              <a:ea typeface="+mn-ea"/>
              <a:cs typeface="+mn-cs"/>
            </a:endParaRPr>
          </a:p>
          <a:p>
            <a:pPr latinLnBrk="0"/>
            <a:endParaRPr lang="en-US" sz="3600" dirty="0"/>
          </a:p>
          <a:p>
            <a:pPr marL="0" marR="0" lvl="0" indent="0" defTabSz="914400" rtl="0" eaLnBrk="1" fontAlgn="auto" latinLnBrk="0" hangingPunct="1">
              <a:lnSpc>
                <a:spcPct val="100000"/>
              </a:lnSpc>
              <a:spcBef>
                <a:spcPts val="0"/>
              </a:spcBef>
              <a:spcAft>
                <a:spcPts val="0"/>
              </a:spcAft>
              <a:buClrTx/>
              <a:buSzTx/>
              <a:buFontTx/>
              <a:buNone/>
              <a:tabLst/>
              <a:defRPr/>
            </a:pPr>
            <a:r>
              <a:rPr kumimoji="0" lang="es-419" sz="3600" b="0" i="1" u="none" strike="noStrike" kern="1200" cap="none" spc="0" normalizeH="0" baseline="0" dirty="0">
                <a:ln>
                  <a:noFill/>
                </a:ln>
                <a:solidFill>
                  <a:prstClr val="white"/>
                </a:solidFill>
                <a:effectLst/>
                <a:uLnTx/>
                <a:uFillTx/>
                <a:latin typeface="Corbel" panose="020B0503020204020204"/>
                <a:ea typeface="+mn-ea"/>
                <a:cs typeface="+mn-cs"/>
              </a:rPr>
              <a:t>Herramienta de </a:t>
            </a:r>
            <a:r>
              <a:rPr lang="es-419" sz="3600" i="1" dirty="0">
                <a:solidFill>
                  <a:prstClr val="white"/>
                </a:solidFill>
                <a:latin typeface="Corbel" panose="020B0503020204020204"/>
              </a:rPr>
              <a:t>P</a:t>
            </a:r>
            <a:r>
              <a:rPr kumimoji="0" lang="es-419" sz="3600" b="0" i="1" u="none" strike="noStrike" kern="1200" cap="none" spc="0" normalizeH="0" baseline="0" dirty="0">
                <a:ln>
                  <a:noFill/>
                </a:ln>
                <a:solidFill>
                  <a:prstClr val="white"/>
                </a:solidFill>
                <a:effectLst/>
                <a:uLnTx/>
                <a:uFillTx/>
                <a:latin typeface="Corbel" panose="020B0503020204020204"/>
                <a:ea typeface="+mn-ea"/>
                <a:cs typeface="+mn-cs"/>
              </a:rPr>
              <a:t>articipación </a:t>
            </a:r>
            <a:r>
              <a:rPr lang="es-419" sz="3600" i="1" dirty="0">
                <a:solidFill>
                  <a:prstClr val="white"/>
                </a:solidFill>
                <a:latin typeface="Corbel" panose="020B0503020204020204"/>
              </a:rPr>
              <a:t>C</a:t>
            </a:r>
            <a:r>
              <a:rPr kumimoji="0" lang="es-419" sz="3600" b="0" i="1" u="none" strike="noStrike" kern="1200" cap="none" spc="0" normalizeH="0" baseline="0" dirty="0">
                <a:ln>
                  <a:noFill/>
                </a:ln>
                <a:solidFill>
                  <a:prstClr val="white"/>
                </a:solidFill>
                <a:effectLst/>
                <a:uLnTx/>
                <a:uFillTx/>
                <a:latin typeface="Corbel" panose="020B0503020204020204"/>
                <a:ea typeface="+mn-ea"/>
                <a:cs typeface="+mn-cs"/>
              </a:rPr>
              <a:t>omunitaria</a:t>
            </a:r>
          </a:p>
          <a:p>
            <a:pPr latinLnBrk="0"/>
            <a:endParaRPr lang="en-US" sz="3600" dirty="0"/>
          </a:p>
          <a:p>
            <a:pPr latinLnBrk="0"/>
            <a:r>
              <a:rPr lang="en-US" dirty="0"/>
              <a:t>Jennifer Henn, Napa County Public Health</a:t>
            </a:r>
          </a:p>
        </p:txBody>
      </p:sp>
    </p:spTree>
    <p:extLst>
      <p:ext uri="{BB962C8B-B14F-4D97-AF65-F5344CB8AC3E}">
        <p14:creationId xmlns:p14="http://schemas.microsoft.com/office/powerpoint/2010/main" val="3142805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4294967295"/>
          </p:nvPr>
        </p:nvSpPr>
        <p:spPr>
          <a:xfrm>
            <a:off x="826232" y="1712416"/>
            <a:ext cx="7472486" cy="1728192"/>
          </a:xfrm>
          <a:prstGeom prst="rect">
            <a:avLst/>
          </a:prstGeom>
        </p:spPr>
        <p:txBody>
          <a:bodyPr>
            <a:noAutofit/>
          </a:bodyPr>
          <a:lstStyle/>
          <a:p>
            <a:pPr marL="0" indent="0" algn="ctr">
              <a:buNone/>
            </a:pPr>
            <a:r>
              <a:rPr lang="en-US" sz="5400" dirty="0">
                <a:solidFill>
                  <a:schemeClr val="accent1"/>
                </a:solidFill>
              </a:rPr>
              <a:t>Questions? ¿Preguntas?</a:t>
            </a:r>
          </a:p>
          <a:p>
            <a:pPr marL="0" indent="0" algn="ctr">
              <a:buNone/>
            </a:pPr>
            <a:endParaRPr lang="en-US" sz="5400" dirty="0">
              <a:solidFill>
                <a:schemeClr val="accent1"/>
              </a:solidFill>
            </a:endParaRPr>
          </a:p>
        </p:txBody>
      </p:sp>
      <p:pic>
        <p:nvPicPr>
          <p:cNvPr id="1026" name="Picture 2" descr="C:\Users\jhenn\AppData\Local\Microsoft\Windows\Temporary Internet Files\Content.IE5\9FJJMUFD\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256698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HNC Logo Bilingua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3795886"/>
            <a:ext cx="2160240" cy="8357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200213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979712" y="4371950"/>
            <a:ext cx="5275772" cy="529766"/>
          </a:xfrm>
          <a:prstGeom prst="rect">
            <a:avLst/>
          </a:prstGeom>
        </p:spPr>
        <p:txBody>
          <a:bodyPr>
            <a:normAutofit lnSpcReduction="10000"/>
          </a:bodyPr>
          <a:lstStyle/>
          <a:p>
            <a:pPr algn="ctr"/>
            <a:r>
              <a:rPr lang="en-US" sz="2800" b="1" dirty="0"/>
              <a:t>THANK YOU for participating!</a:t>
            </a:r>
          </a:p>
        </p:txBody>
      </p:sp>
      <p:sp>
        <p:nvSpPr>
          <p:cNvPr id="4" name="Content Placeholder 3"/>
          <p:cNvSpPr>
            <a:spLocks noGrp="1"/>
          </p:cNvSpPr>
          <p:nvPr>
            <p:ph idx="4294967295"/>
          </p:nvPr>
        </p:nvSpPr>
        <p:spPr>
          <a:xfrm>
            <a:off x="0" y="1059582"/>
            <a:ext cx="8980745" cy="2448272"/>
          </a:xfrm>
          <a:prstGeom prst="rect">
            <a:avLst/>
          </a:prstGeom>
        </p:spPr>
        <p:txBody>
          <a:bodyPr>
            <a:noAutofit/>
          </a:bodyPr>
          <a:lstStyle/>
          <a:p>
            <a:pPr lvl="2"/>
            <a:r>
              <a:rPr lang="en-US" sz="2400" dirty="0"/>
              <a:t>We will share meeting outcomes through email and website: </a:t>
            </a:r>
            <a:r>
              <a:rPr lang="en-US" sz="2400" dirty="0">
                <a:hlinkClick r:id="rId3"/>
              </a:rPr>
              <a:t>http://www.livehealthynapacounty.org/</a:t>
            </a:r>
            <a:r>
              <a:rPr lang="en-US" sz="2400" dirty="0"/>
              <a:t> </a:t>
            </a:r>
          </a:p>
          <a:p>
            <a:pPr lvl="2"/>
            <a:r>
              <a:rPr lang="en-US" sz="2400" dirty="0"/>
              <a:t>Next LHNC meeting will be November  8, from 1-3 pm. Registration info will be in the LHNC newsletter and meeting notes. Action item groups will meet individually in the interim</a:t>
            </a:r>
          </a:p>
        </p:txBody>
      </p:sp>
      <p:sp>
        <p:nvSpPr>
          <p:cNvPr id="6" name="TextBox 5"/>
          <p:cNvSpPr txBox="1"/>
          <p:nvPr/>
        </p:nvSpPr>
        <p:spPr>
          <a:xfrm>
            <a:off x="-581" y="42039"/>
            <a:ext cx="4752528" cy="669414"/>
          </a:xfrm>
          <a:prstGeom prst="rect">
            <a:avLst/>
          </a:prstGeom>
          <a:noFill/>
        </p:spPr>
        <p:txBody>
          <a:bodyPr wrap="square" rtlCol="0">
            <a:spAutoFit/>
          </a:bodyPr>
          <a:lstStyle/>
          <a:p>
            <a:r>
              <a:rPr lang="en-US" sz="3750" i="1" dirty="0"/>
              <a:t>Next Steps:</a:t>
            </a:r>
          </a:p>
        </p:txBody>
      </p:sp>
    </p:spTree>
    <p:extLst>
      <p:ext uri="{BB962C8B-B14F-4D97-AF65-F5344CB8AC3E}">
        <p14:creationId xmlns:p14="http://schemas.microsoft.com/office/powerpoint/2010/main" val="1670482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979712" y="4371950"/>
            <a:ext cx="5275772" cy="529766"/>
          </a:xfrm>
          <a:prstGeom prst="rect">
            <a:avLst/>
          </a:prstGeom>
        </p:spPr>
        <p:txBody>
          <a:bodyPr>
            <a:normAutofit lnSpcReduction="10000"/>
          </a:bodyPr>
          <a:lstStyle/>
          <a:p>
            <a:pPr algn="ctr"/>
            <a:r>
              <a:rPr lang="es-419" sz="2800" b="1" dirty="0"/>
              <a:t>¡Gracias por participar!</a:t>
            </a:r>
          </a:p>
        </p:txBody>
      </p:sp>
      <p:sp>
        <p:nvSpPr>
          <p:cNvPr id="4" name="Content Placeholder 3"/>
          <p:cNvSpPr>
            <a:spLocks noGrp="1"/>
          </p:cNvSpPr>
          <p:nvPr>
            <p:ph idx="4294967295"/>
          </p:nvPr>
        </p:nvSpPr>
        <p:spPr>
          <a:xfrm>
            <a:off x="0" y="1059582"/>
            <a:ext cx="8980745" cy="2448272"/>
          </a:xfrm>
          <a:prstGeom prst="rect">
            <a:avLst/>
          </a:prstGeom>
        </p:spPr>
        <p:txBody>
          <a:bodyPr>
            <a:noAutofit/>
          </a:bodyPr>
          <a:lstStyle/>
          <a:p>
            <a:pPr lvl="2"/>
            <a:r>
              <a:rPr lang="es-419" sz="2400" dirty="0"/>
              <a:t>Compartiremos los resultados de la reunión a través de correo electrónico y sitio web: </a:t>
            </a:r>
            <a:r>
              <a:rPr lang="en-US" sz="2400" dirty="0">
                <a:hlinkClick r:id="rId3"/>
              </a:rPr>
              <a:t>http://www.livehealthynapacounty.org/</a:t>
            </a:r>
            <a:r>
              <a:rPr lang="en-US" sz="2400" dirty="0"/>
              <a:t> </a:t>
            </a:r>
            <a:endParaRPr lang="es-419" sz="2400" dirty="0"/>
          </a:p>
          <a:p>
            <a:pPr lvl="2"/>
            <a:r>
              <a:rPr lang="es-419" sz="2400" dirty="0"/>
              <a:t>La próxima reunión de LHNC será el 8 de noviembre, de 1 a 3 pm. La información de registro estará en el boletín de LHNC y en las notas de la reunión. Los grupos de acción se reunirán individualmente en el ínterin. </a:t>
            </a:r>
          </a:p>
        </p:txBody>
      </p:sp>
      <p:sp>
        <p:nvSpPr>
          <p:cNvPr id="6" name="TextBox 5"/>
          <p:cNvSpPr txBox="1"/>
          <p:nvPr/>
        </p:nvSpPr>
        <p:spPr>
          <a:xfrm>
            <a:off x="-581" y="42039"/>
            <a:ext cx="4752528" cy="669414"/>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3600" b="0" i="1" u="none" strike="noStrike" kern="1200" cap="none" spc="0" normalizeH="0" baseline="0" noProof="0">
                <a:ln>
                  <a:noFill/>
                </a:ln>
                <a:solidFill>
                  <a:prstClr val="white"/>
                </a:solidFill>
                <a:effectLst/>
                <a:uLnTx/>
                <a:uFillTx/>
                <a:latin typeface="Corbel" panose="020B0503020204020204"/>
                <a:ea typeface="+mn-ea"/>
                <a:cs typeface="+mn-cs"/>
              </a:rPr>
              <a:t>Próximos pasos:</a:t>
            </a:r>
            <a:endParaRPr kumimoji="0" lang="en-US" sz="3600" b="0" i="1"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03112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3003798"/>
            <a:ext cx="4824536" cy="1584176"/>
          </a:xfrm>
          <a:prstGeom prst="rect">
            <a:avLst/>
          </a:prstGeom>
          <a:noFill/>
        </p:spPr>
        <p:txBody>
          <a:bodyPr wrap="square" rtlCol="0">
            <a:spAutoFit/>
          </a:bodyPr>
          <a:lstStyle/>
          <a:p>
            <a:endParaRPr lang="en-US" dirty="0"/>
          </a:p>
        </p:txBody>
      </p:sp>
      <p:sp>
        <p:nvSpPr>
          <p:cNvPr id="3" name="TextBox 2"/>
          <p:cNvSpPr txBox="1"/>
          <p:nvPr/>
        </p:nvSpPr>
        <p:spPr>
          <a:xfrm>
            <a:off x="323528" y="843558"/>
            <a:ext cx="8352928" cy="4124206"/>
          </a:xfrm>
          <a:prstGeom prst="rect">
            <a:avLst/>
          </a:prstGeom>
          <a:noFill/>
        </p:spPr>
        <p:txBody>
          <a:bodyPr wrap="square" rtlCol="0">
            <a:spAutoFit/>
          </a:bodyPr>
          <a:lstStyle/>
          <a:p>
            <a:r>
              <a:rPr lang="en-US" sz="2000" b="1" dirty="0"/>
              <a:t>We would like to begin today by acknowledging that we gather as Live </a:t>
            </a:r>
          </a:p>
          <a:p>
            <a:r>
              <a:rPr lang="en-US" sz="2000" b="1" dirty="0"/>
              <a:t>Healthy Napa County on the ancestral and unceded territory of the </a:t>
            </a:r>
          </a:p>
          <a:p>
            <a:r>
              <a:rPr lang="en-US" sz="2000" b="1" dirty="0"/>
              <a:t>Patwin, Onosatis, Miwok and Pomo Peoples past and present, and honor with gratitude the land itself and the people who have stewarded it </a:t>
            </a:r>
          </a:p>
          <a:p>
            <a:r>
              <a:rPr lang="en-US" sz="2000" b="1" dirty="0"/>
              <a:t>throughout the generations. </a:t>
            </a:r>
          </a:p>
          <a:p>
            <a:endParaRPr lang="en-US" sz="2000" b="1" dirty="0"/>
          </a:p>
          <a:p>
            <a:r>
              <a:rPr lang="es-ES" sz="2000" b="1" dirty="0">
                <a:solidFill>
                  <a:prstClr val="black"/>
                </a:solidFill>
              </a:rPr>
              <a:t>Queremos comenzar hoy reconociendo que nos reunimos como Vive </a:t>
            </a:r>
          </a:p>
          <a:p>
            <a:r>
              <a:rPr lang="es-ES" sz="2000" b="1" dirty="0">
                <a:solidFill>
                  <a:prstClr val="black"/>
                </a:solidFill>
              </a:rPr>
              <a:t>Saludable Condado de Napa en el Territorio ancestral e incesante de los </a:t>
            </a:r>
          </a:p>
          <a:p>
            <a:r>
              <a:rPr lang="es-ES" sz="2000" b="1" dirty="0">
                <a:solidFill>
                  <a:prstClr val="black"/>
                </a:solidFill>
              </a:rPr>
              <a:t>pueblos Patwin, Onosatis, </a:t>
            </a:r>
            <a:r>
              <a:rPr lang="es-ES" sz="2000" b="1" dirty="0" err="1">
                <a:solidFill>
                  <a:prstClr val="black"/>
                </a:solidFill>
              </a:rPr>
              <a:t>Miwok</a:t>
            </a:r>
            <a:r>
              <a:rPr lang="es-ES" sz="2000" b="1" dirty="0">
                <a:solidFill>
                  <a:prstClr val="black"/>
                </a:solidFill>
              </a:rPr>
              <a:t> y Pomo pasados ​​y presentes,  y honrar </a:t>
            </a:r>
          </a:p>
          <a:p>
            <a:r>
              <a:rPr lang="es-ES" sz="2000" b="1" dirty="0">
                <a:solidFill>
                  <a:prstClr val="black"/>
                </a:solidFill>
              </a:rPr>
              <a:t>con gratitud a la tierra misma y a  las  personas que la han administrado a </a:t>
            </a:r>
          </a:p>
          <a:p>
            <a:r>
              <a:rPr lang="es-ES" sz="2000" b="1" dirty="0">
                <a:solidFill>
                  <a:prstClr val="black"/>
                </a:solidFill>
              </a:rPr>
              <a:t>lo largo de las generaciones.</a:t>
            </a:r>
            <a:endParaRPr lang="en-US" sz="2000" dirty="0">
              <a:solidFill>
                <a:prstClr val="black"/>
              </a:solidFill>
            </a:endParaRPr>
          </a:p>
          <a:p>
            <a:endParaRPr lang="en-US" sz="2400" dirty="0"/>
          </a:p>
          <a:p>
            <a:endParaRPr lang="en-US" dirty="0"/>
          </a:p>
        </p:txBody>
      </p:sp>
    </p:spTree>
    <p:extLst>
      <p:ext uri="{BB962C8B-B14F-4D97-AF65-F5344CB8AC3E}">
        <p14:creationId xmlns:p14="http://schemas.microsoft.com/office/powerpoint/2010/main" val="3710575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840" y="4573789"/>
            <a:ext cx="3707904"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51920" y="3003798"/>
            <a:ext cx="4824536" cy="1584176"/>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1026" name="Picture 2" descr="Napa Strong En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25223"/>
            <a:ext cx="6818525" cy="463659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8676456" y="3795886"/>
            <a:ext cx="792088" cy="10659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449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0" y="0"/>
            <a:ext cx="5904656" cy="1440160"/>
          </a:xfrm>
          <a:prstGeom prst="rect">
            <a:avLst/>
          </a:prstGeom>
        </p:spPr>
        <p:txBody>
          <a:bodyPr>
            <a:noAutofit/>
          </a:bodyPr>
          <a:lstStyle/>
          <a:p>
            <a:pPr marL="0" indent="0">
              <a:buNone/>
            </a:pPr>
            <a:r>
              <a:rPr lang="en-US" sz="3750" i="1" dirty="0">
                <a:solidFill>
                  <a:schemeClr val="accent1"/>
                </a:solidFill>
              </a:rPr>
              <a:t>Hi Friends/</a:t>
            </a:r>
            <a:r>
              <a:rPr lang="en-US" sz="3750" i="1" dirty="0" err="1">
                <a:solidFill>
                  <a:schemeClr val="accent1"/>
                </a:solidFill>
              </a:rPr>
              <a:t>Hola</a:t>
            </a:r>
            <a:r>
              <a:rPr lang="en-US" sz="3750" i="1" dirty="0">
                <a:solidFill>
                  <a:schemeClr val="accent1"/>
                </a:solidFill>
              </a:rPr>
              <a:t> Amigos</a:t>
            </a:r>
          </a:p>
        </p:txBody>
      </p:sp>
      <p:sp>
        <p:nvSpPr>
          <p:cNvPr id="4" name="TextBox 3"/>
          <p:cNvSpPr txBox="1"/>
          <p:nvPr/>
        </p:nvSpPr>
        <p:spPr>
          <a:xfrm>
            <a:off x="251520" y="1203598"/>
            <a:ext cx="8712968" cy="3354765"/>
          </a:xfrm>
          <a:prstGeom prst="rect">
            <a:avLst/>
          </a:prstGeom>
          <a:noFill/>
        </p:spPr>
        <p:txBody>
          <a:bodyPr wrap="square" rtlCol="0">
            <a:spAutoFit/>
          </a:bodyPr>
          <a:lstStyle/>
          <a:p>
            <a:r>
              <a:rPr lang="en-US" sz="3200" dirty="0"/>
              <a:t>Who is here today? </a:t>
            </a:r>
            <a:r>
              <a:rPr lang="en-US" sz="3200" dirty="0">
                <a:solidFill>
                  <a:prstClr val="black"/>
                </a:solidFill>
              </a:rPr>
              <a:t>¿</a:t>
            </a:r>
            <a:r>
              <a:rPr lang="en-US" sz="3200" dirty="0" err="1">
                <a:solidFill>
                  <a:prstClr val="black"/>
                </a:solidFill>
              </a:rPr>
              <a:t>Quién</a:t>
            </a:r>
            <a:r>
              <a:rPr lang="en-US" sz="3200" dirty="0">
                <a:solidFill>
                  <a:prstClr val="black"/>
                </a:solidFill>
              </a:rPr>
              <a:t> </a:t>
            </a:r>
            <a:r>
              <a:rPr lang="en-US" sz="3200" dirty="0" err="1">
                <a:solidFill>
                  <a:prstClr val="black"/>
                </a:solidFill>
              </a:rPr>
              <a:t>está</a:t>
            </a:r>
            <a:r>
              <a:rPr lang="en-US" sz="3200" dirty="0">
                <a:solidFill>
                  <a:prstClr val="black"/>
                </a:solidFill>
              </a:rPr>
              <a:t> hoy </a:t>
            </a:r>
            <a:r>
              <a:rPr lang="en-US" sz="3200" dirty="0" err="1">
                <a:solidFill>
                  <a:prstClr val="black"/>
                </a:solidFill>
              </a:rPr>
              <a:t>aquí</a:t>
            </a:r>
            <a:r>
              <a:rPr lang="en-US" sz="3200" dirty="0">
                <a:solidFill>
                  <a:prstClr val="black"/>
                </a:solidFill>
              </a:rPr>
              <a:t>?</a:t>
            </a:r>
            <a:endParaRPr lang="en-US" sz="3200" dirty="0"/>
          </a:p>
          <a:p>
            <a:endParaRPr lang="en-US" sz="3200" dirty="0"/>
          </a:p>
          <a:p>
            <a:r>
              <a:rPr lang="en-US" sz="2400" dirty="0">
                <a:solidFill>
                  <a:schemeClr val="accent1"/>
                </a:solidFill>
              </a:rPr>
              <a:t>Please enter your name in the chat. If you are here </a:t>
            </a:r>
          </a:p>
          <a:p>
            <a:r>
              <a:rPr lang="en-US" sz="2400" dirty="0">
                <a:solidFill>
                  <a:schemeClr val="accent1"/>
                </a:solidFill>
              </a:rPr>
              <a:t>representing an organization, please enter that as well. </a:t>
            </a:r>
          </a:p>
          <a:p>
            <a:endParaRPr lang="en-US" sz="2400" dirty="0">
              <a:solidFill>
                <a:schemeClr val="accent1"/>
              </a:solidFill>
            </a:endParaRPr>
          </a:p>
          <a:p>
            <a:pPr lvl="0" indent="-822960">
              <a:defRPr/>
            </a:pPr>
            <a:r>
              <a:rPr lang="es-ES" sz="2400" dirty="0">
                <a:solidFill>
                  <a:srgbClr val="5B9BD5"/>
                </a:solidFill>
              </a:rPr>
              <a:t>Ingrese su nombre en el chat. Si usted representa a una </a:t>
            </a:r>
          </a:p>
          <a:p>
            <a:pPr lvl="0" indent="-822960">
              <a:defRPr/>
            </a:pPr>
            <a:r>
              <a:rPr lang="es-ES" sz="2400" dirty="0">
                <a:solidFill>
                  <a:srgbClr val="5B9BD5"/>
                </a:solidFill>
              </a:rPr>
              <a:t>organización, por favor ingrese el nombre. </a:t>
            </a:r>
          </a:p>
          <a:p>
            <a:endParaRPr lang="en-US" sz="2800" dirty="0">
              <a:solidFill>
                <a:schemeClr val="accent1"/>
              </a:solidFill>
            </a:endParaRPr>
          </a:p>
        </p:txBody>
      </p:sp>
    </p:spTree>
    <p:extLst>
      <p:ext uri="{BB962C8B-B14F-4D97-AF65-F5344CB8AC3E}">
        <p14:creationId xmlns:p14="http://schemas.microsoft.com/office/powerpoint/2010/main" val="2643606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0" y="0"/>
            <a:ext cx="5904656" cy="1440160"/>
          </a:xfrm>
          <a:prstGeom prst="rect">
            <a:avLst/>
          </a:prstGeom>
        </p:spPr>
        <p:txBody>
          <a:bodyPr>
            <a:noAutofit/>
          </a:bodyPr>
          <a:lstStyle/>
          <a:p>
            <a:pPr marL="0" indent="0">
              <a:buNone/>
            </a:pPr>
            <a:r>
              <a:rPr lang="en-US" sz="3750" i="1" dirty="0">
                <a:solidFill>
                  <a:schemeClr val="accent1"/>
                </a:solidFill>
              </a:rPr>
              <a:t>Hi Friends/</a:t>
            </a:r>
            <a:r>
              <a:rPr lang="en-US" sz="3750" i="1" dirty="0" err="1">
                <a:solidFill>
                  <a:schemeClr val="accent1"/>
                </a:solidFill>
              </a:rPr>
              <a:t>Hola</a:t>
            </a:r>
            <a:r>
              <a:rPr lang="en-US" sz="3750" i="1" dirty="0">
                <a:solidFill>
                  <a:schemeClr val="accent1"/>
                </a:solidFill>
              </a:rPr>
              <a:t> Amigos</a:t>
            </a:r>
          </a:p>
        </p:txBody>
      </p:sp>
      <p:sp>
        <p:nvSpPr>
          <p:cNvPr id="8" name="TextBox 7"/>
          <p:cNvSpPr txBox="1"/>
          <p:nvPr/>
        </p:nvSpPr>
        <p:spPr>
          <a:xfrm>
            <a:off x="0" y="1440160"/>
            <a:ext cx="8964488" cy="2800767"/>
          </a:xfrm>
          <a:prstGeom prst="rect">
            <a:avLst/>
          </a:prstGeom>
          <a:noFill/>
        </p:spPr>
        <p:txBody>
          <a:bodyPr wrap="square" rtlCol="0">
            <a:spAutoFit/>
          </a:bodyPr>
          <a:lstStyle/>
          <a:p>
            <a:r>
              <a:rPr lang="en-US" sz="3200" dirty="0"/>
              <a:t>What sector are you from? </a:t>
            </a:r>
            <a:r>
              <a:rPr lang="en-US" sz="3200" dirty="0">
                <a:solidFill>
                  <a:prstClr val="black"/>
                </a:solidFill>
              </a:rPr>
              <a:t>¿</a:t>
            </a:r>
            <a:r>
              <a:rPr lang="en-US" sz="3200" dirty="0" err="1">
                <a:solidFill>
                  <a:prstClr val="black"/>
                </a:solidFill>
              </a:rPr>
              <a:t>Cuál</a:t>
            </a:r>
            <a:r>
              <a:rPr lang="en-US" sz="3200" dirty="0">
                <a:solidFill>
                  <a:prstClr val="black"/>
                </a:solidFill>
              </a:rPr>
              <a:t> sector </a:t>
            </a:r>
            <a:r>
              <a:rPr lang="en-US" sz="3200" dirty="0" err="1">
                <a:solidFill>
                  <a:prstClr val="black"/>
                </a:solidFill>
              </a:rPr>
              <a:t>representa</a:t>
            </a:r>
            <a:r>
              <a:rPr lang="en-US" sz="3200" dirty="0">
                <a:solidFill>
                  <a:prstClr val="black"/>
                </a:solidFill>
              </a:rPr>
              <a:t>?</a:t>
            </a:r>
          </a:p>
          <a:p>
            <a:endParaRPr lang="en-US" sz="3200" dirty="0"/>
          </a:p>
          <a:p>
            <a:r>
              <a:rPr lang="en-US" sz="2800" dirty="0">
                <a:solidFill>
                  <a:schemeClr val="accent1"/>
                </a:solidFill>
              </a:rPr>
              <a:t>Please choose your sector from the options in the poll.</a:t>
            </a:r>
          </a:p>
          <a:p>
            <a:endParaRPr lang="en-US" sz="2800" dirty="0">
              <a:solidFill>
                <a:schemeClr val="accent1"/>
              </a:solidFill>
            </a:endParaRPr>
          </a:p>
          <a:p>
            <a:r>
              <a:rPr lang="es-ES" sz="2800" dirty="0">
                <a:solidFill>
                  <a:srgbClr val="5B9BD5"/>
                </a:solidFill>
              </a:rPr>
              <a:t>Elija su sector entre las opciones de la encuesta.</a:t>
            </a:r>
            <a:endParaRPr lang="en-US" sz="2800" dirty="0">
              <a:solidFill>
                <a:srgbClr val="5B9BD5"/>
              </a:solidFill>
            </a:endParaRPr>
          </a:p>
          <a:p>
            <a:endParaRPr lang="en-US" sz="2800" dirty="0">
              <a:solidFill>
                <a:schemeClr val="accent1"/>
              </a:solidFill>
            </a:endParaRPr>
          </a:p>
        </p:txBody>
      </p:sp>
    </p:spTree>
    <p:extLst>
      <p:ext uri="{BB962C8B-B14F-4D97-AF65-F5344CB8AC3E}">
        <p14:creationId xmlns:p14="http://schemas.microsoft.com/office/powerpoint/2010/main" val="3352196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0" y="0"/>
            <a:ext cx="5904656" cy="1440160"/>
          </a:xfrm>
          <a:prstGeom prst="rect">
            <a:avLst/>
          </a:prstGeom>
        </p:spPr>
        <p:txBody>
          <a:bodyPr>
            <a:noAutofit/>
          </a:bodyPr>
          <a:lstStyle/>
          <a:p>
            <a:pPr marL="0" indent="0">
              <a:buNone/>
            </a:pPr>
            <a:r>
              <a:rPr lang="en-US" sz="3750" i="1" dirty="0">
                <a:solidFill>
                  <a:schemeClr val="accent1"/>
                </a:solidFill>
              </a:rPr>
              <a:t>Hi Friends/</a:t>
            </a:r>
            <a:r>
              <a:rPr lang="en-US" sz="3750" i="1" dirty="0" err="1">
                <a:solidFill>
                  <a:schemeClr val="accent1"/>
                </a:solidFill>
              </a:rPr>
              <a:t>Hola</a:t>
            </a:r>
            <a:r>
              <a:rPr lang="en-US" sz="3750" i="1" dirty="0">
                <a:solidFill>
                  <a:schemeClr val="accent1"/>
                </a:solidFill>
              </a:rPr>
              <a:t> Amigos</a:t>
            </a:r>
          </a:p>
        </p:txBody>
      </p:sp>
      <p:sp>
        <p:nvSpPr>
          <p:cNvPr id="9" name="TextBox 8"/>
          <p:cNvSpPr txBox="1"/>
          <p:nvPr/>
        </p:nvSpPr>
        <p:spPr>
          <a:xfrm>
            <a:off x="0" y="1059582"/>
            <a:ext cx="9144000" cy="3662541"/>
          </a:xfrm>
          <a:prstGeom prst="rect">
            <a:avLst/>
          </a:prstGeom>
          <a:noFill/>
        </p:spPr>
        <p:txBody>
          <a:bodyPr wrap="square" rtlCol="0">
            <a:spAutoFit/>
          </a:bodyPr>
          <a:lstStyle/>
          <a:p>
            <a:r>
              <a:rPr lang="en-US" sz="3200" dirty="0"/>
              <a:t>How are you feeling today?</a:t>
            </a:r>
            <a:r>
              <a:rPr lang="en-US" sz="3200" dirty="0">
                <a:solidFill>
                  <a:prstClr val="black"/>
                </a:solidFill>
              </a:rPr>
              <a:t>¿</a:t>
            </a:r>
            <a:r>
              <a:rPr lang="en-US" sz="3200" dirty="0" err="1">
                <a:solidFill>
                  <a:prstClr val="black"/>
                </a:solidFill>
              </a:rPr>
              <a:t>Cómo</a:t>
            </a:r>
            <a:r>
              <a:rPr lang="en-US" sz="3200" dirty="0">
                <a:solidFill>
                  <a:prstClr val="black"/>
                </a:solidFill>
              </a:rPr>
              <a:t> se </a:t>
            </a:r>
            <a:r>
              <a:rPr lang="en-US" sz="3200" dirty="0" err="1">
                <a:solidFill>
                  <a:prstClr val="black"/>
                </a:solidFill>
              </a:rPr>
              <a:t>siente</a:t>
            </a:r>
            <a:r>
              <a:rPr lang="en-US" sz="3200" dirty="0">
                <a:solidFill>
                  <a:prstClr val="black"/>
                </a:solidFill>
              </a:rPr>
              <a:t> hoy?</a:t>
            </a:r>
          </a:p>
          <a:p>
            <a:endParaRPr lang="en-US" sz="3200" dirty="0"/>
          </a:p>
          <a:p>
            <a:r>
              <a:rPr lang="en-US" sz="2800" dirty="0">
                <a:solidFill>
                  <a:schemeClr val="accent1"/>
                </a:solidFill>
              </a:rPr>
              <a:t>Please click the link in the chat to access </a:t>
            </a:r>
            <a:r>
              <a:rPr lang="en-US" sz="2800" dirty="0" err="1">
                <a:solidFill>
                  <a:schemeClr val="accent1"/>
                </a:solidFill>
                <a:hlinkClick r:id="rId3" action="ppaction://hlinkfile"/>
              </a:rPr>
              <a:t>Mentimeter</a:t>
            </a:r>
            <a:r>
              <a:rPr lang="en-US" sz="2800" dirty="0">
                <a:solidFill>
                  <a:schemeClr val="accent1"/>
                </a:solidFill>
              </a:rPr>
              <a:t> and </a:t>
            </a:r>
          </a:p>
          <a:p>
            <a:r>
              <a:rPr lang="en-US" sz="2800" dirty="0">
                <a:solidFill>
                  <a:schemeClr val="accent1"/>
                </a:solidFill>
              </a:rPr>
              <a:t>answer the question there.</a:t>
            </a:r>
          </a:p>
          <a:p>
            <a:endParaRPr lang="en-US" sz="2800" dirty="0">
              <a:solidFill>
                <a:schemeClr val="accent1"/>
              </a:solidFill>
            </a:endParaRPr>
          </a:p>
          <a:p>
            <a:pPr lvl="0">
              <a:defRPr/>
            </a:pPr>
            <a:r>
              <a:rPr lang="es-ES" sz="2800" dirty="0">
                <a:solidFill>
                  <a:srgbClr val="5B9BD5"/>
                </a:solidFill>
              </a:rPr>
              <a:t>Haga clic en el enlace del chat para acceder a </a:t>
            </a:r>
            <a:r>
              <a:rPr lang="en-US" sz="2800" dirty="0" err="1">
                <a:solidFill>
                  <a:srgbClr val="5B9BD5"/>
                </a:solidFill>
                <a:hlinkClick r:id="rId3" action="ppaction://hlinkfile"/>
              </a:rPr>
              <a:t>Mentimeter</a:t>
            </a:r>
            <a:r>
              <a:rPr lang="es-ES" sz="2800" dirty="0">
                <a:solidFill>
                  <a:srgbClr val="5B9BD5"/>
                </a:solidFill>
              </a:rPr>
              <a:t> y </a:t>
            </a:r>
          </a:p>
          <a:p>
            <a:pPr lvl="0">
              <a:defRPr/>
            </a:pPr>
            <a:r>
              <a:rPr lang="es-ES" sz="2800" dirty="0">
                <a:solidFill>
                  <a:srgbClr val="5B9BD5"/>
                </a:solidFill>
              </a:rPr>
              <a:t>responda la pregunta allí.</a:t>
            </a:r>
            <a:endParaRPr lang="en-US" sz="2800" dirty="0">
              <a:solidFill>
                <a:srgbClr val="5B9BD5"/>
              </a:solidFill>
            </a:endParaRPr>
          </a:p>
          <a:p>
            <a:endParaRPr lang="en-US" sz="2800" dirty="0">
              <a:solidFill>
                <a:schemeClr val="accent1"/>
              </a:solidFill>
            </a:endParaRPr>
          </a:p>
        </p:txBody>
      </p:sp>
    </p:spTree>
    <p:extLst>
      <p:ext uri="{BB962C8B-B14F-4D97-AF65-F5344CB8AC3E}">
        <p14:creationId xmlns:p14="http://schemas.microsoft.com/office/powerpoint/2010/main" val="1233732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419622"/>
            <a:ext cx="8892480" cy="2308324"/>
          </a:xfrm>
          <a:prstGeom prst="rect">
            <a:avLst/>
          </a:prstGeom>
        </p:spPr>
        <p:txBody>
          <a:bodyPr wrap="square">
            <a:spAutoFit/>
          </a:bodyPr>
          <a:lstStyle/>
          <a:p>
            <a:pPr lvl="0" eaLnBrk="0" fontAlgn="base" latinLnBrk="0" hangingPunct="0">
              <a:spcBef>
                <a:spcPct val="0"/>
              </a:spcBef>
              <a:spcAft>
                <a:spcPct val="0"/>
              </a:spcAft>
              <a:defRPr/>
            </a:pPr>
            <a:r>
              <a:rPr lang="es-ES" altLang="en-US" sz="2400" dirty="0"/>
              <a:t>Para español:</a:t>
            </a:r>
          </a:p>
          <a:p>
            <a:pPr lvl="0" eaLnBrk="0" fontAlgn="base" latinLnBrk="0" hangingPunct="0">
              <a:spcBef>
                <a:spcPct val="0"/>
              </a:spcBef>
              <a:spcAft>
                <a:spcPct val="0"/>
              </a:spcAft>
              <a:defRPr/>
            </a:pPr>
            <a:r>
              <a:rPr lang="es-ES" altLang="en-US" sz="2400" dirty="0"/>
              <a:t>1. En los controles de su reunión / seminario web, haga clic en   </a:t>
            </a:r>
          </a:p>
          <a:p>
            <a:pPr lvl="0" eaLnBrk="0" fontAlgn="base" latinLnBrk="0" hangingPunct="0">
              <a:spcBef>
                <a:spcPct val="0"/>
              </a:spcBef>
              <a:spcAft>
                <a:spcPct val="0"/>
              </a:spcAft>
              <a:defRPr/>
            </a:pPr>
            <a:r>
              <a:rPr lang="es-ES" altLang="en-US" sz="2400" dirty="0"/>
              <a:t>     Interpretación.</a:t>
            </a:r>
          </a:p>
          <a:p>
            <a:pPr lvl="0" eaLnBrk="0" fontAlgn="base" latinLnBrk="0" hangingPunct="0">
              <a:spcBef>
                <a:spcPct val="0"/>
              </a:spcBef>
              <a:spcAft>
                <a:spcPct val="0"/>
              </a:spcAft>
              <a:defRPr/>
            </a:pPr>
            <a:r>
              <a:rPr lang="es-ES" altLang="en-US" sz="2400" dirty="0"/>
              <a:t>2. Haga clic en el idioma que le gustaría escuchar. </a:t>
            </a:r>
          </a:p>
          <a:p>
            <a:pPr lvl="0" eaLnBrk="0" fontAlgn="base" latinLnBrk="0" hangingPunct="0">
              <a:spcBef>
                <a:spcPct val="0"/>
              </a:spcBef>
              <a:spcAft>
                <a:spcPct val="0"/>
              </a:spcAft>
              <a:defRPr/>
            </a:pPr>
            <a:r>
              <a:rPr lang="es-ES" altLang="en-US" sz="2400" dirty="0"/>
              <a:t>3. (Opcional) Para escuchar solo el idioma interpretado, haga clic en   </a:t>
            </a:r>
          </a:p>
          <a:p>
            <a:pPr lvl="0" eaLnBrk="0" fontAlgn="base" latinLnBrk="0" hangingPunct="0">
              <a:spcBef>
                <a:spcPct val="0"/>
              </a:spcBef>
              <a:spcAft>
                <a:spcPct val="0"/>
              </a:spcAft>
              <a:defRPr/>
            </a:pPr>
            <a:r>
              <a:rPr lang="es-ES" altLang="en-US" sz="2400" dirty="0"/>
              <a:t>     Silenciar audio original</a:t>
            </a:r>
            <a:r>
              <a:rPr lang="en-US" altLang="en-US" dirty="0"/>
              <a:t>.</a:t>
            </a:r>
          </a:p>
        </p:txBody>
      </p:sp>
      <p:pic>
        <p:nvPicPr>
          <p:cNvPr id="3" name="Picture 2"/>
          <p:cNvPicPr>
            <a:picLocks noChangeAspect="1"/>
          </p:cNvPicPr>
          <p:nvPr/>
        </p:nvPicPr>
        <p:blipFill>
          <a:blip r:embed="rId2"/>
          <a:stretch>
            <a:fillRect/>
          </a:stretch>
        </p:blipFill>
        <p:spPr>
          <a:xfrm>
            <a:off x="6876256" y="2279528"/>
            <a:ext cx="792088" cy="503209"/>
          </a:xfrm>
          <a:prstGeom prst="rect">
            <a:avLst/>
          </a:prstGeom>
        </p:spPr>
      </p:pic>
    </p:spTree>
    <p:extLst>
      <p:ext uri="{BB962C8B-B14F-4D97-AF65-F5344CB8AC3E}">
        <p14:creationId xmlns:p14="http://schemas.microsoft.com/office/powerpoint/2010/main" val="516963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884238"/>
          </a:xfrm>
          <a:prstGeom prst="rect">
            <a:avLst/>
          </a:prstGeom>
        </p:spPr>
        <p:txBody>
          <a:bodyPr/>
          <a:lstStyle/>
          <a:p>
            <a:pPr algn="l"/>
            <a:r>
              <a:rPr lang="en-US" dirty="0"/>
              <a:t> </a:t>
            </a:r>
            <a:r>
              <a:rPr lang="en-US" sz="4000" dirty="0">
                <a:latin typeface="+mn-lt"/>
              </a:rPr>
              <a:t>Agenda</a:t>
            </a:r>
          </a:p>
        </p:txBody>
      </p:sp>
      <p:sp>
        <p:nvSpPr>
          <p:cNvPr id="4" name="Content Placeholder 3"/>
          <p:cNvSpPr>
            <a:spLocks noGrp="1"/>
          </p:cNvSpPr>
          <p:nvPr>
            <p:ph idx="4294967295"/>
          </p:nvPr>
        </p:nvSpPr>
        <p:spPr>
          <a:xfrm>
            <a:off x="501650" y="1347614"/>
            <a:ext cx="8642350" cy="3024038"/>
          </a:xfrm>
          <a:prstGeom prst="rect">
            <a:avLst/>
          </a:prstGeom>
        </p:spPr>
        <p:txBody>
          <a:bodyPr>
            <a:normAutofit/>
          </a:bodyPr>
          <a:lstStyle/>
          <a:p>
            <a:pPr marL="514350" indent="-514350">
              <a:spcAft>
                <a:spcPts val="600"/>
              </a:spcAft>
              <a:buFont typeface="Arial" panose="020B0604020202020204" pitchFamily="34" charset="0"/>
              <a:buAutoNum type="romanUcPeriod"/>
            </a:pPr>
            <a:r>
              <a:rPr lang="en-US" sz="3200" dirty="0">
                <a:solidFill>
                  <a:schemeClr val="accent1"/>
                </a:solidFill>
              </a:rPr>
              <a:t>Gender Inclusive Spanish</a:t>
            </a:r>
            <a:endParaRPr lang="en-US" sz="3200" i="1" dirty="0">
              <a:solidFill>
                <a:schemeClr val="accent1"/>
              </a:solidFill>
            </a:endParaRPr>
          </a:p>
          <a:p>
            <a:pPr marL="514350" indent="-514350">
              <a:spcAft>
                <a:spcPts val="600"/>
              </a:spcAft>
              <a:buFont typeface="Arial" panose="020B0604020202020204" pitchFamily="34" charset="0"/>
              <a:buAutoNum type="romanUcPeriod"/>
            </a:pPr>
            <a:r>
              <a:rPr lang="en-US" sz="3200" dirty="0">
                <a:solidFill>
                  <a:schemeClr val="accent1"/>
                </a:solidFill>
              </a:rPr>
              <a:t>Action Item Group Updates</a:t>
            </a:r>
          </a:p>
          <a:p>
            <a:pPr marL="514350" indent="-514350">
              <a:spcAft>
                <a:spcPts val="600"/>
              </a:spcAft>
              <a:buFont typeface="Arial" panose="020B0604020202020204" pitchFamily="34" charset="0"/>
              <a:buAutoNum type="romanUcPeriod"/>
            </a:pPr>
            <a:r>
              <a:rPr lang="en-US" sz="3200" dirty="0">
                <a:solidFill>
                  <a:schemeClr val="accent1"/>
                </a:solidFill>
              </a:rPr>
              <a:t>Community Engagement Tool</a:t>
            </a:r>
          </a:p>
          <a:p>
            <a:pPr marL="0" lvl="0" indent="0">
              <a:spcAft>
                <a:spcPts val="600"/>
              </a:spcAft>
              <a:buNone/>
            </a:pPr>
            <a:endParaRPr lang="en-US" sz="4600" dirty="0"/>
          </a:p>
          <a:p>
            <a:pPr marL="514350" lvl="0" indent="-514350">
              <a:spcAft>
                <a:spcPts val="600"/>
              </a:spcAft>
              <a:buAutoNum type="romanUcPeriod"/>
            </a:pPr>
            <a:endParaRPr lang="en-US" sz="2800" dirty="0"/>
          </a:p>
          <a:p>
            <a:endParaRPr lang="en-US" sz="1600" dirty="0"/>
          </a:p>
        </p:txBody>
      </p:sp>
    </p:spTree>
    <p:extLst>
      <p:ext uri="{BB962C8B-B14F-4D97-AF65-F5344CB8AC3E}">
        <p14:creationId xmlns:p14="http://schemas.microsoft.com/office/powerpoint/2010/main" val="193306715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adlin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0A845BBA-79DB-48B1-B20E-7DB1D9224837}"/>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F673E2DB324CB540B98EF010F708FC38" ma:contentTypeVersion="0" ma:contentTypeDescription="Create a new document." ma:contentTypeScope="" ma:versionID="0822968a730c3c25d53e059b748c6fbc">
  <xsd:schema xmlns:xsd="http://www.w3.org/2001/XMLSchema" xmlns:xs="http://www.w3.org/2001/XMLSchema" xmlns:p="http://schemas.microsoft.com/office/2006/metadata/properties" xmlns:ns2="3ed4a573-98f7-402b-b1e5-f426d0893dfb" targetNamespace="http://schemas.microsoft.com/office/2006/metadata/properties" ma:root="true" ma:fieldsID="a50675c1f13e57d07354b21ea06c7681" ns2:_="">
    <xsd:import namespace="3ed4a573-98f7-402b-b1e5-f426d0893df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d4a573-98f7-402b-b1e5-f426d0893df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B89008-0C2E-4CA3-8262-AD24F2101A24}">
  <ds:schemaRefs>
    <ds:schemaRef ds:uri="http://schemas.microsoft.com/sharepoint/v3/contenttype/forms"/>
  </ds:schemaRefs>
</ds:datastoreItem>
</file>

<file path=customXml/itemProps2.xml><?xml version="1.0" encoding="utf-8"?>
<ds:datastoreItem xmlns:ds="http://schemas.openxmlformats.org/officeDocument/2006/customXml" ds:itemID="{596C7F67-7594-4C35-8F5A-6DFF1B598714}">
  <ds:schemaRefs>
    <ds:schemaRef ds:uri="http://schemas.microsoft.com/sharepoint/events"/>
  </ds:schemaRefs>
</ds:datastoreItem>
</file>

<file path=customXml/itemProps3.xml><?xml version="1.0" encoding="utf-8"?>
<ds:datastoreItem xmlns:ds="http://schemas.openxmlformats.org/officeDocument/2006/customXml" ds:itemID="{6EFA7511-44C2-404C-8C4F-627416F87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d4a573-98f7-402b-b1e5-f426d0893d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7919D76-3F20-46CD-861C-2AFD8FD9B194}">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3ed4a573-98f7-402b-b1e5-f426d0893dfb"/>
    <ds:schemaRef ds:uri="http://schemas.microsoft.com/office/2006/documentManagement/typ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23010</TotalTime>
  <Words>2118</Words>
  <Application>Microsoft Office PowerPoint</Application>
  <PresentationFormat>On-screen Show (16:9)</PresentationFormat>
  <Paragraphs>167</Paragraphs>
  <Slides>28</Slides>
  <Notes>18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Corbel (Body)</vt:lpstr>
      <vt:lpstr>Arial</vt:lpstr>
      <vt:lpstr>Calibri</vt:lpstr>
      <vt:lpstr>Century Schoolbook</vt:lpstr>
      <vt:lpstr>Corbel</vt:lpstr>
      <vt:lpstr>Wingdings</vt:lpstr>
      <vt:lpstr>Custom Design</vt:lpstr>
      <vt:lpstr>Headlines</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Agenda</vt:lpstr>
      <vt:lpstr> Agenda</vt:lpstr>
      <vt:lpstr>PowerPoint Presentation</vt:lpstr>
      <vt:lpstr>Plan de Acción de Salud Comunitaria: Actualizaciones de Proyectos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Servin Medina, Lesli</cp:lastModifiedBy>
  <cp:revision>578</cp:revision>
  <cp:lastPrinted>2021-09-21T15:46:17Z</cp:lastPrinted>
  <dcterms:created xsi:type="dcterms:W3CDTF">2014-04-01T16:27:38Z</dcterms:created>
  <dcterms:modified xsi:type="dcterms:W3CDTF">2022-08-09T19:52:46Z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0x010100F673E2DB324CB540B98EF010F708FC38</vt:lpwstr>
  </property>
</Properties>
</file>