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7010400" cy="9396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127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D9D78-039E-43B2-B6C2-2387858427D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4925"/>
            <a:ext cx="3038475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24925"/>
            <a:ext cx="3038475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A6F80-12D8-44A3-BA42-EC31D7297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12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71271"/>
          </a:xfrm>
          <a:prstGeom prst="rect">
            <a:avLst/>
          </a:prstGeom>
        </p:spPr>
        <p:txBody>
          <a:bodyPr vert="horz" lIns="52496" tIns="26248" rIns="52496" bIns="26248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5" y="0"/>
            <a:ext cx="3037840" cy="471271"/>
          </a:xfrm>
          <a:prstGeom prst="rect">
            <a:avLst/>
          </a:prstGeom>
        </p:spPr>
        <p:txBody>
          <a:bodyPr vert="horz" lIns="52496" tIns="26248" rIns="52496" bIns="26248" rtlCol="0"/>
          <a:lstStyle>
            <a:lvl1pPr algn="r">
              <a:defRPr sz="700"/>
            </a:lvl1pPr>
          </a:lstStyle>
          <a:p>
            <a:fld id="{E5068F23-6062-4761-8919-1736F60EC68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74750"/>
            <a:ext cx="5635625" cy="3170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496" tIns="26248" rIns="52496" bIns="262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522749"/>
            <a:ext cx="5608320" cy="3699112"/>
          </a:xfrm>
          <a:prstGeom prst="rect">
            <a:avLst/>
          </a:prstGeom>
        </p:spPr>
        <p:txBody>
          <a:bodyPr vert="horz" lIns="52496" tIns="26248" rIns="52496" bIns="2624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5143"/>
            <a:ext cx="3037840" cy="471271"/>
          </a:xfrm>
          <a:prstGeom prst="rect">
            <a:avLst/>
          </a:prstGeom>
        </p:spPr>
        <p:txBody>
          <a:bodyPr vert="horz" lIns="52496" tIns="26248" rIns="52496" bIns="26248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5" y="8925143"/>
            <a:ext cx="3037840" cy="471271"/>
          </a:xfrm>
          <a:prstGeom prst="rect">
            <a:avLst/>
          </a:prstGeom>
        </p:spPr>
        <p:txBody>
          <a:bodyPr vert="horz" lIns="52496" tIns="26248" rIns="52496" bIns="26248" rtlCol="0" anchor="b"/>
          <a:lstStyle>
            <a:lvl1pPr algn="r">
              <a:defRPr sz="700"/>
            </a:lvl1pPr>
          </a:lstStyle>
          <a:p>
            <a:fld id="{704FDB4A-386C-4EF0-A7B1-F1B910D9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3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DB4A-386C-4EF0-A7B1-F1B910D9E7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70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DB4A-386C-4EF0-A7B1-F1B910D9E7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4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DB4A-386C-4EF0-A7B1-F1B910D9E7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37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DB4A-386C-4EF0-A7B1-F1B910D9E7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3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DB4A-386C-4EF0-A7B1-F1B910D9E7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38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DB4A-386C-4EF0-A7B1-F1B910D9E7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81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DB4A-386C-4EF0-A7B1-F1B910D9E7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DB4A-386C-4EF0-A7B1-F1B910D9E7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30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DB4A-386C-4EF0-A7B1-F1B910D9E7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60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DB4A-386C-4EF0-A7B1-F1B910D9E7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07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DB4A-386C-4EF0-A7B1-F1B910D9E7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68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DB4A-386C-4EF0-A7B1-F1B910D9E7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38227" y="5863092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2412" y="0"/>
                </a:lnTo>
              </a:path>
            </a:pathLst>
          </a:custGeom>
          <a:ln w="19049">
            <a:solidFill>
              <a:srgbClr val="2437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119162" y="6532097"/>
            <a:ext cx="1971674" cy="2619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4728215" y="6532097"/>
            <a:ext cx="2619374" cy="2619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911127"/>
            <a:ext cx="16256000" cy="236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1" i="0">
                <a:solidFill>
                  <a:srgbClr val="3783FD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rgbClr val="24376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1" i="0">
                <a:solidFill>
                  <a:srgbClr val="3783FD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508248" y="1689705"/>
            <a:ext cx="13230224" cy="7715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1" i="0">
                <a:solidFill>
                  <a:srgbClr val="3783FD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5644" y="637475"/>
            <a:ext cx="16736711" cy="129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0" b="1" i="0">
                <a:solidFill>
                  <a:srgbClr val="3783FD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2985" y="1863335"/>
            <a:ext cx="16822029" cy="5020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rgbClr val="24376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3654177"/>
            <a:ext cx="12973685" cy="168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5199"/>
              </a:lnSpc>
            </a:pPr>
            <a:r>
              <a:rPr sz="3200" spc="195" dirty="0">
                <a:solidFill>
                  <a:srgbClr val="243761"/>
                </a:solidFill>
                <a:latin typeface="Tahoma"/>
                <a:cs typeface="Tahoma"/>
              </a:rPr>
              <a:t>-</a:t>
            </a:r>
            <a:r>
              <a:rPr sz="3200" spc="-17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200" spc="15" dirty="0">
                <a:solidFill>
                  <a:srgbClr val="243761"/>
                </a:solidFill>
                <a:latin typeface="Tahoma"/>
                <a:cs typeface="Tahoma"/>
              </a:rPr>
              <a:t>a</a:t>
            </a:r>
            <a:r>
              <a:rPr sz="3200" spc="-17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200" spc="45" dirty="0">
                <a:solidFill>
                  <a:srgbClr val="243761"/>
                </a:solidFill>
                <a:latin typeface="Tahoma"/>
                <a:cs typeface="Tahoma"/>
              </a:rPr>
              <a:t>Stanford</a:t>
            </a:r>
            <a:r>
              <a:rPr sz="3200" spc="-17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200" spc="10" dirty="0">
                <a:solidFill>
                  <a:srgbClr val="243761"/>
                </a:solidFill>
                <a:latin typeface="Tahoma"/>
                <a:cs typeface="Tahoma"/>
              </a:rPr>
              <a:t>d.school</a:t>
            </a:r>
            <a:r>
              <a:rPr sz="3200" spc="-17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200" spc="30" dirty="0">
                <a:solidFill>
                  <a:srgbClr val="243761"/>
                </a:solidFill>
                <a:latin typeface="Tahoma"/>
                <a:cs typeface="Tahoma"/>
              </a:rPr>
              <a:t>human-centered</a:t>
            </a:r>
            <a:r>
              <a:rPr sz="3200" spc="-17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200" spc="55" dirty="0">
                <a:solidFill>
                  <a:srgbClr val="243761"/>
                </a:solidFill>
                <a:latin typeface="Tahoma"/>
                <a:cs typeface="Tahoma"/>
              </a:rPr>
              <a:t>design</a:t>
            </a:r>
            <a:r>
              <a:rPr sz="3200" spc="-17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243761"/>
                </a:solidFill>
                <a:latin typeface="Tahoma"/>
                <a:cs typeface="Tahoma"/>
              </a:rPr>
              <a:t>project</a:t>
            </a:r>
            <a:r>
              <a:rPr sz="3200" spc="-17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200" spc="30" dirty="0">
                <a:solidFill>
                  <a:srgbClr val="243761"/>
                </a:solidFill>
                <a:latin typeface="Tahoma"/>
                <a:cs typeface="Tahoma"/>
              </a:rPr>
              <a:t>led</a:t>
            </a:r>
            <a:r>
              <a:rPr sz="3200" spc="-17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200" spc="65" dirty="0">
                <a:solidFill>
                  <a:srgbClr val="243761"/>
                </a:solidFill>
                <a:latin typeface="Tahoma"/>
                <a:cs typeface="Tahoma"/>
              </a:rPr>
              <a:t>by</a:t>
            </a:r>
            <a:r>
              <a:rPr sz="3200" spc="-17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200" spc="50" dirty="0">
                <a:solidFill>
                  <a:srgbClr val="243761"/>
                </a:solidFill>
                <a:latin typeface="Tahoma"/>
                <a:cs typeface="Tahoma"/>
              </a:rPr>
              <a:t>Community  Resources</a:t>
            </a:r>
            <a:r>
              <a:rPr sz="3200" spc="-17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200" spc="10" dirty="0">
                <a:solidFill>
                  <a:srgbClr val="243761"/>
                </a:solidFill>
                <a:latin typeface="Tahoma"/>
                <a:cs typeface="Tahoma"/>
              </a:rPr>
              <a:t>for</a:t>
            </a:r>
            <a:r>
              <a:rPr sz="3200" spc="-17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200" spc="45" dirty="0">
                <a:solidFill>
                  <a:srgbClr val="243761"/>
                </a:solidFill>
                <a:latin typeface="Tahoma"/>
                <a:cs typeface="Tahoma"/>
              </a:rPr>
              <a:t>Children</a:t>
            </a:r>
            <a:r>
              <a:rPr sz="3200" spc="-17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200" spc="40" dirty="0">
                <a:solidFill>
                  <a:srgbClr val="243761"/>
                </a:solidFill>
                <a:latin typeface="Tahoma"/>
                <a:cs typeface="Tahoma"/>
              </a:rPr>
              <a:t>and</a:t>
            </a:r>
            <a:r>
              <a:rPr sz="3200" spc="-17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200" spc="40" dirty="0">
                <a:solidFill>
                  <a:srgbClr val="243761"/>
                </a:solidFill>
                <a:latin typeface="Tahoma"/>
                <a:cs typeface="Tahoma"/>
              </a:rPr>
              <a:t>First</a:t>
            </a:r>
            <a:r>
              <a:rPr sz="3200" spc="-17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200" spc="170" dirty="0">
                <a:solidFill>
                  <a:srgbClr val="243761"/>
                </a:solidFill>
                <a:latin typeface="Tahoma"/>
                <a:cs typeface="Tahoma"/>
              </a:rPr>
              <a:t>5</a:t>
            </a:r>
            <a:r>
              <a:rPr sz="3200" spc="-17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200" spc="85" dirty="0">
                <a:solidFill>
                  <a:srgbClr val="243761"/>
                </a:solidFill>
                <a:latin typeface="Tahoma"/>
                <a:cs typeface="Tahoma"/>
              </a:rPr>
              <a:t>Napa</a:t>
            </a:r>
            <a:r>
              <a:rPr sz="3200" spc="-17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200" spc="15" dirty="0">
                <a:solidFill>
                  <a:srgbClr val="243761"/>
                </a:solidFill>
                <a:latin typeface="Tahoma"/>
                <a:cs typeface="Tahoma"/>
              </a:rPr>
              <a:t>County.</a:t>
            </a:r>
            <a:r>
              <a:rPr sz="3200" spc="-17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200" spc="35" dirty="0">
                <a:solidFill>
                  <a:srgbClr val="243761"/>
                </a:solidFill>
                <a:latin typeface="Tahoma"/>
                <a:cs typeface="Tahoma"/>
              </a:rPr>
              <a:t>Generously</a:t>
            </a:r>
            <a:r>
              <a:rPr sz="3200" spc="-17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200" spc="40" dirty="0">
                <a:solidFill>
                  <a:srgbClr val="243761"/>
                </a:solidFill>
                <a:latin typeface="Tahoma"/>
                <a:cs typeface="Tahoma"/>
              </a:rPr>
              <a:t>supported  </a:t>
            </a:r>
            <a:r>
              <a:rPr sz="3200" spc="65" dirty="0">
                <a:solidFill>
                  <a:srgbClr val="243761"/>
                </a:solidFill>
                <a:latin typeface="Tahoma"/>
                <a:cs typeface="Tahoma"/>
              </a:rPr>
              <a:t>by</a:t>
            </a:r>
            <a:r>
              <a:rPr sz="3200" spc="-18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200" spc="45" dirty="0">
                <a:solidFill>
                  <a:srgbClr val="243761"/>
                </a:solidFill>
                <a:latin typeface="Tahoma"/>
                <a:cs typeface="Tahoma"/>
              </a:rPr>
              <a:t>Live</a:t>
            </a:r>
            <a:r>
              <a:rPr sz="3200" spc="-18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200" spc="50" dirty="0">
                <a:solidFill>
                  <a:srgbClr val="243761"/>
                </a:solidFill>
                <a:latin typeface="Tahoma"/>
                <a:cs typeface="Tahoma"/>
              </a:rPr>
              <a:t>Healthy</a:t>
            </a:r>
            <a:r>
              <a:rPr sz="3200" spc="-18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200" spc="85" dirty="0">
                <a:solidFill>
                  <a:srgbClr val="243761"/>
                </a:solidFill>
                <a:latin typeface="Tahoma"/>
                <a:cs typeface="Tahoma"/>
              </a:rPr>
              <a:t>Napa</a:t>
            </a:r>
            <a:r>
              <a:rPr sz="3200" spc="-18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200" spc="60" dirty="0">
                <a:solidFill>
                  <a:srgbClr val="243761"/>
                </a:solidFill>
                <a:latin typeface="Tahoma"/>
                <a:cs typeface="Tahoma"/>
              </a:rPr>
              <a:t>County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911127"/>
            <a:ext cx="9194800" cy="2362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300"/>
              </a:lnSpc>
            </a:pPr>
            <a:r>
              <a:rPr sz="8500" b="1" spc="-125" dirty="0">
                <a:solidFill>
                  <a:srgbClr val="3783FD"/>
                </a:solidFill>
                <a:latin typeface="Gill Sans MT"/>
                <a:cs typeface="Gill Sans MT"/>
              </a:rPr>
              <a:t>Somos</a:t>
            </a:r>
            <a:r>
              <a:rPr sz="8500" b="1" spc="-315" dirty="0">
                <a:solidFill>
                  <a:srgbClr val="3783FD"/>
                </a:solidFill>
                <a:latin typeface="Gill Sans MT"/>
                <a:cs typeface="Gill Sans MT"/>
              </a:rPr>
              <a:t> </a:t>
            </a:r>
            <a:r>
              <a:rPr sz="8500" b="1" spc="-175" dirty="0">
                <a:solidFill>
                  <a:srgbClr val="3783FD"/>
                </a:solidFill>
                <a:latin typeface="Gill Sans MT"/>
                <a:cs typeface="Gill Sans MT"/>
              </a:rPr>
              <a:t>Cuidadores  </a:t>
            </a:r>
            <a:r>
              <a:rPr sz="8500" b="1" spc="-380" dirty="0">
                <a:solidFill>
                  <a:srgbClr val="3783FD"/>
                </a:solidFill>
                <a:latin typeface="Gill Sans MT"/>
                <a:cs typeface="Gill Sans MT"/>
              </a:rPr>
              <a:t>We </a:t>
            </a:r>
            <a:r>
              <a:rPr sz="8500" b="1" spc="-275" dirty="0">
                <a:solidFill>
                  <a:srgbClr val="3783FD"/>
                </a:solidFill>
                <a:latin typeface="Gill Sans MT"/>
                <a:cs typeface="Gill Sans MT"/>
              </a:rPr>
              <a:t>are</a:t>
            </a:r>
            <a:r>
              <a:rPr sz="8500" b="1" spc="-135" dirty="0">
                <a:solidFill>
                  <a:srgbClr val="3783FD"/>
                </a:solidFill>
                <a:latin typeface="Gill Sans MT"/>
                <a:cs typeface="Gill Sans MT"/>
              </a:rPr>
              <a:t> </a:t>
            </a:r>
            <a:r>
              <a:rPr sz="8500" b="1" spc="-195" dirty="0">
                <a:solidFill>
                  <a:srgbClr val="3783FD"/>
                </a:solidFill>
                <a:latin typeface="Gill Sans MT"/>
                <a:cs typeface="Gill Sans MT"/>
              </a:rPr>
              <a:t>Caregivers</a:t>
            </a:r>
            <a:endParaRPr sz="85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5248" y="2748742"/>
            <a:ext cx="5791199" cy="4886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823" y="2654903"/>
            <a:ext cx="5695949" cy="4886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588585" y="2654903"/>
            <a:ext cx="5524499" cy="4924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289877"/>
            <a:ext cx="11087735" cy="138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1" spc="-780" dirty="0">
                <a:latin typeface="Arial Black"/>
                <a:cs typeface="Arial Black"/>
              </a:rPr>
              <a:t>Early </a:t>
            </a:r>
            <a:r>
              <a:rPr sz="8000" b="1" spc="-715" dirty="0">
                <a:latin typeface="Arial Black"/>
                <a:cs typeface="Arial Black"/>
              </a:rPr>
              <a:t>learning</a:t>
            </a:r>
            <a:r>
              <a:rPr sz="8000" b="1" spc="-250" dirty="0">
                <a:latin typeface="Arial Black"/>
                <a:cs typeface="Arial Black"/>
              </a:rPr>
              <a:t> </a:t>
            </a:r>
            <a:r>
              <a:rPr sz="8000" b="1" spc="-825" dirty="0">
                <a:latin typeface="Arial Black"/>
                <a:cs typeface="Arial Black"/>
              </a:rPr>
              <a:t>activities:</a:t>
            </a:r>
            <a:endParaRPr sz="8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0254" y="8924938"/>
            <a:ext cx="5085080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b="1" spc="-345" dirty="0">
                <a:solidFill>
                  <a:srgbClr val="3783FD"/>
                </a:solidFill>
                <a:latin typeface="Arial Black"/>
                <a:cs typeface="Arial Black"/>
              </a:rPr>
              <a:t>Using </a:t>
            </a:r>
            <a:r>
              <a:rPr sz="3800" b="1" spc="-360" dirty="0">
                <a:solidFill>
                  <a:srgbClr val="3783FD"/>
                </a:solidFill>
                <a:latin typeface="Arial Black"/>
                <a:cs typeface="Arial Black"/>
              </a:rPr>
              <a:t>household</a:t>
            </a:r>
            <a:r>
              <a:rPr sz="3800" b="1" spc="-210" dirty="0">
                <a:solidFill>
                  <a:srgbClr val="3783FD"/>
                </a:solidFill>
                <a:latin typeface="Arial Black"/>
                <a:cs typeface="Arial Black"/>
              </a:rPr>
              <a:t> </a:t>
            </a:r>
            <a:r>
              <a:rPr sz="3800" b="1" spc="-420" dirty="0">
                <a:solidFill>
                  <a:srgbClr val="3783FD"/>
                </a:solidFill>
                <a:latin typeface="Arial Black"/>
                <a:cs typeface="Arial Black"/>
              </a:rPr>
              <a:t>items</a:t>
            </a:r>
            <a:endParaRPr sz="3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72647" y="8924938"/>
            <a:ext cx="2074545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b="1" spc="-400" dirty="0">
                <a:solidFill>
                  <a:srgbClr val="3783FD"/>
                </a:solidFill>
                <a:latin typeface="Arial Black"/>
                <a:cs typeface="Arial Black"/>
              </a:rPr>
              <a:t>M</a:t>
            </a:r>
            <a:r>
              <a:rPr sz="3800" b="1" spc="-355" dirty="0">
                <a:solidFill>
                  <a:srgbClr val="3783FD"/>
                </a:solidFill>
                <a:latin typeface="Arial Black"/>
                <a:cs typeface="Arial Black"/>
              </a:rPr>
              <a:t>o</a:t>
            </a:r>
            <a:r>
              <a:rPr sz="3800" b="1" spc="-260" dirty="0">
                <a:solidFill>
                  <a:srgbClr val="3783FD"/>
                </a:solidFill>
                <a:latin typeface="Arial Black"/>
                <a:cs typeface="Arial Black"/>
              </a:rPr>
              <a:t>d</a:t>
            </a:r>
            <a:r>
              <a:rPr sz="3800" b="1" spc="-525" dirty="0">
                <a:solidFill>
                  <a:srgbClr val="3783FD"/>
                </a:solidFill>
                <a:latin typeface="Arial Black"/>
                <a:cs typeface="Arial Black"/>
              </a:rPr>
              <a:t>e</a:t>
            </a:r>
            <a:r>
              <a:rPr sz="3800" b="1" spc="-305" dirty="0">
                <a:solidFill>
                  <a:srgbClr val="3783FD"/>
                </a:solidFill>
                <a:latin typeface="Arial Black"/>
                <a:cs typeface="Arial Black"/>
              </a:rPr>
              <a:t>li</a:t>
            </a:r>
            <a:r>
              <a:rPr sz="3800" b="1" spc="-320" dirty="0">
                <a:solidFill>
                  <a:srgbClr val="3783FD"/>
                </a:solidFill>
                <a:latin typeface="Arial Black"/>
                <a:cs typeface="Arial Black"/>
              </a:rPr>
              <a:t>n</a:t>
            </a:r>
            <a:r>
              <a:rPr sz="3800" b="1" spc="-240" dirty="0">
                <a:solidFill>
                  <a:srgbClr val="3783FD"/>
                </a:solidFill>
                <a:latin typeface="Arial Black"/>
                <a:cs typeface="Arial Black"/>
              </a:rPr>
              <a:t>g</a:t>
            </a:r>
            <a:endParaRPr sz="38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74920" y="8924938"/>
            <a:ext cx="2623185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b="1" spc="-480" dirty="0">
                <a:solidFill>
                  <a:srgbClr val="3783FD"/>
                </a:solidFill>
                <a:latin typeface="Arial Black"/>
                <a:cs typeface="Arial Black"/>
              </a:rPr>
              <a:t>Make </a:t>
            </a:r>
            <a:r>
              <a:rPr sz="3800" b="1" spc="-295" dirty="0">
                <a:solidFill>
                  <a:srgbClr val="3783FD"/>
                </a:solidFill>
                <a:latin typeface="Arial Black"/>
                <a:cs typeface="Arial Black"/>
              </a:rPr>
              <a:t>it</a:t>
            </a:r>
            <a:r>
              <a:rPr sz="3800" b="1" spc="-75" dirty="0">
                <a:solidFill>
                  <a:srgbClr val="3783FD"/>
                </a:solidFill>
                <a:latin typeface="Arial Black"/>
                <a:cs typeface="Arial Black"/>
              </a:rPr>
              <a:t> </a:t>
            </a:r>
            <a:r>
              <a:rPr sz="3800" b="1" spc="-275" dirty="0">
                <a:solidFill>
                  <a:srgbClr val="3783FD"/>
                </a:solidFill>
                <a:latin typeface="Arial Black"/>
                <a:cs typeface="Arial Black"/>
              </a:rPr>
              <a:t>fun!</a:t>
            </a:r>
            <a:endParaRPr sz="3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9691" y="2053949"/>
            <a:ext cx="134620" cy="134620"/>
          </a:xfrm>
          <a:custGeom>
            <a:avLst/>
            <a:gdLst/>
            <a:ahLst/>
            <a:cxnLst/>
            <a:rect l="l" t="t" r="r" b="b"/>
            <a:pathLst>
              <a:path w="134619" h="134619">
                <a:moveTo>
                  <a:pt x="71723" y="134609"/>
                </a:moveTo>
                <a:lnTo>
                  <a:pt x="62885" y="134609"/>
                </a:lnTo>
                <a:lnTo>
                  <a:pt x="58508" y="134178"/>
                </a:lnTo>
                <a:lnTo>
                  <a:pt x="22838" y="118021"/>
                </a:lnTo>
                <a:lnTo>
                  <a:pt x="2155" y="84769"/>
                </a:lnTo>
                <a:lnTo>
                  <a:pt x="0" y="71723"/>
                </a:lnTo>
                <a:lnTo>
                  <a:pt x="0" y="62885"/>
                </a:lnTo>
                <a:lnTo>
                  <a:pt x="13798" y="26237"/>
                </a:lnTo>
                <a:lnTo>
                  <a:pt x="45631" y="3432"/>
                </a:lnTo>
                <a:lnTo>
                  <a:pt x="62885" y="0"/>
                </a:lnTo>
                <a:lnTo>
                  <a:pt x="71723" y="0"/>
                </a:lnTo>
                <a:lnTo>
                  <a:pt x="108371" y="13798"/>
                </a:lnTo>
                <a:lnTo>
                  <a:pt x="131177" y="45631"/>
                </a:lnTo>
                <a:lnTo>
                  <a:pt x="134609" y="62885"/>
                </a:lnTo>
                <a:lnTo>
                  <a:pt x="134609" y="71723"/>
                </a:lnTo>
                <a:lnTo>
                  <a:pt x="120811" y="108371"/>
                </a:lnTo>
                <a:lnTo>
                  <a:pt x="88978" y="131177"/>
                </a:lnTo>
                <a:lnTo>
                  <a:pt x="71723" y="134609"/>
                </a:lnTo>
                <a:close/>
              </a:path>
            </a:pathLst>
          </a:custGeom>
          <a:solidFill>
            <a:srgbClr val="243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9691" y="2623450"/>
            <a:ext cx="134620" cy="134620"/>
          </a:xfrm>
          <a:custGeom>
            <a:avLst/>
            <a:gdLst/>
            <a:ahLst/>
            <a:cxnLst/>
            <a:rect l="l" t="t" r="r" b="b"/>
            <a:pathLst>
              <a:path w="134619" h="134619">
                <a:moveTo>
                  <a:pt x="71723" y="134609"/>
                </a:moveTo>
                <a:lnTo>
                  <a:pt x="62885" y="134609"/>
                </a:lnTo>
                <a:lnTo>
                  <a:pt x="58508" y="134178"/>
                </a:lnTo>
                <a:lnTo>
                  <a:pt x="22838" y="118021"/>
                </a:lnTo>
                <a:lnTo>
                  <a:pt x="2155" y="84769"/>
                </a:lnTo>
                <a:lnTo>
                  <a:pt x="0" y="71723"/>
                </a:lnTo>
                <a:lnTo>
                  <a:pt x="0" y="62885"/>
                </a:lnTo>
                <a:lnTo>
                  <a:pt x="13798" y="26237"/>
                </a:lnTo>
                <a:lnTo>
                  <a:pt x="45631" y="3432"/>
                </a:lnTo>
                <a:lnTo>
                  <a:pt x="62885" y="0"/>
                </a:lnTo>
                <a:lnTo>
                  <a:pt x="71723" y="0"/>
                </a:lnTo>
                <a:lnTo>
                  <a:pt x="108371" y="13798"/>
                </a:lnTo>
                <a:lnTo>
                  <a:pt x="131177" y="45631"/>
                </a:lnTo>
                <a:lnTo>
                  <a:pt x="134609" y="62885"/>
                </a:lnTo>
                <a:lnTo>
                  <a:pt x="134609" y="71723"/>
                </a:lnTo>
                <a:lnTo>
                  <a:pt x="120811" y="108371"/>
                </a:lnTo>
                <a:lnTo>
                  <a:pt x="88978" y="131177"/>
                </a:lnTo>
                <a:lnTo>
                  <a:pt x="71723" y="134609"/>
                </a:lnTo>
                <a:close/>
              </a:path>
            </a:pathLst>
          </a:custGeom>
          <a:solidFill>
            <a:srgbClr val="243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9691" y="3762453"/>
            <a:ext cx="134620" cy="134620"/>
          </a:xfrm>
          <a:custGeom>
            <a:avLst/>
            <a:gdLst/>
            <a:ahLst/>
            <a:cxnLst/>
            <a:rect l="l" t="t" r="r" b="b"/>
            <a:pathLst>
              <a:path w="134619" h="134620">
                <a:moveTo>
                  <a:pt x="71723" y="134609"/>
                </a:moveTo>
                <a:lnTo>
                  <a:pt x="62885" y="134609"/>
                </a:lnTo>
                <a:lnTo>
                  <a:pt x="58508" y="134178"/>
                </a:lnTo>
                <a:lnTo>
                  <a:pt x="22838" y="118020"/>
                </a:lnTo>
                <a:lnTo>
                  <a:pt x="2155" y="84769"/>
                </a:lnTo>
                <a:lnTo>
                  <a:pt x="0" y="71723"/>
                </a:lnTo>
                <a:lnTo>
                  <a:pt x="0" y="62885"/>
                </a:lnTo>
                <a:lnTo>
                  <a:pt x="13798" y="26237"/>
                </a:lnTo>
                <a:lnTo>
                  <a:pt x="45631" y="3431"/>
                </a:lnTo>
                <a:lnTo>
                  <a:pt x="62885" y="0"/>
                </a:lnTo>
                <a:lnTo>
                  <a:pt x="71723" y="0"/>
                </a:lnTo>
                <a:lnTo>
                  <a:pt x="108371" y="13797"/>
                </a:lnTo>
                <a:lnTo>
                  <a:pt x="131177" y="45630"/>
                </a:lnTo>
                <a:lnTo>
                  <a:pt x="134609" y="62885"/>
                </a:lnTo>
                <a:lnTo>
                  <a:pt x="134609" y="71723"/>
                </a:lnTo>
                <a:lnTo>
                  <a:pt x="120811" y="108371"/>
                </a:lnTo>
                <a:lnTo>
                  <a:pt x="88978" y="131176"/>
                </a:lnTo>
                <a:lnTo>
                  <a:pt x="71723" y="134609"/>
                </a:lnTo>
                <a:close/>
              </a:path>
            </a:pathLst>
          </a:custGeom>
          <a:solidFill>
            <a:srgbClr val="243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9691" y="4901455"/>
            <a:ext cx="134620" cy="134620"/>
          </a:xfrm>
          <a:custGeom>
            <a:avLst/>
            <a:gdLst/>
            <a:ahLst/>
            <a:cxnLst/>
            <a:rect l="l" t="t" r="r" b="b"/>
            <a:pathLst>
              <a:path w="134619" h="134620">
                <a:moveTo>
                  <a:pt x="71723" y="134609"/>
                </a:moveTo>
                <a:lnTo>
                  <a:pt x="62885" y="134609"/>
                </a:lnTo>
                <a:lnTo>
                  <a:pt x="58508" y="134178"/>
                </a:lnTo>
                <a:lnTo>
                  <a:pt x="22838" y="118020"/>
                </a:lnTo>
                <a:lnTo>
                  <a:pt x="2155" y="84769"/>
                </a:lnTo>
                <a:lnTo>
                  <a:pt x="0" y="71723"/>
                </a:lnTo>
                <a:lnTo>
                  <a:pt x="0" y="62885"/>
                </a:lnTo>
                <a:lnTo>
                  <a:pt x="13798" y="26237"/>
                </a:lnTo>
                <a:lnTo>
                  <a:pt x="45631" y="3431"/>
                </a:lnTo>
                <a:lnTo>
                  <a:pt x="62885" y="0"/>
                </a:lnTo>
                <a:lnTo>
                  <a:pt x="71723" y="0"/>
                </a:lnTo>
                <a:lnTo>
                  <a:pt x="108371" y="13797"/>
                </a:lnTo>
                <a:lnTo>
                  <a:pt x="131177" y="45630"/>
                </a:lnTo>
                <a:lnTo>
                  <a:pt x="134609" y="62885"/>
                </a:lnTo>
                <a:lnTo>
                  <a:pt x="134609" y="71723"/>
                </a:lnTo>
                <a:lnTo>
                  <a:pt x="120811" y="108371"/>
                </a:lnTo>
                <a:lnTo>
                  <a:pt x="88978" y="131177"/>
                </a:lnTo>
                <a:lnTo>
                  <a:pt x="71723" y="134609"/>
                </a:lnTo>
                <a:close/>
              </a:path>
            </a:pathLst>
          </a:custGeom>
          <a:solidFill>
            <a:srgbClr val="243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9691" y="5470956"/>
            <a:ext cx="134620" cy="134620"/>
          </a:xfrm>
          <a:custGeom>
            <a:avLst/>
            <a:gdLst/>
            <a:ahLst/>
            <a:cxnLst/>
            <a:rect l="l" t="t" r="r" b="b"/>
            <a:pathLst>
              <a:path w="134619" h="134620">
                <a:moveTo>
                  <a:pt x="71723" y="134609"/>
                </a:moveTo>
                <a:lnTo>
                  <a:pt x="62885" y="134609"/>
                </a:lnTo>
                <a:lnTo>
                  <a:pt x="58508" y="134178"/>
                </a:lnTo>
                <a:lnTo>
                  <a:pt x="22838" y="118020"/>
                </a:lnTo>
                <a:lnTo>
                  <a:pt x="2155" y="84769"/>
                </a:lnTo>
                <a:lnTo>
                  <a:pt x="0" y="71723"/>
                </a:lnTo>
                <a:lnTo>
                  <a:pt x="0" y="62884"/>
                </a:lnTo>
                <a:lnTo>
                  <a:pt x="13798" y="26237"/>
                </a:lnTo>
                <a:lnTo>
                  <a:pt x="45631" y="3431"/>
                </a:lnTo>
                <a:lnTo>
                  <a:pt x="62885" y="0"/>
                </a:lnTo>
                <a:lnTo>
                  <a:pt x="71723" y="0"/>
                </a:lnTo>
                <a:lnTo>
                  <a:pt x="108371" y="13797"/>
                </a:lnTo>
                <a:lnTo>
                  <a:pt x="131177" y="45630"/>
                </a:lnTo>
                <a:lnTo>
                  <a:pt x="134609" y="62884"/>
                </a:lnTo>
                <a:lnTo>
                  <a:pt x="134609" y="71723"/>
                </a:lnTo>
                <a:lnTo>
                  <a:pt x="120811" y="108370"/>
                </a:lnTo>
                <a:lnTo>
                  <a:pt x="88978" y="131176"/>
                </a:lnTo>
                <a:lnTo>
                  <a:pt x="71723" y="134609"/>
                </a:lnTo>
                <a:close/>
              </a:path>
            </a:pathLst>
          </a:custGeom>
          <a:solidFill>
            <a:srgbClr val="243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9691" y="6040458"/>
            <a:ext cx="134620" cy="134620"/>
          </a:xfrm>
          <a:custGeom>
            <a:avLst/>
            <a:gdLst/>
            <a:ahLst/>
            <a:cxnLst/>
            <a:rect l="l" t="t" r="r" b="b"/>
            <a:pathLst>
              <a:path w="134619" h="134620">
                <a:moveTo>
                  <a:pt x="71723" y="134609"/>
                </a:moveTo>
                <a:lnTo>
                  <a:pt x="62885" y="134609"/>
                </a:lnTo>
                <a:lnTo>
                  <a:pt x="58508" y="134177"/>
                </a:lnTo>
                <a:lnTo>
                  <a:pt x="22838" y="118020"/>
                </a:lnTo>
                <a:lnTo>
                  <a:pt x="2155" y="84769"/>
                </a:lnTo>
                <a:lnTo>
                  <a:pt x="0" y="71723"/>
                </a:lnTo>
                <a:lnTo>
                  <a:pt x="0" y="62885"/>
                </a:lnTo>
                <a:lnTo>
                  <a:pt x="13798" y="26237"/>
                </a:lnTo>
                <a:lnTo>
                  <a:pt x="45631" y="3432"/>
                </a:lnTo>
                <a:lnTo>
                  <a:pt x="62885" y="0"/>
                </a:lnTo>
                <a:lnTo>
                  <a:pt x="71723" y="0"/>
                </a:lnTo>
                <a:lnTo>
                  <a:pt x="108371" y="13797"/>
                </a:lnTo>
                <a:lnTo>
                  <a:pt x="131177" y="45630"/>
                </a:lnTo>
                <a:lnTo>
                  <a:pt x="134609" y="62885"/>
                </a:lnTo>
                <a:lnTo>
                  <a:pt x="134609" y="71723"/>
                </a:lnTo>
                <a:lnTo>
                  <a:pt x="120811" y="108371"/>
                </a:lnTo>
                <a:lnTo>
                  <a:pt x="88978" y="131176"/>
                </a:lnTo>
                <a:lnTo>
                  <a:pt x="71723" y="134609"/>
                </a:lnTo>
                <a:close/>
              </a:path>
            </a:pathLst>
          </a:custGeom>
          <a:solidFill>
            <a:srgbClr val="243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49691" y="6609959"/>
            <a:ext cx="134620" cy="134620"/>
          </a:xfrm>
          <a:custGeom>
            <a:avLst/>
            <a:gdLst/>
            <a:ahLst/>
            <a:cxnLst/>
            <a:rect l="l" t="t" r="r" b="b"/>
            <a:pathLst>
              <a:path w="134619" h="134620">
                <a:moveTo>
                  <a:pt x="71723" y="134609"/>
                </a:moveTo>
                <a:lnTo>
                  <a:pt x="62885" y="134609"/>
                </a:lnTo>
                <a:lnTo>
                  <a:pt x="58508" y="134177"/>
                </a:lnTo>
                <a:lnTo>
                  <a:pt x="22838" y="118020"/>
                </a:lnTo>
                <a:lnTo>
                  <a:pt x="2155" y="84768"/>
                </a:lnTo>
                <a:lnTo>
                  <a:pt x="0" y="71723"/>
                </a:lnTo>
                <a:lnTo>
                  <a:pt x="0" y="62885"/>
                </a:lnTo>
                <a:lnTo>
                  <a:pt x="13798" y="26236"/>
                </a:lnTo>
                <a:lnTo>
                  <a:pt x="45631" y="3431"/>
                </a:lnTo>
                <a:lnTo>
                  <a:pt x="62885" y="0"/>
                </a:lnTo>
                <a:lnTo>
                  <a:pt x="71723" y="0"/>
                </a:lnTo>
                <a:lnTo>
                  <a:pt x="108371" y="13797"/>
                </a:lnTo>
                <a:lnTo>
                  <a:pt x="131177" y="45630"/>
                </a:lnTo>
                <a:lnTo>
                  <a:pt x="134609" y="62885"/>
                </a:lnTo>
                <a:lnTo>
                  <a:pt x="134609" y="71723"/>
                </a:lnTo>
                <a:lnTo>
                  <a:pt x="120811" y="108370"/>
                </a:lnTo>
                <a:lnTo>
                  <a:pt x="88978" y="131176"/>
                </a:lnTo>
                <a:lnTo>
                  <a:pt x="71723" y="134609"/>
                </a:lnTo>
                <a:close/>
              </a:path>
            </a:pathLst>
          </a:custGeom>
          <a:solidFill>
            <a:srgbClr val="243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0">
              <a:lnSpc>
                <a:spcPct val="100000"/>
              </a:lnSpc>
            </a:pPr>
            <a:r>
              <a:rPr spc="-15" dirty="0"/>
              <a:t>Importance</a:t>
            </a:r>
            <a:r>
              <a:rPr spc="-170" dirty="0"/>
              <a:t> </a:t>
            </a:r>
            <a:r>
              <a:rPr spc="30" dirty="0"/>
              <a:t>of</a:t>
            </a:r>
            <a:r>
              <a:rPr spc="-170" dirty="0"/>
              <a:t> </a:t>
            </a:r>
            <a:r>
              <a:rPr spc="25" dirty="0"/>
              <a:t>trusted</a:t>
            </a:r>
            <a:r>
              <a:rPr spc="-170" dirty="0"/>
              <a:t> </a:t>
            </a:r>
            <a:r>
              <a:rPr spc="40" dirty="0"/>
              <a:t>messengers</a:t>
            </a:r>
            <a:r>
              <a:rPr spc="-170" dirty="0"/>
              <a:t> </a:t>
            </a:r>
            <a:r>
              <a:rPr spc="-35" dirty="0"/>
              <a:t>&amp;</a:t>
            </a:r>
            <a:r>
              <a:rPr spc="-170" dirty="0"/>
              <a:t> </a:t>
            </a:r>
            <a:r>
              <a:rPr spc="20" dirty="0"/>
              <a:t>convenient</a:t>
            </a:r>
            <a:r>
              <a:rPr spc="-170" dirty="0"/>
              <a:t> </a:t>
            </a:r>
            <a:r>
              <a:rPr spc="30" dirty="0"/>
              <a:t>locations</a:t>
            </a:r>
          </a:p>
          <a:p>
            <a:pPr marL="952500" marR="325755">
              <a:lnSpc>
                <a:spcPct val="122500"/>
              </a:lnSpc>
            </a:pPr>
            <a:r>
              <a:rPr spc="55" dirty="0"/>
              <a:t>Some</a:t>
            </a:r>
            <a:r>
              <a:rPr spc="-170" dirty="0"/>
              <a:t> </a:t>
            </a:r>
            <a:r>
              <a:rPr spc="125" dirty="0"/>
              <a:t>FFNs</a:t>
            </a:r>
            <a:r>
              <a:rPr spc="-170" dirty="0"/>
              <a:t> </a:t>
            </a:r>
            <a:r>
              <a:rPr spc="60" dirty="0"/>
              <a:t>did</a:t>
            </a:r>
            <a:r>
              <a:rPr spc="-170" dirty="0"/>
              <a:t> </a:t>
            </a:r>
            <a:r>
              <a:rPr spc="25" dirty="0"/>
              <a:t>not</a:t>
            </a:r>
            <a:r>
              <a:rPr spc="-170" dirty="0"/>
              <a:t> </a:t>
            </a:r>
            <a:r>
              <a:rPr spc="100" dirty="0"/>
              <a:t>grow</a:t>
            </a:r>
            <a:r>
              <a:rPr spc="-170" dirty="0"/>
              <a:t> </a:t>
            </a:r>
            <a:r>
              <a:rPr spc="45" dirty="0"/>
              <a:t>up</a:t>
            </a:r>
            <a:r>
              <a:rPr spc="-170" dirty="0"/>
              <a:t> </a:t>
            </a:r>
            <a:r>
              <a:rPr spc="85" dirty="0"/>
              <a:t>with</a:t>
            </a:r>
            <a:r>
              <a:rPr spc="-170" dirty="0"/>
              <a:t> </a:t>
            </a:r>
            <a:r>
              <a:rPr spc="25" dirty="0"/>
              <a:t>activities</a:t>
            </a:r>
            <a:r>
              <a:rPr spc="-170" dirty="0"/>
              <a:t> </a:t>
            </a:r>
            <a:r>
              <a:rPr spc="185" dirty="0"/>
              <a:t>-</a:t>
            </a:r>
            <a:r>
              <a:rPr spc="-170" dirty="0"/>
              <a:t> </a:t>
            </a:r>
            <a:r>
              <a:rPr spc="114" dirty="0"/>
              <a:t>show</a:t>
            </a:r>
            <a:r>
              <a:rPr spc="-170" dirty="0"/>
              <a:t> </a:t>
            </a:r>
            <a:r>
              <a:rPr spc="15" dirty="0"/>
              <a:t>them</a:t>
            </a:r>
            <a:r>
              <a:rPr spc="-170" dirty="0"/>
              <a:t> </a:t>
            </a:r>
            <a:r>
              <a:rPr spc="40" dirty="0"/>
              <a:t>and</a:t>
            </a:r>
            <a:r>
              <a:rPr spc="-170" dirty="0"/>
              <a:t> </a:t>
            </a:r>
            <a:r>
              <a:rPr spc="55" dirty="0"/>
              <a:t>empower</a:t>
            </a:r>
            <a:r>
              <a:rPr spc="-170" dirty="0"/>
              <a:t> </a:t>
            </a:r>
            <a:r>
              <a:rPr spc="15" dirty="0"/>
              <a:t>them</a:t>
            </a:r>
            <a:r>
              <a:rPr spc="-170" dirty="0"/>
              <a:t> </a:t>
            </a:r>
            <a:r>
              <a:rPr spc="20" dirty="0"/>
              <a:t>to</a:t>
            </a:r>
            <a:r>
              <a:rPr spc="-170" dirty="0"/>
              <a:t> </a:t>
            </a:r>
            <a:r>
              <a:rPr dirty="0"/>
              <a:t>participate,  </a:t>
            </a:r>
            <a:r>
              <a:rPr spc="20" dirty="0"/>
              <a:t>interested </a:t>
            </a:r>
            <a:r>
              <a:rPr spc="15" dirty="0"/>
              <a:t>in</a:t>
            </a:r>
            <a:r>
              <a:rPr spc="-395" dirty="0"/>
              <a:t> </a:t>
            </a:r>
            <a:r>
              <a:rPr spc="15" dirty="0"/>
              <a:t>learning</a:t>
            </a:r>
          </a:p>
          <a:p>
            <a:pPr marL="952500" marR="5080">
              <a:lnSpc>
                <a:spcPct val="122500"/>
              </a:lnSpc>
            </a:pPr>
            <a:r>
              <a:rPr spc="125" dirty="0"/>
              <a:t>FFNs</a:t>
            </a:r>
            <a:r>
              <a:rPr spc="-165" dirty="0"/>
              <a:t> </a:t>
            </a:r>
            <a:r>
              <a:rPr spc="-5" dirty="0"/>
              <a:t>are</a:t>
            </a:r>
            <a:r>
              <a:rPr spc="-165" dirty="0"/>
              <a:t> </a:t>
            </a:r>
            <a:r>
              <a:rPr spc="-30" dirty="0"/>
              <a:t>busy;</a:t>
            </a:r>
            <a:r>
              <a:rPr spc="-165" dirty="0"/>
              <a:t> </a:t>
            </a:r>
            <a:r>
              <a:rPr spc="30" dirty="0"/>
              <a:t>events</a:t>
            </a:r>
            <a:r>
              <a:rPr spc="-165" dirty="0"/>
              <a:t> </a:t>
            </a:r>
            <a:r>
              <a:rPr spc="25" dirty="0"/>
              <a:t>need</a:t>
            </a:r>
            <a:r>
              <a:rPr spc="-165" dirty="0"/>
              <a:t> </a:t>
            </a:r>
            <a:r>
              <a:rPr spc="20" dirty="0"/>
              <a:t>to</a:t>
            </a:r>
            <a:r>
              <a:rPr spc="-165" dirty="0"/>
              <a:t> </a:t>
            </a:r>
            <a:r>
              <a:rPr spc="30" dirty="0"/>
              <a:t>help</a:t>
            </a:r>
            <a:r>
              <a:rPr spc="-165" dirty="0"/>
              <a:t> </a:t>
            </a:r>
            <a:r>
              <a:rPr spc="15" dirty="0"/>
              <a:t>them</a:t>
            </a:r>
            <a:r>
              <a:rPr spc="-165" dirty="0"/>
              <a:t> </a:t>
            </a:r>
            <a:r>
              <a:rPr spc="15" dirty="0"/>
              <a:t>in</a:t>
            </a:r>
            <a:r>
              <a:rPr spc="-165" dirty="0"/>
              <a:t> </a:t>
            </a:r>
            <a:r>
              <a:rPr spc="10" dirty="0"/>
              <a:t>other</a:t>
            </a:r>
            <a:r>
              <a:rPr spc="-165" dirty="0"/>
              <a:t> </a:t>
            </a:r>
            <a:r>
              <a:rPr spc="110" dirty="0"/>
              <a:t>ways</a:t>
            </a:r>
            <a:r>
              <a:rPr spc="-165" dirty="0"/>
              <a:t> </a:t>
            </a:r>
            <a:r>
              <a:rPr spc="185" dirty="0"/>
              <a:t>-</a:t>
            </a:r>
            <a:r>
              <a:rPr spc="-165" dirty="0"/>
              <a:t> </a:t>
            </a:r>
            <a:r>
              <a:rPr spc="30" dirty="0"/>
              <a:t>provide</a:t>
            </a:r>
            <a:r>
              <a:rPr spc="-165" dirty="0"/>
              <a:t> </a:t>
            </a:r>
            <a:r>
              <a:rPr spc="40" dirty="0"/>
              <a:t>food</a:t>
            </a:r>
            <a:r>
              <a:rPr spc="-165" dirty="0"/>
              <a:t> </a:t>
            </a:r>
            <a:r>
              <a:rPr spc="40" dirty="0"/>
              <a:t>and</a:t>
            </a:r>
            <a:r>
              <a:rPr spc="-165" dirty="0"/>
              <a:t> </a:t>
            </a:r>
            <a:r>
              <a:rPr spc="25" dirty="0"/>
              <a:t>additional</a:t>
            </a:r>
            <a:r>
              <a:rPr spc="-165" dirty="0"/>
              <a:t> </a:t>
            </a:r>
            <a:r>
              <a:rPr spc="40" dirty="0"/>
              <a:t>food</a:t>
            </a:r>
            <a:r>
              <a:rPr spc="-165" dirty="0"/>
              <a:t> </a:t>
            </a:r>
            <a:r>
              <a:rPr spc="20" dirty="0"/>
              <a:t>to  </a:t>
            </a:r>
            <a:r>
              <a:rPr spc="35" dirty="0"/>
              <a:t>bring</a:t>
            </a:r>
            <a:r>
              <a:rPr spc="-175" dirty="0"/>
              <a:t> </a:t>
            </a:r>
            <a:r>
              <a:rPr spc="20" dirty="0"/>
              <a:t>home</a:t>
            </a:r>
            <a:r>
              <a:rPr spc="-175" dirty="0"/>
              <a:t> </a:t>
            </a:r>
            <a:r>
              <a:rPr spc="65" dirty="0"/>
              <a:t>so</a:t>
            </a:r>
            <a:r>
              <a:rPr spc="-175" dirty="0"/>
              <a:t> </a:t>
            </a:r>
            <a:r>
              <a:rPr spc="15" dirty="0"/>
              <a:t>that</a:t>
            </a:r>
            <a:r>
              <a:rPr spc="-175" dirty="0"/>
              <a:t> </a:t>
            </a:r>
            <a:r>
              <a:rPr spc="20" dirty="0"/>
              <a:t>they</a:t>
            </a:r>
            <a:r>
              <a:rPr spc="-175" dirty="0"/>
              <a:t> </a:t>
            </a:r>
            <a:r>
              <a:rPr spc="35" dirty="0"/>
              <a:t>don't</a:t>
            </a:r>
            <a:r>
              <a:rPr spc="-175" dirty="0"/>
              <a:t> </a:t>
            </a:r>
            <a:r>
              <a:rPr spc="20" dirty="0"/>
              <a:t>have</a:t>
            </a:r>
            <a:r>
              <a:rPr spc="-175" dirty="0"/>
              <a:t> </a:t>
            </a:r>
            <a:r>
              <a:rPr spc="20" dirty="0"/>
              <a:t>to</a:t>
            </a:r>
            <a:r>
              <a:rPr spc="-175" dirty="0"/>
              <a:t> </a:t>
            </a:r>
            <a:r>
              <a:rPr spc="25" dirty="0"/>
              <a:t>cook</a:t>
            </a:r>
          </a:p>
          <a:p>
            <a:pPr marL="952500">
              <a:lnSpc>
                <a:spcPct val="100000"/>
              </a:lnSpc>
              <a:spcBef>
                <a:spcPts val="825"/>
              </a:spcBef>
            </a:pPr>
            <a:r>
              <a:rPr spc="55" dirty="0"/>
              <a:t>Lead </a:t>
            </a:r>
            <a:r>
              <a:rPr spc="15" dirty="0"/>
              <a:t>in</a:t>
            </a:r>
            <a:r>
              <a:rPr spc="-480" dirty="0"/>
              <a:t> </a:t>
            </a:r>
            <a:r>
              <a:rPr spc="15" dirty="0"/>
              <a:t>Spanish!</a:t>
            </a:r>
          </a:p>
          <a:p>
            <a:pPr marL="952500" marR="11396345">
              <a:lnSpc>
                <a:spcPct val="122500"/>
              </a:lnSpc>
            </a:pPr>
            <a:r>
              <a:rPr spc="90" dirty="0"/>
              <a:t>Best </a:t>
            </a:r>
            <a:r>
              <a:rPr spc="114" dirty="0"/>
              <a:t>way</a:t>
            </a:r>
            <a:r>
              <a:rPr spc="-665" dirty="0"/>
              <a:t> </a:t>
            </a:r>
            <a:r>
              <a:rPr spc="20" dirty="0"/>
              <a:t>to communicate  </a:t>
            </a:r>
            <a:r>
              <a:rPr spc="50" dirty="0"/>
              <a:t>Make </a:t>
            </a:r>
            <a:r>
              <a:rPr spc="10" dirty="0"/>
              <a:t>it</a:t>
            </a:r>
            <a:r>
              <a:rPr spc="-465" dirty="0"/>
              <a:t> </a:t>
            </a:r>
            <a:r>
              <a:rPr spc="-65" dirty="0"/>
              <a:t>fun!</a:t>
            </a:r>
          </a:p>
          <a:p>
            <a:pPr marL="952500">
              <a:lnSpc>
                <a:spcPct val="100000"/>
              </a:lnSpc>
              <a:spcBef>
                <a:spcPts val="819"/>
              </a:spcBef>
            </a:pPr>
            <a:r>
              <a:rPr spc="125" dirty="0"/>
              <a:t>FFNs</a:t>
            </a:r>
            <a:r>
              <a:rPr spc="-175" dirty="0"/>
              <a:t> </a:t>
            </a:r>
            <a:r>
              <a:rPr spc="85" dirty="0"/>
              <a:t>want</a:t>
            </a:r>
            <a:r>
              <a:rPr spc="-175" dirty="0"/>
              <a:t> </a:t>
            </a:r>
            <a:r>
              <a:rPr spc="20" dirty="0"/>
              <a:t>to</a:t>
            </a:r>
            <a:r>
              <a:rPr spc="-175" dirty="0"/>
              <a:t> </a:t>
            </a:r>
            <a:r>
              <a:rPr spc="20" dirty="0"/>
              <a:t>gather</a:t>
            </a:r>
            <a:r>
              <a:rPr spc="-175" dirty="0"/>
              <a:t> </a:t>
            </a:r>
            <a:r>
              <a:rPr spc="10" dirty="0"/>
              <a:t>at</a:t>
            </a:r>
            <a:r>
              <a:rPr spc="-175" dirty="0"/>
              <a:t> </a:t>
            </a:r>
            <a:r>
              <a:rPr spc="25" dirty="0"/>
              <a:t>these</a:t>
            </a:r>
            <a:r>
              <a:rPr spc="-175" dirty="0"/>
              <a:t> </a:t>
            </a:r>
            <a:r>
              <a:rPr spc="45" dirty="0"/>
              <a:t>types</a:t>
            </a:r>
            <a:r>
              <a:rPr spc="-175" dirty="0"/>
              <a:t> </a:t>
            </a:r>
            <a:r>
              <a:rPr spc="30" dirty="0"/>
              <a:t>of</a:t>
            </a:r>
            <a:r>
              <a:rPr spc="-175" dirty="0"/>
              <a:t> </a:t>
            </a:r>
            <a:r>
              <a:rPr spc="30" dirty="0"/>
              <a:t>events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16000" y="282275"/>
            <a:ext cx="9088120" cy="1325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700" b="1" spc="-385" dirty="0">
                <a:latin typeface="Arial Black"/>
                <a:cs typeface="Arial Black"/>
              </a:rPr>
              <a:t>What </a:t>
            </a:r>
            <a:r>
              <a:rPr sz="8700" b="1" spc="-980" dirty="0">
                <a:latin typeface="Arial Black"/>
                <a:cs typeface="Arial Black"/>
              </a:rPr>
              <a:t>we</a:t>
            </a:r>
            <a:r>
              <a:rPr sz="8700" b="1" spc="-800" dirty="0">
                <a:latin typeface="Arial Black"/>
                <a:cs typeface="Arial Black"/>
              </a:rPr>
              <a:t> </a:t>
            </a:r>
            <a:r>
              <a:rPr sz="8700" b="1" spc="-844" dirty="0">
                <a:latin typeface="Arial Black"/>
                <a:cs typeface="Arial Black"/>
              </a:rPr>
              <a:t>learned:</a:t>
            </a:r>
            <a:endParaRPr sz="87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4765" y="8924932"/>
            <a:ext cx="1143635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b="1" spc="-390" dirty="0">
                <a:solidFill>
                  <a:srgbClr val="3783FD"/>
                </a:solidFill>
                <a:latin typeface="Arial Black"/>
                <a:cs typeface="Arial Black"/>
              </a:rPr>
              <a:t>F</a:t>
            </a:r>
            <a:r>
              <a:rPr sz="3800" b="1" spc="-355" dirty="0">
                <a:solidFill>
                  <a:srgbClr val="3783FD"/>
                </a:solidFill>
                <a:latin typeface="Arial Black"/>
                <a:cs typeface="Arial Black"/>
              </a:rPr>
              <a:t>oo</a:t>
            </a:r>
            <a:r>
              <a:rPr sz="3800" b="1" spc="-254" dirty="0">
                <a:solidFill>
                  <a:srgbClr val="3783FD"/>
                </a:solidFill>
                <a:latin typeface="Arial Black"/>
                <a:cs typeface="Arial Black"/>
              </a:rPr>
              <a:t>d</a:t>
            </a:r>
            <a:endParaRPr sz="38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27906" y="8924932"/>
            <a:ext cx="2087245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b="1" spc="-365" dirty="0">
                <a:solidFill>
                  <a:srgbClr val="3783FD"/>
                </a:solidFill>
                <a:latin typeface="Arial Black"/>
                <a:cs typeface="Arial Black"/>
              </a:rPr>
              <a:t>Activities</a:t>
            </a:r>
            <a:endParaRPr sz="38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73500" y="8924932"/>
            <a:ext cx="4431030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b="1" spc="-365" dirty="0">
                <a:solidFill>
                  <a:srgbClr val="3783FD"/>
                </a:solidFill>
                <a:latin typeface="Arial Black"/>
                <a:cs typeface="Arial Black"/>
              </a:rPr>
              <a:t>Convenient</a:t>
            </a:r>
            <a:r>
              <a:rPr sz="3800" b="1" spc="-300" dirty="0">
                <a:solidFill>
                  <a:srgbClr val="3783FD"/>
                </a:solidFill>
                <a:latin typeface="Arial Black"/>
                <a:cs typeface="Arial Black"/>
              </a:rPr>
              <a:t> </a:t>
            </a:r>
            <a:r>
              <a:rPr sz="3800" b="1" spc="-390" dirty="0">
                <a:solidFill>
                  <a:srgbClr val="3783FD"/>
                </a:solidFill>
                <a:latin typeface="Arial Black"/>
                <a:cs typeface="Arial Black"/>
              </a:rPr>
              <a:t>location</a:t>
            </a:r>
            <a:endParaRPr sz="38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32316" y="8924932"/>
            <a:ext cx="2353945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b="1" spc="-365" dirty="0">
                <a:solidFill>
                  <a:srgbClr val="3783FD"/>
                </a:solidFill>
                <a:latin typeface="Arial Black"/>
                <a:cs typeface="Arial Black"/>
              </a:rPr>
              <a:t>In</a:t>
            </a:r>
            <a:r>
              <a:rPr sz="3800" b="1" spc="-330" dirty="0">
                <a:solidFill>
                  <a:srgbClr val="3783FD"/>
                </a:solidFill>
                <a:latin typeface="Arial Black"/>
                <a:cs typeface="Arial Black"/>
              </a:rPr>
              <a:t> </a:t>
            </a:r>
            <a:r>
              <a:rPr sz="3800" b="1" spc="-355" dirty="0">
                <a:solidFill>
                  <a:srgbClr val="3783FD"/>
                </a:solidFill>
                <a:latin typeface="Arial Black"/>
                <a:cs typeface="Arial Black"/>
              </a:rPr>
              <a:t>Spanish</a:t>
            </a:r>
            <a:endParaRPr sz="38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283268" y="8924932"/>
            <a:ext cx="4510405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b="1" spc="-365" dirty="0">
                <a:solidFill>
                  <a:srgbClr val="3783FD"/>
                </a:solidFill>
                <a:latin typeface="Arial Black"/>
                <a:cs typeface="Arial Black"/>
              </a:rPr>
              <a:t>Trusted</a:t>
            </a:r>
            <a:r>
              <a:rPr sz="3800" b="1" spc="-325" dirty="0">
                <a:solidFill>
                  <a:srgbClr val="3783FD"/>
                </a:solidFill>
                <a:latin typeface="Arial Black"/>
                <a:cs typeface="Arial Black"/>
              </a:rPr>
              <a:t> </a:t>
            </a:r>
            <a:r>
              <a:rPr sz="3800" b="1" spc="-420" dirty="0">
                <a:solidFill>
                  <a:srgbClr val="3783FD"/>
                </a:solidFill>
                <a:latin typeface="Arial Black"/>
                <a:cs typeface="Arial Black"/>
              </a:rPr>
              <a:t>Messengers</a:t>
            </a:r>
            <a:endParaRPr sz="3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8" y="0"/>
                </a:lnTo>
                <a:lnTo>
                  <a:pt x="18287998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5644" y="637475"/>
            <a:ext cx="6176645" cy="129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34" dirty="0"/>
              <a:t>Next</a:t>
            </a:r>
            <a:r>
              <a:rPr spc="-305" dirty="0"/>
              <a:t> </a:t>
            </a:r>
            <a:r>
              <a:rPr spc="-95" dirty="0"/>
              <a:t>Steps...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644" y="2793205"/>
            <a:ext cx="9040495" cy="591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305" dirty="0">
                <a:solidFill>
                  <a:srgbClr val="3783FD"/>
                </a:solidFill>
                <a:latin typeface="Arial Black"/>
                <a:cs typeface="Arial Black"/>
              </a:rPr>
              <a:t>CRC </a:t>
            </a:r>
            <a:r>
              <a:rPr sz="3200" b="1" spc="-670" dirty="0">
                <a:solidFill>
                  <a:srgbClr val="3783FD"/>
                </a:solidFill>
                <a:latin typeface="Arial Black"/>
                <a:cs typeface="Arial Black"/>
              </a:rPr>
              <a:t>&amp;  </a:t>
            </a:r>
            <a:r>
              <a:rPr sz="3200" b="1" spc="-285" dirty="0">
                <a:solidFill>
                  <a:srgbClr val="3783FD"/>
                </a:solidFill>
                <a:latin typeface="Arial Black"/>
                <a:cs typeface="Arial Black"/>
              </a:rPr>
              <a:t>First </a:t>
            </a:r>
            <a:r>
              <a:rPr sz="3200" b="1" spc="-215" dirty="0">
                <a:solidFill>
                  <a:srgbClr val="3783FD"/>
                </a:solidFill>
                <a:latin typeface="Arial Black"/>
                <a:cs typeface="Arial Black"/>
              </a:rPr>
              <a:t>5</a:t>
            </a:r>
            <a:r>
              <a:rPr sz="3200" b="1" spc="-15" dirty="0">
                <a:solidFill>
                  <a:srgbClr val="3783FD"/>
                </a:solidFill>
                <a:latin typeface="Arial Black"/>
                <a:cs typeface="Arial Black"/>
              </a:rPr>
              <a:t> </a:t>
            </a:r>
            <a:r>
              <a:rPr sz="3200" b="1" spc="-285" dirty="0">
                <a:solidFill>
                  <a:srgbClr val="3783FD"/>
                </a:solidFill>
                <a:latin typeface="Arial Black"/>
                <a:cs typeface="Arial Black"/>
              </a:rPr>
              <a:t>Collaboration</a:t>
            </a:r>
            <a:endParaRPr sz="3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2000" spc="30" dirty="0">
                <a:solidFill>
                  <a:srgbClr val="243761"/>
                </a:solidFill>
                <a:latin typeface="Tahoma"/>
                <a:cs typeface="Tahoma"/>
              </a:rPr>
              <a:t>Meeting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to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243761"/>
                </a:solidFill>
                <a:latin typeface="Tahoma"/>
                <a:cs typeface="Tahoma"/>
              </a:rPr>
              <a:t>discuss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20" dirty="0">
                <a:solidFill>
                  <a:srgbClr val="243761"/>
                </a:solidFill>
                <a:latin typeface="Tahoma"/>
                <a:cs typeface="Tahoma"/>
              </a:rPr>
              <a:t>details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35" dirty="0">
                <a:solidFill>
                  <a:srgbClr val="243761"/>
                </a:solidFill>
                <a:latin typeface="Tahoma"/>
                <a:cs typeface="Tahoma"/>
              </a:rPr>
              <a:t>as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243761"/>
                </a:solidFill>
                <a:latin typeface="Tahoma"/>
                <a:cs typeface="Tahoma"/>
              </a:rPr>
              <a:t>we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move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35" dirty="0">
                <a:solidFill>
                  <a:srgbClr val="243761"/>
                </a:solidFill>
                <a:latin typeface="Tahoma"/>
                <a:cs typeface="Tahoma"/>
              </a:rPr>
              <a:t>forward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243761"/>
                </a:solidFill>
                <a:latin typeface="Tahoma"/>
                <a:cs typeface="Tahoma"/>
              </a:rPr>
              <a:t>with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243761"/>
                </a:solidFill>
                <a:latin typeface="Tahoma"/>
                <a:cs typeface="Tahoma"/>
              </a:rPr>
              <a:t>this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243761"/>
                </a:solidFill>
                <a:latin typeface="Tahoma"/>
                <a:cs typeface="Tahoma"/>
              </a:rPr>
              <a:t>project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290" dirty="0">
                <a:solidFill>
                  <a:srgbClr val="3783FD"/>
                </a:solidFill>
                <a:latin typeface="Arial Black"/>
                <a:cs typeface="Arial Black"/>
              </a:rPr>
              <a:t>CRC's </a:t>
            </a:r>
            <a:r>
              <a:rPr sz="3200" b="1" spc="-310" dirty="0">
                <a:solidFill>
                  <a:srgbClr val="3783FD"/>
                </a:solidFill>
                <a:latin typeface="Arial Black"/>
                <a:cs typeface="Arial Black"/>
              </a:rPr>
              <a:t>FFN </a:t>
            </a:r>
            <a:r>
              <a:rPr sz="3200" b="1" spc="-290" dirty="0">
                <a:solidFill>
                  <a:srgbClr val="3783FD"/>
                </a:solidFill>
                <a:latin typeface="Arial Black"/>
                <a:cs typeface="Arial Black"/>
              </a:rPr>
              <a:t>Programs</a:t>
            </a:r>
            <a:r>
              <a:rPr sz="3200" b="1" spc="-30" dirty="0">
                <a:solidFill>
                  <a:srgbClr val="3783FD"/>
                </a:solidFill>
                <a:latin typeface="Arial Black"/>
                <a:cs typeface="Arial Black"/>
              </a:rPr>
              <a:t> </a:t>
            </a:r>
            <a:r>
              <a:rPr sz="3200" b="1" spc="-330" dirty="0">
                <a:solidFill>
                  <a:srgbClr val="3783FD"/>
                </a:solidFill>
                <a:latin typeface="Arial Black"/>
                <a:cs typeface="Arial Black"/>
              </a:rPr>
              <a:t>continue</a:t>
            </a:r>
            <a:endParaRPr sz="3200">
              <a:latin typeface="Arial Black"/>
              <a:cs typeface="Arial Black"/>
            </a:endParaRPr>
          </a:p>
          <a:p>
            <a:pPr marL="12700" marR="5080">
              <a:lnSpc>
                <a:spcPct val="125000"/>
              </a:lnSpc>
              <a:spcBef>
                <a:spcPts val="1000"/>
              </a:spcBef>
            </a:pPr>
            <a:r>
              <a:rPr sz="2000" spc="30" dirty="0">
                <a:solidFill>
                  <a:srgbClr val="243761"/>
                </a:solidFill>
                <a:latin typeface="Tahoma"/>
                <a:cs typeface="Tahoma"/>
              </a:rPr>
              <a:t>Monthly</a:t>
            </a:r>
            <a:r>
              <a:rPr sz="2000" spc="-10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243761"/>
                </a:solidFill>
                <a:latin typeface="Tahoma"/>
                <a:cs typeface="Tahoma"/>
              </a:rPr>
              <a:t>Playgroups</a:t>
            </a:r>
            <a:r>
              <a:rPr sz="2000" spc="-10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243761"/>
                </a:solidFill>
                <a:latin typeface="Tahoma"/>
                <a:cs typeface="Tahoma"/>
              </a:rPr>
              <a:t>at</a:t>
            </a:r>
            <a:r>
              <a:rPr sz="2000" spc="-10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55" dirty="0">
                <a:solidFill>
                  <a:srgbClr val="243761"/>
                </a:solidFill>
                <a:latin typeface="Tahoma"/>
                <a:cs typeface="Tahoma"/>
              </a:rPr>
              <a:t>NVCH</a:t>
            </a:r>
            <a:r>
              <a:rPr sz="2000" spc="-10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243761"/>
                </a:solidFill>
                <a:latin typeface="Tahoma"/>
                <a:cs typeface="Tahoma"/>
              </a:rPr>
              <a:t>locations,</a:t>
            </a:r>
            <a:r>
              <a:rPr sz="2000" spc="-10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243761"/>
                </a:solidFill>
                <a:latin typeface="Tahoma"/>
                <a:cs typeface="Tahoma"/>
              </a:rPr>
              <a:t>online</a:t>
            </a:r>
            <a:r>
              <a:rPr sz="2000" spc="-10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243761"/>
                </a:solidFill>
                <a:latin typeface="Tahoma"/>
                <a:cs typeface="Tahoma"/>
              </a:rPr>
              <a:t>playgroups,</a:t>
            </a:r>
            <a:r>
              <a:rPr sz="2000" spc="-10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243761"/>
                </a:solidFill>
                <a:latin typeface="Tahoma"/>
                <a:cs typeface="Tahoma"/>
              </a:rPr>
              <a:t>caregiver</a:t>
            </a:r>
            <a:r>
              <a:rPr sz="2000" spc="-10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243761"/>
                </a:solidFill>
                <a:latin typeface="Tahoma"/>
                <a:cs typeface="Tahoma"/>
              </a:rPr>
              <a:t>cafe</a:t>
            </a:r>
            <a:r>
              <a:rPr sz="2000" spc="-10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243761"/>
                </a:solidFill>
                <a:latin typeface="Tahoma"/>
                <a:cs typeface="Tahoma"/>
              </a:rPr>
              <a:t>(using  </a:t>
            </a:r>
            <a:r>
              <a:rPr sz="2000" spc="35" dirty="0">
                <a:solidFill>
                  <a:srgbClr val="243761"/>
                </a:solidFill>
                <a:latin typeface="Tahoma"/>
                <a:cs typeface="Tahoma"/>
              </a:rPr>
              <a:t>dSchool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243761"/>
                </a:solidFill>
                <a:latin typeface="Tahoma"/>
                <a:cs typeface="Tahoma"/>
              </a:rPr>
              <a:t>project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35" dirty="0">
                <a:solidFill>
                  <a:srgbClr val="243761"/>
                </a:solidFill>
                <a:latin typeface="Tahoma"/>
                <a:cs typeface="Tahoma"/>
              </a:rPr>
              <a:t>as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243761"/>
                </a:solidFill>
                <a:latin typeface="Tahoma"/>
                <a:cs typeface="Tahoma"/>
              </a:rPr>
              <a:t>a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243761"/>
                </a:solidFill>
                <a:latin typeface="Tahoma"/>
                <a:cs typeface="Tahoma"/>
              </a:rPr>
              <a:t>model)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243761"/>
                </a:solidFill>
                <a:latin typeface="Tahoma"/>
                <a:cs typeface="Tahoma"/>
              </a:rPr>
              <a:t>support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20" dirty="0">
                <a:solidFill>
                  <a:srgbClr val="243761"/>
                </a:solidFill>
                <a:latin typeface="Tahoma"/>
                <a:cs typeface="Tahoma"/>
              </a:rPr>
              <a:t>group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140" dirty="0">
                <a:solidFill>
                  <a:srgbClr val="243761"/>
                </a:solidFill>
                <a:latin typeface="Tahoma"/>
                <a:cs typeface="Tahoma"/>
              </a:rPr>
              <a:t>CRC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10" dirty="0">
                <a:solidFill>
                  <a:srgbClr val="243761"/>
                </a:solidFill>
                <a:latin typeface="Tahoma"/>
                <a:cs typeface="Tahoma"/>
              </a:rPr>
              <a:t>New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243761"/>
                </a:solidFill>
                <a:latin typeface="Tahoma"/>
                <a:cs typeface="Tahoma"/>
              </a:rPr>
              <a:t>Position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20" dirty="0">
                <a:solidFill>
                  <a:srgbClr val="243761"/>
                </a:solidFill>
                <a:latin typeface="Tahoma"/>
                <a:cs typeface="Tahoma"/>
              </a:rPr>
              <a:t>-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243761"/>
                </a:solidFill>
                <a:latin typeface="Tahoma"/>
                <a:cs typeface="Tahoma"/>
              </a:rPr>
              <a:t>FFN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Project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243761"/>
                </a:solidFill>
                <a:latin typeface="Tahoma"/>
                <a:cs typeface="Tahoma"/>
              </a:rPr>
              <a:t>Manager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340" dirty="0">
                <a:solidFill>
                  <a:srgbClr val="3783FD"/>
                </a:solidFill>
                <a:latin typeface="Arial Black"/>
                <a:cs typeface="Arial Black"/>
              </a:rPr>
              <a:t>Advocacy </a:t>
            </a:r>
            <a:r>
              <a:rPr sz="3200" b="1" spc="-280" dirty="0">
                <a:solidFill>
                  <a:srgbClr val="3783FD"/>
                </a:solidFill>
                <a:latin typeface="Arial Black"/>
                <a:cs typeface="Arial Black"/>
              </a:rPr>
              <a:t>on behalf </a:t>
            </a:r>
            <a:r>
              <a:rPr sz="3200" b="1" spc="-200" dirty="0">
                <a:solidFill>
                  <a:srgbClr val="3783FD"/>
                </a:solidFill>
                <a:latin typeface="Arial Black"/>
                <a:cs typeface="Arial Black"/>
              </a:rPr>
              <a:t>of </a:t>
            </a:r>
            <a:r>
              <a:rPr sz="3200" b="1" spc="-335" dirty="0">
                <a:solidFill>
                  <a:srgbClr val="3783FD"/>
                </a:solidFill>
                <a:latin typeface="Arial Black"/>
                <a:cs typeface="Arial Black"/>
              </a:rPr>
              <a:t>FFNs</a:t>
            </a:r>
            <a:r>
              <a:rPr sz="3200" b="1" spc="15" dirty="0">
                <a:solidFill>
                  <a:srgbClr val="3783FD"/>
                </a:solidFill>
                <a:latin typeface="Arial Black"/>
                <a:cs typeface="Arial Black"/>
              </a:rPr>
              <a:t> </a:t>
            </a:r>
            <a:r>
              <a:rPr sz="3200" b="1" spc="-335" dirty="0">
                <a:solidFill>
                  <a:srgbClr val="3783FD"/>
                </a:solidFill>
                <a:latin typeface="Arial Black"/>
                <a:cs typeface="Arial Black"/>
              </a:rPr>
              <a:t>continues</a:t>
            </a:r>
            <a:endParaRPr sz="3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2000" spc="25" dirty="0">
                <a:solidFill>
                  <a:srgbClr val="243761"/>
                </a:solidFill>
                <a:latin typeface="Tahoma"/>
                <a:cs typeface="Tahoma"/>
              </a:rPr>
              <a:t>Participate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243761"/>
                </a:solidFill>
                <a:latin typeface="Tahoma"/>
                <a:cs typeface="Tahoma"/>
              </a:rPr>
              <a:t>in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35" dirty="0">
                <a:solidFill>
                  <a:srgbClr val="243761"/>
                </a:solidFill>
                <a:latin typeface="Tahoma"/>
                <a:cs typeface="Tahoma"/>
              </a:rPr>
              <a:t>discussions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about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needed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30" dirty="0">
                <a:solidFill>
                  <a:srgbClr val="243761"/>
                </a:solidFill>
                <a:latin typeface="Tahoma"/>
                <a:cs typeface="Tahoma"/>
              </a:rPr>
              <a:t>supports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243761"/>
                </a:solidFill>
                <a:latin typeface="Tahoma"/>
                <a:cs typeface="Tahoma"/>
              </a:rPr>
              <a:t>for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243761"/>
                </a:solidFill>
                <a:latin typeface="Tahoma"/>
                <a:cs typeface="Tahoma"/>
              </a:rPr>
              <a:t>FFN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caregivers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8" y="0"/>
                </a:lnTo>
                <a:lnTo>
                  <a:pt x="18287998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3783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66791" y="1766107"/>
            <a:ext cx="5821585" cy="581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746059"/>
            <a:ext cx="7061200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5" dirty="0">
                <a:solidFill>
                  <a:srgbClr val="FFFFFF"/>
                </a:solidFill>
              </a:rPr>
              <a:t>d.school</a:t>
            </a:r>
            <a:r>
              <a:rPr spc="-310" dirty="0">
                <a:solidFill>
                  <a:srgbClr val="FFFFFF"/>
                </a:solidFill>
              </a:rPr>
              <a:t> </a:t>
            </a:r>
            <a:r>
              <a:rPr spc="-500" dirty="0">
                <a:solidFill>
                  <a:srgbClr val="FFFFFF"/>
                </a:solidFill>
              </a:rPr>
              <a:t>Team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93608" y="5124051"/>
            <a:ext cx="2795905" cy="995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25" dirty="0">
                <a:solidFill>
                  <a:srgbClr val="FFFFFF"/>
                </a:solidFill>
                <a:latin typeface="Arial"/>
                <a:cs typeface="Arial"/>
              </a:rPr>
              <a:t>MARIA</a:t>
            </a: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TORRES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Community</a:t>
            </a:r>
            <a:r>
              <a:rPr sz="24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Member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3608" y="2973399"/>
            <a:ext cx="4763770" cy="145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EVA</a:t>
            </a:r>
            <a:r>
              <a:rPr sz="22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SIMONSSON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sz="2400" spc="55" dirty="0">
                <a:solidFill>
                  <a:srgbClr val="FFFFFF"/>
                </a:solidFill>
                <a:latin typeface="Tahoma"/>
                <a:cs typeface="Tahoma"/>
              </a:rPr>
              <a:t>Associate</a:t>
            </a:r>
            <a:r>
              <a:rPr sz="24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Director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Community Resources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400" spc="-48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Children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6000" y="7321705"/>
            <a:ext cx="4763770" cy="145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25" dirty="0">
                <a:solidFill>
                  <a:srgbClr val="FFFFFF"/>
                </a:solidFill>
                <a:latin typeface="Arial"/>
                <a:cs typeface="Arial"/>
              </a:rPr>
              <a:t>MARIA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LLAMAS</a:t>
            </a:r>
            <a:r>
              <a:rPr sz="22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CONTRERAS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24800"/>
              </a:lnSpc>
              <a:spcBef>
                <a:spcPts val="1135"/>
              </a:spcBef>
            </a:pP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Family </a:t>
            </a:r>
            <a:r>
              <a:rPr sz="2400" spc="40" dirty="0">
                <a:solidFill>
                  <a:srgbClr val="FFFFFF"/>
                </a:solidFill>
                <a:latin typeface="Tahoma"/>
                <a:cs typeface="Tahoma"/>
              </a:rPr>
              <a:t>Support 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Services 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Manager  Community Resources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400" spc="-48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Children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000" y="5124051"/>
            <a:ext cx="4694555" cy="145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LILEA</a:t>
            </a:r>
            <a:r>
              <a:rPr sz="2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HEINE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24800"/>
              </a:lnSpc>
              <a:spcBef>
                <a:spcPts val="1135"/>
              </a:spcBef>
            </a:pP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Community </a:t>
            </a:r>
            <a:r>
              <a:rPr sz="2400" spc="45" dirty="0">
                <a:solidFill>
                  <a:srgbClr val="FFFFFF"/>
                </a:solidFill>
                <a:latin typeface="Tahoma"/>
                <a:cs typeface="Tahoma"/>
              </a:rPr>
              <a:t>Programs</a:t>
            </a:r>
            <a:r>
              <a:rPr sz="2400" spc="-3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Coordinator  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First</a:t>
            </a:r>
            <a:r>
              <a:rPr sz="2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2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ahoma"/>
                <a:cs typeface="Tahoma"/>
              </a:rPr>
              <a:t>Napa</a:t>
            </a:r>
            <a:r>
              <a:rPr sz="2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Tahoma"/>
                <a:cs typeface="Tahoma"/>
              </a:rPr>
              <a:t>County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0" y="2973399"/>
            <a:ext cx="4577080" cy="145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EMILY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DARLINGTON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24800"/>
              </a:lnSpc>
              <a:spcBef>
                <a:spcPts val="1135"/>
              </a:spcBef>
            </a:pP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Quality 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Counts </a:t>
            </a:r>
            <a:r>
              <a:rPr sz="2400" spc="40" dirty="0">
                <a:solidFill>
                  <a:srgbClr val="FFFFFF"/>
                </a:solidFill>
                <a:latin typeface="Tahoma"/>
                <a:cs typeface="Tahoma"/>
              </a:rPr>
              <a:t>Program</a:t>
            </a:r>
            <a:r>
              <a:rPr sz="2400" spc="-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Manager  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First</a:t>
            </a:r>
            <a:r>
              <a:rPr sz="2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2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ahoma"/>
                <a:cs typeface="Tahoma"/>
              </a:rPr>
              <a:t>Napa</a:t>
            </a:r>
            <a:r>
              <a:rPr sz="2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Tahoma"/>
                <a:cs typeface="Tahoma"/>
              </a:rPr>
              <a:t>County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93608" y="6934630"/>
            <a:ext cx="3144520" cy="2364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STEPH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SHIEH</a:t>
            </a:r>
            <a:endParaRPr sz="2200">
              <a:latin typeface="Arial"/>
              <a:cs typeface="Arial"/>
            </a:endParaRPr>
          </a:p>
          <a:p>
            <a:pPr marL="12700" marR="5080" algn="just">
              <a:lnSpc>
                <a:spcPct val="124800"/>
              </a:lnSpc>
              <a:spcBef>
                <a:spcPts val="1135"/>
              </a:spcBef>
            </a:pP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Manager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Parent</a:t>
            </a:r>
            <a:r>
              <a:rPr sz="2400" spc="-5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and  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Caregiver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Engagement 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Programs, 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Community  Resources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400" spc="-3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Children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8" y="0"/>
                </a:lnTo>
                <a:lnTo>
                  <a:pt x="18287998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1540" y="737870"/>
            <a:ext cx="10112375" cy="2362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300"/>
              </a:lnSpc>
            </a:pPr>
            <a:r>
              <a:rPr spc="-280" dirty="0"/>
              <a:t>Children </a:t>
            </a:r>
            <a:r>
              <a:rPr spc="-110" dirty="0"/>
              <a:t>in </a:t>
            </a:r>
            <a:r>
              <a:rPr spc="-550" dirty="0"/>
              <a:t>FFN </a:t>
            </a:r>
            <a:r>
              <a:rPr spc="-425" dirty="0"/>
              <a:t>Care  </a:t>
            </a:r>
            <a:r>
              <a:rPr spc="-110" dirty="0"/>
              <a:t>in</a:t>
            </a:r>
            <a:r>
              <a:rPr spc="-280" dirty="0"/>
              <a:t> </a:t>
            </a:r>
            <a:r>
              <a:rPr spc="-210" dirty="0"/>
              <a:t>California</a:t>
            </a:r>
          </a:p>
        </p:txBody>
      </p:sp>
      <p:sp>
        <p:nvSpPr>
          <p:cNvPr id="4" name="object 4"/>
          <p:cNvSpPr/>
          <p:nvPr/>
        </p:nvSpPr>
        <p:spPr>
          <a:xfrm>
            <a:off x="953596" y="6618572"/>
            <a:ext cx="6690951" cy="114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95521" y="2006942"/>
            <a:ext cx="5763778" cy="5753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1540" y="7935062"/>
            <a:ext cx="11279505" cy="203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835"/>
              </a:lnSpc>
            </a:pPr>
            <a:r>
              <a:rPr sz="4050" b="1" spc="-265" dirty="0">
                <a:solidFill>
                  <a:srgbClr val="243761"/>
                </a:solidFill>
                <a:latin typeface="Arial Black"/>
                <a:cs typeface="Arial Black"/>
              </a:rPr>
              <a:t>80% </a:t>
            </a:r>
            <a:r>
              <a:rPr sz="4050" b="1" spc="-254" dirty="0">
                <a:solidFill>
                  <a:srgbClr val="243761"/>
                </a:solidFill>
                <a:latin typeface="Arial Black"/>
                <a:cs typeface="Arial Black"/>
              </a:rPr>
              <a:t>of </a:t>
            </a:r>
            <a:r>
              <a:rPr sz="4050" b="1" spc="-340" dirty="0">
                <a:solidFill>
                  <a:srgbClr val="243761"/>
                </a:solidFill>
                <a:latin typeface="Arial Black"/>
                <a:cs typeface="Arial Black"/>
              </a:rPr>
              <a:t>young </a:t>
            </a:r>
            <a:r>
              <a:rPr sz="4050" b="1" spc="-395" dirty="0">
                <a:solidFill>
                  <a:srgbClr val="243761"/>
                </a:solidFill>
                <a:latin typeface="Arial Black"/>
                <a:cs typeface="Arial Black"/>
              </a:rPr>
              <a:t>children </a:t>
            </a:r>
            <a:r>
              <a:rPr sz="4050" b="1" spc="-330" dirty="0">
                <a:solidFill>
                  <a:srgbClr val="243761"/>
                </a:solidFill>
                <a:latin typeface="Arial Black"/>
                <a:cs typeface="Arial Black"/>
              </a:rPr>
              <a:t>in </a:t>
            </a:r>
            <a:r>
              <a:rPr sz="4050" b="1" spc="-355" dirty="0">
                <a:solidFill>
                  <a:srgbClr val="243761"/>
                </a:solidFill>
                <a:latin typeface="Arial Black"/>
                <a:cs typeface="Arial Black"/>
              </a:rPr>
              <a:t>California </a:t>
            </a:r>
            <a:r>
              <a:rPr sz="4050" b="1" spc="-445" dirty="0">
                <a:solidFill>
                  <a:srgbClr val="243761"/>
                </a:solidFill>
                <a:latin typeface="Arial Black"/>
                <a:cs typeface="Arial Black"/>
              </a:rPr>
              <a:t>age</a:t>
            </a:r>
            <a:r>
              <a:rPr sz="4050" b="1" spc="160" dirty="0">
                <a:solidFill>
                  <a:srgbClr val="243761"/>
                </a:solidFill>
                <a:latin typeface="Arial Black"/>
                <a:cs typeface="Arial Black"/>
              </a:rPr>
              <a:t> </a:t>
            </a:r>
            <a:r>
              <a:rPr sz="4050" b="1" spc="-50" dirty="0">
                <a:solidFill>
                  <a:srgbClr val="243761"/>
                </a:solidFill>
                <a:latin typeface="Arial Black"/>
                <a:cs typeface="Arial Black"/>
              </a:rPr>
              <a:t>0-2</a:t>
            </a:r>
            <a:endParaRPr sz="4050">
              <a:latin typeface="Arial Black"/>
              <a:cs typeface="Arial Black"/>
            </a:endParaRPr>
          </a:p>
          <a:p>
            <a:pPr marL="12700">
              <a:lnSpc>
                <a:spcPts val="4835"/>
              </a:lnSpc>
            </a:pPr>
            <a:r>
              <a:rPr sz="4050" b="1" spc="-260" dirty="0">
                <a:solidFill>
                  <a:srgbClr val="243761"/>
                </a:solidFill>
                <a:latin typeface="Arial Black"/>
                <a:cs typeface="Arial Black"/>
              </a:rPr>
              <a:t>~40% </a:t>
            </a:r>
            <a:r>
              <a:rPr sz="4050" b="1" spc="-254" dirty="0">
                <a:solidFill>
                  <a:srgbClr val="243761"/>
                </a:solidFill>
                <a:latin typeface="Arial Black"/>
                <a:cs typeface="Arial Black"/>
              </a:rPr>
              <a:t>of </a:t>
            </a:r>
            <a:r>
              <a:rPr sz="4050" b="1" spc="-395" dirty="0">
                <a:solidFill>
                  <a:srgbClr val="243761"/>
                </a:solidFill>
                <a:latin typeface="Arial Black"/>
                <a:cs typeface="Arial Black"/>
              </a:rPr>
              <a:t>children </a:t>
            </a:r>
            <a:r>
              <a:rPr sz="4050" b="1" spc="-445" dirty="0">
                <a:solidFill>
                  <a:srgbClr val="243761"/>
                </a:solidFill>
                <a:latin typeface="Arial Black"/>
                <a:cs typeface="Arial Black"/>
              </a:rPr>
              <a:t>age </a:t>
            </a:r>
            <a:r>
              <a:rPr sz="4050" b="1" spc="-50" dirty="0">
                <a:solidFill>
                  <a:srgbClr val="243761"/>
                </a:solidFill>
                <a:latin typeface="Arial Black"/>
                <a:cs typeface="Arial Black"/>
              </a:rPr>
              <a:t>0-5 </a:t>
            </a:r>
            <a:r>
              <a:rPr sz="4050" b="1" spc="-440" dirty="0">
                <a:solidFill>
                  <a:srgbClr val="243761"/>
                </a:solidFill>
                <a:latin typeface="Arial Black"/>
                <a:cs typeface="Arial Black"/>
              </a:rPr>
              <a:t>are </a:t>
            </a:r>
            <a:r>
              <a:rPr sz="4050" b="1" spc="-465" dirty="0">
                <a:solidFill>
                  <a:srgbClr val="243761"/>
                </a:solidFill>
                <a:latin typeface="Arial Black"/>
                <a:cs typeface="Arial Black"/>
              </a:rPr>
              <a:t>cared </a:t>
            </a:r>
            <a:r>
              <a:rPr sz="4050" b="1" spc="-254" dirty="0">
                <a:solidFill>
                  <a:srgbClr val="243761"/>
                </a:solidFill>
                <a:latin typeface="Arial Black"/>
                <a:cs typeface="Arial Black"/>
              </a:rPr>
              <a:t>for </a:t>
            </a:r>
            <a:r>
              <a:rPr sz="4050" b="1" spc="-315" dirty="0">
                <a:solidFill>
                  <a:srgbClr val="243761"/>
                </a:solidFill>
                <a:latin typeface="Arial Black"/>
                <a:cs typeface="Arial Black"/>
              </a:rPr>
              <a:t>by</a:t>
            </a:r>
            <a:r>
              <a:rPr sz="4050" b="1" spc="245" dirty="0">
                <a:solidFill>
                  <a:srgbClr val="243761"/>
                </a:solidFill>
                <a:latin typeface="Arial Black"/>
                <a:cs typeface="Arial Black"/>
              </a:rPr>
              <a:t> </a:t>
            </a:r>
            <a:r>
              <a:rPr sz="4050" b="1" spc="-430" dirty="0">
                <a:solidFill>
                  <a:srgbClr val="243761"/>
                </a:solidFill>
                <a:latin typeface="Arial Black"/>
                <a:cs typeface="Arial Black"/>
              </a:rPr>
              <a:t>FFNs</a:t>
            </a:r>
            <a:endParaRPr sz="4050">
              <a:latin typeface="Arial Black"/>
              <a:cs typeface="Arial Black"/>
            </a:endParaRPr>
          </a:p>
          <a:p>
            <a:pPr marL="3093085">
              <a:lnSpc>
                <a:spcPct val="100000"/>
              </a:lnSpc>
              <a:spcBef>
                <a:spcPts val="2215"/>
              </a:spcBef>
            </a:pPr>
            <a:r>
              <a:rPr sz="3000" spc="195" dirty="0">
                <a:solidFill>
                  <a:srgbClr val="243761"/>
                </a:solidFill>
                <a:latin typeface="Tahoma"/>
                <a:cs typeface="Tahoma"/>
              </a:rPr>
              <a:t>-</a:t>
            </a:r>
            <a:r>
              <a:rPr sz="3000" spc="-16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000" spc="40" dirty="0">
                <a:solidFill>
                  <a:srgbClr val="243761"/>
                </a:solidFill>
                <a:latin typeface="Tahoma"/>
                <a:cs typeface="Tahoma"/>
              </a:rPr>
              <a:t>The</a:t>
            </a:r>
            <a:r>
              <a:rPr sz="3000" spc="-16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000" spc="85" dirty="0">
                <a:solidFill>
                  <a:srgbClr val="243761"/>
                </a:solidFill>
                <a:latin typeface="Tahoma"/>
                <a:cs typeface="Tahoma"/>
              </a:rPr>
              <a:t>David</a:t>
            </a:r>
            <a:r>
              <a:rPr sz="3000" spc="-16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000" spc="60" dirty="0">
                <a:solidFill>
                  <a:srgbClr val="243761"/>
                </a:solidFill>
                <a:latin typeface="Tahoma"/>
                <a:cs typeface="Tahoma"/>
              </a:rPr>
              <a:t>and</a:t>
            </a:r>
            <a:r>
              <a:rPr sz="3000" spc="-16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000" spc="45" dirty="0">
                <a:solidFill>
                  <a:srgbClr val="243761"/>
                </a:solidFill>
                <a:latin typeface="Tahoma"/>
                <a:cs typeface="Tahoma"/>
              </a:rPr>
              <a:t>Lucile</a:t>
            </a:r>
            <a:r>
              <a:rPr sz="3000" spc="-16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000" spc="75" dirty="0">
                <a:solidFill>
                  <a:srgbClr val="243761"/>
                </a:solidFill>
                <a:latin typeface="Tahoma"/>
                <a:cs typeface="Tahoma"/>
              </a:rPr>
              <a:t>Packard</a:t>
            </a:r>
            <a:r>
              <a:rPr sz="3000" spc="-16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3000" spc="55" dirty="0">
                <a:solidFill>
                  <a:srgbClr val="243761"/>
                </a:solidFill>
                <a:latin typeface="Tahoma"/>
                <a:cs typeface="Tahoma"/>
              </a:rPr>
              <a:t>Foundation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6000" y="3412807"/>
            <a:ext cx="7992745" cy="2429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829"/>
              </a:lnSpc>
            </a:pPr>
            <a:r>
              <a:rPr sz="3200" spc="145" dirty="0">
                <a:latin typeface="Tahoma"/>
                <a:cs typeface="Tahoma"/>
              </a:rPr>
              <a:t>FFN </a:t>
            </a:r>
            <a:r>
              <a:rPr sz="3200" spc="35" dirty="0">
                <a:latin typeface="Tahoma"/>
                <a:cs typeface="Tahoma"/>
              </a:rPr>
              <a:t>providers </a:t>
            </a:r>
            <a:r>
              <a:rPr sz="3200" spc="-5" dirty="0">
                <a:latin typeface="Tahoma"/>
                <a:cs typeface="Tahoma"/>
              </a:rPr>
              <a:t>are </a:t>
            </a:r>
            <a:r>
              <a:rPr sz="3200" spc="55" dirty="0">
                <a:latin typeface="Tahoma"/>
                <a:cs typeface="Tahoma"/>
              </a:rPr>
              <a:t>home-based </a:t>
            </a:r>
            <a:r>
              <a:rPr sz="3200" spc="25" dirty="0">
                <a:latin typeface="Tahoma"/>
                <a:cs typeface="Tahoma"/>
              </a:rPr>
              <a:t>caregivers  </a:t>
            </a:r>
            <a:r>
              <a:rPr sz="3200" spc="65" dirty="0">
                <a:latin typeface="Tahoma"/>
                <a:cs typeface="Tahoma"/>
              </a:rPr>
              <a:t>working </a:t>
            </a:r>
            <a:r>
              <a:rPr sz="3200" spc="35" dirty="0">
                <a:latin typeface="Tahoma"/>
                <a:cs typeface="Tahoma"/>
              </a:rPr>
              <a:t>outside </a:t>
            </a:r>
            <a:r>
              <a:rPr sz="3200" spc="30" dirty="0">
                <a:latin typeface="Tahoma"/>
                <a:cs typeface="Tahoma"/>
              </a:rPr>
              <a:t>of </a:t>
            </a:r>
            <a:r>
              <a:rPr sz="3200" spc="15" dirty="0">
                <a:latin typeface="Tahoma"/>
                <a:cs typeface="Tahoma"/>
              </a:rPr>
              <a:t>the formal </a:t>
            </a:r>
            <a:r>
              <a:rPr sz="3200" spc="35" dirty="0">
                <a:latin typeface="Tahoma"/>
                <a:cs typeface="Tahoma"/>
              </a:rPr>
              <a:t>child </a:t>
            </a:r>
            <a:r>
              <a:rPr sz="3200" spc="5" dirty="0">
                <a:latin typeface="Tahoma"/>
                <a:cs typeface="Tahoma"/>
              </a:rPr>
              <a:t>care  system. </a:t>
            </a:r>
            <a:r>
              <a:rPr sz="3200" spc="25" dirty="0">
                <a:latin typeface="Tahoma"/>
                <a:cs typeface="Tahoma"/>
              </a:rPr>
              <a:t>They </a:t>
            </a:r>
            <a:r>
              <a:rPr sz="3200" spc="-5" dirty="0">
                <a:latin typeface="Tahoma"/>
                <a:cs typeface="Tahoma"/>
              </a:rPr>
              <a:t>are </a:t>
            </a:r>
            <a:r>
              <a:rPr sz="3200" spc="30" dirty="0">
                <a:latin typeface="Tahoma"/>
                <a:cs typeface="Tahoma"/>
              </a:rPr>
              <a:t>unlicensed </a:t>
            </a:r>
            <a:r>
              <a:rPr sz="3200" spc="5" dirty="0">
                <a:latin typeface="Tahoma"/>
                <a:cs typeface="Tahoma"/>
              </a:rPr>
              <a:t>or </a:t>
            </a:r>
            <a:r>
              <a:rPr sz="3200" spc="45" dirty="0">
                <a:latin typeface="Tahoma"/>
                <a:cs typeface="Tahoma"/>
              </a:rPr>
              <a:t>license-  </a:t>
            </a:r>
            <a:r>
              <a:rPr sz="3200" spc="30" dirty="0">
                <a:latin typeface="Tahoma"/>
                <a:cs typeface="Tahoma"/>
              </a:rPr>
              <a:t>exempt</a:t>
            </a:r>
            <a:r>
              <a:rPr sz="3200" spc="-175" dirty="0">
                <a:latin typeface="Tahoma"/>
                <a:cs typeface="Tahoma"/>
              </a:rPr>
              <a:t> </a:t>
            </a:r>
            <a:r>
              <a:rPr sz="3200" spc="40" dirty="0">
                <a:latin typeface="Tahoma"/>
                <a:cs typeface="Tahoma"/>
              </a:rPr>
              <a:t>and</a:t>
            </a:r>
            <a:r>
              <a:rPr sz="3200" spc="-175" dirty="0">
                <a:latin typeface="Tahoma"/>
                <a:cs typeface="Tahoma"/>
              </a:rPr>
              <a:t> </a:t>
            </a:r>
            <a:r>
              <a:rPr sz="3200" spc="30" dirty="0">
                <a:latin typeface="Tahoma"/>
                <a:cs typeface="Tahoma"/>
              </a:rPr>
              <a:t>provide</a:t>
            </a:r>
            <a:r>
              <a:rPr sz="3200" spc="-175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care</a:t>
            </a:r>
            <a:r>
              <a:rPr sz="3200" spc="-175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to</a:t>
            </a:r>
            <a:r>
              <a:rPr sz="3200" spc="-175" dirty="0">
                <a:latin typeface="Tahoma"/>
                <a:cs typeface="Tahoma"/>
              </a:rPr>
              <a:t> </a:t>
            </a:r>
            <a:r>
              <a:rPr sz="3200" spc="15" dirty="0">
                <a:latin typeface="Tahoma"/>
                <a:cs typeface="Tahoma"/>
              </a:rPr>
              <a:t>the</a:t>
            </a:r>
            <a:r>
              <a:rPr sz="3200" spc="-175" dirty="0">
                <a:latin typeface="Tahoma"/>
                <a:cs typeface="Tahoma"/>
              </a:rPr>
              <a:t> </a:t>
            </a:r>
            <a:r>
              <a:rPr sz="3200" spc="20" dirty="0">
                <a:latin typeface="Tahoma"/>
                <a:cs typeface="Tahoma"/>
              </a:rPr>
              <a:t>children</a:t>
            </a:r>
            <a:r>
              <a:rPr sz="3200" spc="-175" dirty="0">
                <a:latin typeface="Tahoma"/>
                <a:cs typeface="Tahoma"/>
              </a:rPr>
              <a:t> </a:t>
            </a:r>
            <a:r>
              <a:rPr sz="3200" spc="30" dirty="0">
                <a:latin typeface="Tahoma"/>
                <a:cs typeface="Tahoma"/>
              </a:rPr>
              <a:t>of</a:t>
            </a:r>
            <a:r>
              <a:rPr sz="3200" spc="-175" dirty="0">
                <a:latin typeface="Tahoma"/>
                <a:cs typeface="Tahoma"/>
              </a:rPr>
              <a:t> </a:t>
            </a:r>
            <a:r>
              <a:rPr sz="3200" spc="15" dirty="0">
                <a:latin typeface="Tahoma"/>
                <a:cs typeface="Tahoma"/>
              </a:rPr>
              <a:t>a  </a:t>
            </a:r>
            <a:r>
              <a:rPr sz="3200" spc="20" dirty="0">
                <a:latin typeface="Tahoma"/>
                <a:cs typeface="Tahoma"/>
              </a:rPr>
              <a:t>family </a:t>
            </a:r>
            <a:r>
              <a:rPr sz="3200" spc="-20" dirty="0">
                <a:latin typeface="Tahoma"/>
                <a:cs typeface="Tahoma"/>
              </a:rPr>
              <a:t>member, friend, </a:t>
            </a:r>
            <a:r>
              <a:rPr sz="3200" spc="-30" dirty="0">
                <a:latin typeface="Tahoma"/>
                <a:cs typeface="Tahoma"/>
              </a:rPr>
              <a:t>and/or</a:t>
            </a:r>
            <a:r>
              <a:rPr sz="3200" spc="-6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neighbor.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432618"/>
            <a:ext cx="7126605" cy="147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80" dirty="0"/>
              <a:t>Project</a:t>
            </a:r>
            <a:r>
              <a:rPr spc="-300" dirty="0"/>
              <a:t> </a:t>
            </a:r>
            <a:r>
              <a:rPr spc="-160" dirty="0"/>
              <a:t>Details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2253" y="3455594"/>
            <a:ext cx="6323330" cy="2191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20" dirty="0">
                <a:solidFill>
                  <a:srgbClr val="3783FD"/>
                </a:solidFill>
                <a:latin typeface="Arial Black"/>
                <a:cs typeface="Arial Black"/>
              </a:rPr>
              <a:t>Our </a:t>
            </a:r>
            <a:r>
              <a:rPr sz="3200" b="1" spc="-260" dirty="0">
                <a:solidFill>
                  <a:srgbClr val="3783FD"/>
                </a:solidFill>
                <a:latin typeface="Arial Black"/>
                <a:cs typeface="Arial Black"/>
              </a:rPr>
              <a:t>Starting</a:t>
            </a:r>
            <a:r>
              <a:rPr sz="3200" b="1" spc="-265" dirty="0">
                <a:solidFill>
                  <a:srgbClr val="3783FD"/>
                </a:solidFill>
                <a:latin typeface="Arial Black"/>
                <a:cs typeface="Arial Black"/>
              </a:rPr>
              <a:t> </a:t>
            </a:r>
            <a:r>
              <a:rPr sz="3200" b="1" spc="-310" dirty="0">
                <a:solidFill>
                  <a:srgbClr val="3783FD"/>
                </a:solidFill>
                <a:latin typeface="Arial Black"/>
                <a:cs typeface="Arial Black"/>
              </a:rPr>
              <a:t>Challenge:</a:t>
            </a:r>
            <a:endParaRPr sz="3200">
              <a:latin typeface="Arial Black"/>
              <a:cs typeface="Arial Black"/>
            </a:endParaRPr>
          </a:p>
          <a:p>
            <a:pPr marL="12700" marR="5080">
              <a:lnSpc>
                <a:spcPct val="125000"/>
              </a:lnSpc>
              <a:spcBef>
                <a:spcPts val="1005"/>
              </a:spcBef>
            </a:pPr>
            <a:r>
              <a:rPr sz="2000" spc="20" dirty="0">
                <a:solidFill>
                  <a:srgbClr val="243761"/>
                </a:solidFill>
                <a:latin typeface="Tahoma"/>
                <a:cs typeface="Tahoma"/>
              </a:rPr>
              <a:t>Create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243761"/>
                </a:solidFill>
                <a:latin typeface="Tahoma"/>
                <a:cs typeface="Tahoma"/>
              </a:rPr>
              <a:t>ways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243761"/>
                </a:solidFill>
                <a:latin typeface="Tahoma"/>
                <a:cs typeface="Tahoma"/>
              </a:rPr>
              <a:t>for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243761"/>
                </a:solidFill>
                <a:latin typeface="Tahoma"/>
                <a:cs typeface="Tahoma"/>
              </a:rPr>
              <a:t>FFNs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to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connect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to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community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20" dirty="0">
                <a:solidFill>
                  <a:srgbClr val="243761"/>
                </a:solidFill>
                <a:latin typeface="Tahoma"/>
                <a:cs typeface="Tahoma"/>
              </a:rPr>
              <a:t>services  </a:t>
            </a:r>
            <a:r>
              <a:rPr sz="2000" spc="25" dirty="0">
                <a:solidFill>
                  <a:srgbClr val="243761"/>
                </a:solidFill>
                <a:latin typeface="Tahoma"/>
                <a:cs typeface="Tahoma"/>
              </a:rPr>
              <a:t>and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to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20" dirty="0">
                <a:solidFill>
                  <a:srgbClr val="243761"/>
                </a:solidFill>
                <a:latin typeface="Tahoma"/>
                <a:cs typeface="Tahoma"/>
              </a:rPr>
              <a:t>provide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quality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243761"/>
                </a:solidFill>
                <a:latin typeface="Tahoma"/>
                <a:cs typeface="Tahoma"/>
              </a:rPr>
              <a:t>early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243761"/>
                </a:solidFill>
                <a:latin typeface="Tahoma"/>
                <a:cs typeface="Tahoma"/>
              </a:rPr>
              <a:t>learning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experiences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to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243761"/>
                </a:solidFill>
                <a:latin typeface="Tahoma"/>
                <a:cs typeface="Tahoma"/>
              </a:rPr>
              <a:t>the  </a:t>
            </a:r>
            <a:r>
              <a:rPr sz="2000" spc="10" dirty="0">
                <a:solidFill>
                  <a:srgbClr val="243761"/>
                </a:solidFill>
                <a:latin typeface="Tahoma"/>
                <a:cs typeface="Tahoma"/>
              </a:rPr>
              <a:t>children under </a:t>
            </a:r>
            <a:r>
              <a:rPr sz="2000" dirty="0">
                <a:solidFill>
                  <a:srgbClr val="243761"/>
                </a:solidFill>
                <a:latin typeface="Tahoma"/>
                <a:cs typeface="Tahoma"/>
              </a:rPr>
              <a:t>their care </a:t>
            </a:r>
            <a:r>
              <a:rPr sz="2000" spc="75" dirty="0">
                <a:solidFill>
                  <a:srgbClr val="243761"/>
                </a:solidFill>
                <a:latin typeface="Tahoma"/>
                <a:cs typeface="Tahoma"/>
              </a:rPr>
              <a:t>who </a:t>
            </a:r>
            <a:r>
              <a:rPr sz="2000" spc="-5" dirty="0">
                <a:solidFill>
                  <a:srgbClr val="243761"/>
                </a:solidFill>
                <a:latin typeface="Tahoma"/>
                <a:cs typeface="Tahoma"/>
              </a:rPr>
              <a:t>are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not </a:t>
            </a:r>
            <a:r>
              <a:rPr sz="2000" spc="10" dirty="0">
                <a:solidFill>
                  <a:srgbClr val="243761"/>
                </a:solidFill>
                <a:latin typeface="Tahoma"/>
                <a:cs typeface="Tahoma"/>
              </a:rPr>
              <a:t>part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of </a:t>
            </a:r>
            <a:r>
              <a:rPr sz="2000" spc="5" dirty="0">
                <a:solidFill>
                  <a:srgbClr val="243761"/>
                </a:solidFill>
                <a:latin typeface="Tahoma"/>
                <a:cs typeface="Tahoma"/>
              </a:rPr>
              <a:t>formal  </a:t>
            </a:r>
            <a:r>
              <a:rPr sz="2000" spc="35" dirty="0">
                <a:solidFill>
                  <a:srgbClr val="243761"/>
                </a:solidFill>
                <a:latin typeface="Tahoma"/>
                <a:cs typeface="Tahoma"/>
              </a:rPr>
              <a:t>systems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of</a:t>
            </a:r>
            <a:r>
              <a:rPr sz="2000" spc="-33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243761"/>
                </a:solidFill>
                <a:latin typeface="Tahoma"/>
                <a:cs typeface="Tahoma"/>
              </a:rPr>
              <a:t>care.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8700" y="3337083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502013" y="1828"/>
                </a:moveTo>
                <a:lnTo>
                  <a:pt x="412386" y="1828"/>
                </a:lnTo>
                <a:lnTo>
                  <a:pt x="423569" y="0"/>
                </a:lnTo>
                <a:lnTo>
                  <a:pt x="490830" y="0"/>
                </a:lnTo>
                <a:lnTo>
                  <a:pt x="502013" y="1828"/>
                </a:lnTo>
                <a:close/>
              </a:path>
              <a:path w="914400" h="914400">
                <a:moveTo>
                  <a:pt x="513169" y="910742"/>
                </a:moveTo>
                <a:lnTo>
                  <a:pt x="401230" y="910742"/>
                </a:lnTo>
                <a:lnTo>
                  <a:pt x="368004" y="905255"/>
                </a:lnTo>
                <a:lnTo>
                  <a:pt x="357023" y="901598"/>
                </a:lnTo>
                <a:lnTo>
                  <a:pt x="346109" y="899769"/>
                </a:lnTo>
                <a:lnTo>
                  <a:pt x="335262" y="896111"/>
                </a:lnTo>
                <a:lnTo>
                  <a:pt x="324481" y="894283"/>
                </a:lnTo>
                <a:lnTo>
                  <a:pt x="292659" y="883310"/>
                </a:lnTo>
                <a:lnTo>
                  <a:pt x="282237" y="877823"/>
                </a:lnTo>
                <a:lnTo>
                  <a:pt x="271920" y="874166"/>
                </a:lnTo>
                <a:lnTo>
                  <a:pt x="261721" y="868679"/>
                </a:lnTo>
                <a:lnTo>
                  <a:pt x="251640" y="865022"/>
                </a:lnTo>
                <a:lnTo>
                  <a:pt x="231843" y="854049"/>
                </a:lnTo>
                <a:lnTo>
                  <a:pt x="212601" y="843076"/>
                </a:lnTo>
                <a:lnTo>
                  <a:pt x="203193" y="835761"/>
                </a:lnTo>
                <a:lnTo>
                  <a:pt x="193937" y="830275"/>
                </a:lnTo>
                <a:lnTo>
                  <a:pt x="184846" y="822959"/>
                </a:lnTo>
                <a:lnTo>
                  <a:pt x="175918" y="817473"/>
                </a:lnTo>
                <a:lnTo>
                  <a:pt x="167155" y="810158"/>
                </a:lnTo>
                <a:lnTo>
                  <a:pt x="158566" y="802843"/>
                </a:lnTo>
                <a:lnTo>
                  <a:pt x="150163" y="795527"/>
                </a:lnTo>
                <a:lnTo>
                  <a:pt x="141944" y="788212"/>
                </a:lnTo>
                <a:lnTo>
                  <a:pt x="133910" y="779068"/>
                </a:lnTo>
                <a:lnTo>
                  <a:pt x="126071" y="771753"/>
                </a:lnTo>
                <a:lnTo>
                  <a:pt x="118436" y="762609"/>
                </a:lnTo>
                <a:lnTo>
                  <a:pt x="111006" y="755294"/>
                </a:lnTo>
                <a:lnTo>
                  <a:pt x="103779" y="746150"/>
                </a:lnTo>
                <a:lnTo>
                  <a:pt x="77052" y="709574"/>
                </a:lnTo>
                <a:lnTo>
                  <a:pt x="53985" y="671169"/>
                </a:lnTo>
                <a:lnTo>
                  <a:pt x="48816" y="662025"/>
                </a:lnTo>
                <a:lnTo>
                  <a:pt x="43895" y="651052"/>
                </a:lnTo>
                <a:lnTo>
                  <a:pt x="39224" y="641908"/>
                </a:lnTo>
                <a:lnTo>
                  <a:pt x="34802" y="630935"/>
                </a:lnTo>
                <a:lnTo>
                  <a:pt x="30634" y="619963"/>
                </a:lnTo>
                <a:lnTo>
                  <a:pt x="26725" y="610819"/>
                </a:lnTo>
                <a:lnTo>
                  <a:pt x="23076" y="599846"/>
                </a:lnTo>
                <a:lnTo>
                  <a:pt x="11109" y="555955"/>
                </a:lnTo>
                <a:lnTo>
                  <a:pt x="3438" y="512063"/>
                </a:lnTo>
                <a:lnTo>
                  <a:pt x="137" y="468172"/>
                </a:lnTo>
                <a:lnTo>
                  <a:pt x="0" y="457199"/>
                </a:lnTo>
                <a:lnTo>
                  <a:pt x="137" y="444398"/>
                </a:lnTo>
                <a:lnTo>
                  <a:pt x="3438" y="400507"/>
                </a:lnTo>
                <a:lnTo>
                  <a:pt x="11109" y="356615"/>
                </a:lnTo>
                <a:lnTo>
                  <a:pt x="23076" y="312724"/>
                </a:lnTo>
                <a:lnTo>
                  <a:pt x="30634" y="292607"/>
                </a:lnTo>
                <a:lnTo>
                  <a:pt x="34802" y="281635"/>
                </a:lnTo>
                <a:lnTo>
                  <a:pt x="39224" y="270662"/>
                </a:lnTo>
                <a:lnTo>
                  <a:pt x="43895" y="261518"/>
                </a:lnTo>
                <a:lnTo>
                  <a:pt x="48816" y="250545"/>
                </a:lnTo>
                <a:lnTo>
                  <a:pt x="53985" y="241401"/>
                </a:lnTo>
                <a:lnTo>
                  <a:pt x="59397" y="230428"/>
                </a:lnTo>
                <a:lnTo>
                  <a:pt x="65046" y="221284"/>
                </a:lnTo>
                <a:lnTo>
                  <a:pt x="89973" y="184708"/>
                </a:lnTo>
                <a:lnTo>
                  <a:pt x="118436" y="149961"/>
                </a:lnTo>
                <a:lnTo>
                  <a:pt x="126071" y="140817"/>
                </a:lnTo>
                <a:lnTo>
                  <a:pt x="133910" y="133502"/>
                </a:lnTo>
                <a:lnTo>
                  <a:pt x="141944" y="124358"/>
                </a:lnTo>
                <a:lnTo>
                  <a:pt x="150163" y="117043"/>
                </a:lnTo>
                <a:lnTo>
                  <a:pt x="158566" y="109727"/>
                </a:lnTo>
                <a:lnTo>
                  <a:pt x="167155" y="102412"/>
                </a:lnTo>
                <a:lnTo>
                  <a:pt x="175918" y="95097"/>
                </a:lnTo>
                <a:lnTo>
                  <a:pt x="184846" y="89611"/>
                </a:lnTo>
                <a:lnTo>
                  <a:pt x="193937" y="82295"/>
                </a:lnTo>
                <a:lnTo>
                  <a:pt x="203193" y="76809"/>
                </a:lnTo>
                <a:lnTo>
                  <a:pt x="212601" y="69494"/>
                </a:lnTo>
                <a:lnTo>
                  <a:pt x="231843" y="58521"/>
                </a:lnTo>
                <a:lnTo>
                  <a:pt x="251640" y="47548"/>
                </a:lnTo>
                <a:lnTo>
                  <a:pt x="261721" y="43891"/>
                </a:lnTo>
                <a:lnTo>
                  <a:pt x="271920" y="38404"/>
                </a:lnTo>
                <a:lnTo>
                  <a:pt x="282237" y="34747"/>
                </a:lnTo>
                <a:lnTo>
                  <a:pt x="292659" y="29260"/>
                </a:lnTo>
                <a:lnTo>
                  <a:pt x="324481" y="18287"/>
                </a:lnTo>
                <a:lnTo>
                  <a:pt x="335262" y="16459"/>
                </a:lnTo>
                <a:lnTo>
                  <a:pt x="346109" y="12801"/>
                </a:lnTo>
                <a:lnTo>
                  <a:pt x="357023" y="10972"/>
                </a:lnTo>
                <a:lnTo>
                  <a:pt x="368004" y="7315"/>
                </a:lnTo>
                <a:lnTo>
                  <a:pt x="401230" y="1828"/>
                </a:lnTo>
                <a:lnTo>
                  <a:pt x="513169" y="1828"/>
                </a:lnTo>
                <a:lnTo>
                  <a:pt x="546395" y="7315"/>
                </a:lnTo>
                <a:lnTo>
                  <a:pt x="557376" y="10972"/>
                </a:lnTo>
                <a:lnTo>
                  <a:pt x="568290" y="12801"/>
                </a:lnTo>
                <a:lnTo>
                  <a:pt x="579137" y="16459"/>
                </a:lnTo>
                <a:lnTo>
                  <a:pt x="589918" y="18287"/>
                </a:lnTo>
                <a:lnTo>
                  <a:pt x="621740" y="29260"/>
                </a:lnTo>
                <a:lnTo>
                  <a:pt x="632162" y="34747"/>
                </a:lnTo>
                <a:lnTo>
                  <a:pt x="642479" y="38404"/>
                </a:lnTo>
                <a:lnTo>
                  <a:pt x="652678" y="43891"/>
                </a:lnTo>
                <a:lnTo>
                  <a:pt x="662759" y="47548"/>
                </a:lnTo>
                <a:lnTo>
                  <a:pt x="682556" y="58521"/>
                </a:lnTo>
                <a:lnTo>
                  <a:pt x="701798" y="69494"/>
                </a:lnTo>
                <a:lnTo>
                  <a:pt x="711206" y="76809"/>
                </a:lnTo>
                <a:lnTo>
                  <a:pt x="720462" y="82295"/>
                </a:lnTo>
                <a:lnTo>
                  <a:pt x="729553" y="89611"/>
                </a:lnTo>
                <a:lnTo>
                  <a:pt x="738481" y="95097"/>
                </a:lnTo>
                <a:lnTo>
                  <a:pt x="747244" y="102412"/>
                </a:lnTo>
                <a:lnTo>
                  <a:pt x="755833" y="109727"/>
                </a:lnTo>
                <a:lnTo>
                  <a:pt x="764236" y="117043"/>
                </a:lnTo>
                <a:lnTo>
                  <a:pt x="772455" y="124358"/>
                </a:lnTo>
                <a:lnTo>
                  <a:pt x="780489" y="133502"/>
                </a:lnTo>
                <a:lnTo>
                  <a:pt x="788328" y="140817"/>
                </a:lnTo>
                <a:lnTo>
                  <a:pt x="795962" y="149961"/>
                </a:lnTo>
                <a:lnTo>
                  <a:pt x="803393" y="157276"/>
                </a:lnTo>
                <a:lnTo>
                  <a:pt x="810620" y="166420"/>
                </a:lnTo>
                <a:lnTo>
                  <a:pt x="837347" y="202996"/>
                </a:lnTo>
                <a:lnTo>
                  <a:pt x="860414" y="241401"/>
                </a:lnTo>
                <a:lnTo>
                  <a:pt x="865583" y="250545"/>
                </a:lnTo>
                <a:lnTo>
                  <a:pt x="870504" y="261518"/>
                </a:lnTo>
                <a:lnTo>
                  <a:pt x="875175" y="270662"/>
                </a:lnTo>
                <a:lnTo>
                  <a:pt x="879597" y="281635"/>
                </a:lnTo>
                <a:lnTo>
                  <a:pt x="883765" y="292607"/>
                </a:lnTo>
                <a:lnTo>
                  <a:pt x="887674" y="301751"/>
                </a:lnTo>
                <a:lnTo>
                  <a:pt x="891323" y="312724"/>
                </a:lnTo>
                <a:lnTo>
                  <a:pt x="903290" y="356615"/>
                </a:lnTo>
                <a:lnTo>
                  <a:pt x="910961" y="400507"/>
                </a:lnTo>
                <a:lnTo>
                  <a:pt x="914262" y="444398"/>
                </a:lnTo>
                <a:lnTo>
                  <a:pt x="914399" y="457199"/>
                </a:lnTo>
                <a:lnTo>
                  <a:pt x="914262" y="468172"/>
                </a:lnTo>
                <a:lnTo>
                  <a:pt x="910961" y="512063"/>
                </a:lnTo>
                <a:lnTo>
                  <a:pt x="903290" y="555955"/>
                </a:lnTo>
                <a:lnTo>
                  <a:pt x="891323" y="599846"/>
                </a:lnTo>
                <a:lnTo>
                  <a:pt x="883765" y="619963"/>
                </a:lnTo>
                <a:lnTo>
                  <a:pt x="879597" y="630935"/>
                </a:lnTo>
                <a:lnTo>
                  <a:pt x="875175" y="641908"/>
                </a:lnTo>
                <a:lnTo>
                  <a:pt x="870504" y="651052"/>
                </a:lnTo>
                <a:lnTo>
                  <a:pt x="865583" y="662025"/>
                </a:lnTo>
                <a:lnTo>
                  <a:pt x="860414" y="671169"/>
                </a:lnTo>
                <a:lnTo>
                  <a:pt x="855002" y="682142"/>
                </a:lnTo>
                <a:lnTo>
                  <a:pt x="849353" y="691286"/>
                </a:lnTo>
                <a:lnTo>
                  <a:pt x="824426" y="727862"/>
                </a:lnTo>
                <a:lnTo>
                  <a:pt x="795962" y="762609"/>
                </a:lnTo>
                <a:lnTo>
                  <a:pt x="788328" y="771753"/>
                </a:lnTo>
                <a:lnTo>
                  <a:pt x="780489" y="779068"/>
                </a:lnTo>
                <a:lnTo>
                  <a:pt x="772455" y="788212"/>
                </a:lnTo>
                <a:lnTo>
                  <a:pt x="764236" y="795527"/>
                </a:lnTo>
                <a:lnTo>
                  <a:pt x="755833" y="802843"/>
                </a:lnTo>
                <a:lnTo>
                  <a:pt x="747244" y="810158"/>
                </a:lnTo>
                <a:lnTo>
                  <a:pt x="738481" y="817473"/>
                </a:lnTo>
                <a:lnTo>
                  <a:pt x="729553" y="822959"/>
                </a:lnTo>
                <a:lnTo>
                  <a:pt x="720462" y="830275"/>
                </a:lnTo>
                <a:lnTo>
                  <a:pt x="711206" y="835761"/>
                </a:lnTo>
                <a:lnTo>
                  <a:pt x="701798" y="843076"/>
                </a:lnTo>
                <a:lnTo>
                  <a:pt x="682556" y="854049"/>
                </a:lnTo>
                <a:lnTo>
                  <a:pt x="662759" y="865022"/>
                </a:lnTo>
                <a:lnTo>
                  <a:pt x="652678" y="868679"/>
                </a:lnTo>
                <a:lnTo>
                  <a:pt x="642479" y="874166"/>
                </a:lnTo>
                <a:lnTo>
                  <a:pt x="632162" y="877823"/>
                </a:lnTo>
                <a:lnTo>
                  <a:pt x="621740" y="883310"/>
                </a:lnTo>
                <a:lnTo>
                  <a:pt x="589918" y="894283"/>
                </a:lnTo>
                <a:lnTo>
                  <a:pt x="579137" y="896111"/>
                </a:lnTo>
                <a:lnTo>
                  <a:pt x="568290" y="899769"/>
                </a:lnTo>
                <a:lnTo>
                  <a:pt x="557376" y="901598"/>
                </a:lnTo>
                <a:lnTo>
                  <a:pt x="546395" y="905255"/>
                </a:lnTo>
                <a:lnTo>
                  <a:pt x="513169" y="910742"/>
                </a:lnTo>
                <a:close/>
              </a:path>
              <a:path w="914400" h="914400">
                <a:moveTo>
                  <a:pt x="490830" y="912571"/>
                </a:moveTo>
                <a:lnTo>
                  <a:pt x="423569" y="912571"/>
                </a:lnTo>
                <a:lnTo>
                  <a:pt x="412386" y="910742"/>
                </a:lnTo>
                <a:lnTo>
                  <a:pt x="502013" y="910742"/>
                </a:lnTo>
                <a:lnTo>
                  <a:pt x="490830" y="912571"/>
                </a:lnTo>
                <a:close/>
              </a:path>
              <a:path w="914400" h="914400">
                <a:moveTo>
                  <a:pt x="457199" y="914399"/>
                </a:moveTo>
                <a:lnTo>
                  <a:pt x="445976" y="912571"/>
                </a:lnTo>
                <a:lnTo>
                  <a:pt x="468423" y="912571"/>
                </a:lnTo>
                <a:lnTo>
                  <a:pt x="457199" y="914399"/>
                </a:lnTo>
                <a:close/>
              </a:path>
            </a:pathLst>
          </a:custGeom>
          <a:solidFill>
            <a:srgbClr val="3783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45030" y="3537608"/>
            <a:ext cx="48260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140" dirty="0">
                <a:solidFill>
                  <a:srgbClr val="FFFFFF"/>
                </a:solidFill>
                <a:latin typeface="Gill Sans MT"/>
                <a:cs typeface="Gill Sans MT"/>
              </a:rPr>
              <a:t>01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2253" y="6233143"/>
            <a:ext cx="5900420" cy="2191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305" dirty="0">
                <a:solidFill>
                  <a:srgbClr val="3783FD"/>
                </a:solidFill>
                <a:latin typeface="Arial Black"/>
                <a:cs typeface="Arial Black"/>
              </a:rPr>
              <a:t>Participants:</a:t>
            </a:r>
            <a:endParaRPr sz="3200">
              <a:latin typeface="Arial Black"/>
              <a:cs typeface="Arial Black"/>
            </a:endParaRPr>
          </a:p>
          <a:p>
            <a:pPr marL="12700" marR="5080">
              <a:lnSpc>
                <a:spcPct val="125000"/>
              </a:lnSpc>
              <a:spcBef>
                <a:spcPts val="1005"/>
              </a:spcBef>
            </a:pPr>
            <a:r>
              <a:rPr sz="2000" spc="35" dirty="0">
                <a:solidFill>
                  <a:srgbClr val="243761"/>
                </a:solidFill>
                <a:latin typeface="Tahoma"/>
                <a:cs typeface="Tahoma"/>
              </a:rPr>
              <a:t>Focus </a:t>
            </a:r>
            <a:r>
              <a:rPr sz="2000" spc="20" dirty="0">
                <a:solidFill>
                  <a:srgbClr val="243761"/>
                </a:solidFill>
                <a:latin typeface="Tahoma"/>
                <a:cs typeface="Tahoma"/>
              </a:rPr>
              <a:t>on </a:t>
            </a:r>
            <a:r>
              <a:rPr sz="2000" spc="35" dirty="0">
                <a:solidFill>
                  <a:srgbClr val="243761"/>
                </a:solidFill>
                <a:latin typeface="Tahoma"/>
                <a:cs typeface="Tahoma"/>
              </a:rPr>
              <a:t>Spanish-speaking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caregivers </a:t>
            </a:r>
            <a:r>
              <a:rPr sz="2000" spc="25" dirty="0">
                <a:solidFill>
                  <a:srgbClr val="243761"/>
                </a:solidFill>
                <a:latin typeface="Tahoma"/>
                <a:cs typeface="Tahoma"/>
              </a:rPr>
              <a:t>and 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stakeholders </a:t>
            </a:r>
            <a:r>
              <a:rPr sz="2000" spc="55" dirty="0">
                <a:solidFill>
                  <a:srgbClr val="243761"/>
                </a:solidFill>
                <a:latin typeface="Tahoma"/>
                <a:cs typeface="Tahoma"/>
              </a:rPr>
              <a:t>with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input </a:t>
            </a:r>
            <a:r>
              <a:rPr sz="2000" spc="10" dirty="0">
                <a:solidFill>
                  <a:srgbClr val="243761"/>
                </a:solidFill>
                <a:latin typeface="Tahoma"/>
                <a:cs typeface="Tahoma"/>
              </a:rPr>
              <a:t>from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parents </a:t>
            </a:r>
            <a:r>
              <a:rPr sz="2000" spc="75" dirty="0">
                <a:solidFill>
                  <a:srgbClr val="243761"/>
                </a:solidFill>
                <a:latin typeface="Tahoma"/>
                <a:cs typeface="Tahoma"/>
              </a:rPr>
              <a:t>who </a:t>
            </a:r>
            <a:r>
              <a:rPr sz="2000" spc="20" dirty="0">
                <a:solidFill>
                  <a:srgbClr val="243761"/>
                </a:solidFill>
                <a:latin typeface="Tahoma"/>
                <a:cs typeface="Tahoma"/>
              </a:rPr>
              <a:t>utilize  </a:t>
            </a:r>
            <a:r>
              <a:rPr sz="2000" spc="90" dirty="0">
                <a:solidFill>
                  <a:srgbClr val="243761"/>
                </a:solidFill>
                <a:latin typeface="Tahoma"/>
                <a:cs typeface="Tahoma"/>
              </a:rPr>
              <a:t>FFN</a:t>
            </a:r>
            <a:r>
              <a:rPr sz="2000" spc="-10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243761"/>
                </a:solidFill>
                <a:latin typeface="Tahoma"/>
                <a:cs typeface="Tahoma"/>
              </a:rPr>
              <a:t>care</a:t>
            </a:r>
            <a:r>
              <a:rPr sz="2000" spc="-10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243761"/>
                </a:solidFill>
                <a:latin typeface="Tahoma"/>
                <a:cs typeface="Tahoma"/>
              </a:rPr>
              <a:t>and</a:t>
            </a:r>
            <a:r>
              <a:rPr sz="2000" spc="-10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30" dirty="0">
                <a:solidFill>
                  <a:srgbClr val="243761"/>
                </a:solidFill>
                <a:latin typeface="Tahoma"/>
                <a:cs typeface="Tahoma"/>
              </a:rPr>
              <a:t>English-speaking</a:t>
            </a:r>
            <a:r>
              <a:rPr sz="2000" spc="-10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243761"/>
                </a:solidFill>
                <a:latin typeface="Tahoma"/>
                <a:cs typeface="Tahoma"/>
              </a:rPr>
              <a:t>grandmother</a:t>
            </a:r>
            <a:r>
              <a:rPr sz="2000" spc="-10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243761"/>
                </a:solidFill>
                <a:latin typeface="Tahoma"/>
                <a:cs typeface="Tahoma"/>
              </a:rPr>
              <a:t>who</a:t>
            </a:r>
            <a:r>
              <a:rPr sz="2000" spc="-10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35" dirty="0">
                <a:solidFill>
                  <a:srgbClr val="243761"/>
                </a:solidFill>
                <a:latin typeface="Tahoma"/>
                <a:cs typeface="Tahoma"/>
              </a:rPr>
              <a:t>is 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connected to</a:t>
            </a:r>
            <a:r>
              <a:rPr sz="2000" spc="-26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243761"/>
                </a:solidFill>
                <a:latin typeface="Tahoma"/>
                <a:cs typeface="Tahoma"/>
              </a:rPr>
              <a:t>resources.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8700" y="592778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502013" y="1828"/>
                </a:moveTo>
                <a:lnTo>
                  <a:pt x="412386" y="1828"/>
                </a:lnTo>
                <a:lnTo>
                  <a:pt x="423569" y="0"/>
                </a:lnTo>
                <a:lnTo>
                  <a:pt x="490830" y="0"/>
                </a:lnTo>
                <a:lnTo>
                  <a:pt x="502013" y="1828"/>
                </a:lnTo>
                <a:close/>
              </a:path>
              <a:path w="914400" h="914400">
                <a:moveTo>
                  <a:pt x="513169" y="910742"/>
                </a:moveTo>
                <a:lnTo>
                  <a:pt x="401230" y="910742"/>
                </a:lnTo>
                <a:lnTo>
                  <a:pt x="368004" y="905255"/>
                </a:lnTo>
                <a:lnTo>
                  <a:pt x="357023" y="901598"/>
                </a:lnTo>
                <a:lnTo>
                  <a:pt x="346109" y="899769"/>
                </a:lnTo>
                <a:lnTo>
                  <a:pt x="335262" y="896111"/>
                </a:lnTo>
                <a:lnTo>
                  <a:pt x="324481" y="894283"/>
                </a:lnTo>
                <a:lnTo>
                  <a:pt x="292659" y="883310"/>
                </a:lnTo>
                <a:lnTo>
                  <a:pt x="282237" y="877823"/>
                </a:lnTo>
                <a:lnTo>
                  <a:pt x="271920" y="874166"/>
                </a:lnTo>
                <a:lnTo>
                  <a:pt x="261721" y="868679"/>
                </a:lnTo>
                <a:lnTo>
                  <a:pt x="251640" y="865022"/>
                </a:lnTo>
                <a:lnTo>
                  <a:pt x="231843" y="854049"/>
                </a:lnTo>
                <a:lnTo>
                  <a:pt x="212601" y="843076"/>
                </a:lnTo>
                <a:lnTo>
                  <a:pt x="203193" y="835761"/>
                </a:lnTo>
                <a:lnTo>
                  <a:pt x="193937" y="830275"/>
                </a:lnTo>
                <a:lnTo>
                  <a:pt x="184846" y="822959"/>
                </a:lnTo>
                <a:lnTo>
                  <a:pt x="175918" y="817473"/>
                </a:lnTo>
                <a:lnTo>
                  <a:pt x="167155" y="810158"/>
                </a:lnTo>
                <a:lnTo>
                  <a:pt x="158566" y="802843"/>
                </a:lnTo>
                <a:lnTo>
                  <a:pt x="150163" y="795527"/>
                </a:lnTo>
                <a:lnTo>
                  <a:pt x="141944" y="788212"/>
                </a:lnTo>
                <a:lnTo>
                  <a:pt x="133910" y="779068"/>
                </a:lnTo>
                <a:lnTo>
                  <a:pt x="126071" y="771753"/>
                </a:lnTo>
                <a:lnTo>
                  <a:pt x="118436" y="762609"/>
                </a:lnTo>
                <a:lnTo>
                  <a:pt x="111006" y="755294"/>
                </a:lnTo>
                <a:lnTo>
                  <a:pt x="103779" y="746150"/>
                </a:lnTo>
                <a:lnTo>
                  <a:pt x="77052" y="709574"/>
                </a:lnTo>
                <a:lnTo>
                  <a:pt x="53985" y="671169"/>
                </a:lnTo>
                <a:lnTo>
                  <a:pt x="48816" y="662025"/>
                </a:lnTo>
                <a:lnTo>
                  <a:pt x="43895" y="651052"/>
                </a:lnTo>
                <a:lnTo>
                  <a:pt x="39224" y="641908"/>
                </a:lnTo>
                <a:lnTo>
                  <a:pt x="34802" y="630935"/>
                </a:lnTo>
                <a:lnTo>
                  <a:pt x="30634" y="619963"/>
                </a:lnTo>
                <a:lnTo>
                  <a:pt x="26725" y="610819"/>
                </a:lnTo>
                <a:lnTo>
                  <a:pt x="23076" y="599846"/>
                </a:lnTo>
                <a:lnTo>
                  <a:pt x="11109" y="555955"/>
                </a:lnTo>
                <a:lnTo>
                  <a:pt x="3438" y="512063"/>
                </a:lnTo>
                <a:lnTo>
                  <a:pt x="137" y="468172"/>
                </a:lnTo>
                <a:lnTo>
                  <a:pt x="0" y="457199"/>
                </a:lnTo>
                <a:lnTo>
                  <a:pt x="137" y="444398"/>
                </a:lnTo>
                <a:lnTo>
                  <a:pt x="3438" y="400507"/>
                </a:lnTo>
                <a:lnTo>
                  <a:pt x="11109" y="356615"/>
                </a:lnTo>
                <a:lnTo>
                  <a:pt x="23076" y="312724"/>
                </a:lnTo>
                <a:lnTo>
                  <a:pt x="30634" y="292607"/>
                </a:lnTo>
                <a:lnTo>
                  <a:pt x="34802" y="281635"/>
                </a:lnTo>
                <a:lnTo>
                  <a:pt x="39224" y="270662"/>
                </a:lnTo>
                <a:lnTo>
                  <a:pt x="43895" y="261518"/>
                </a:lnTo>
                <a:lnTo>
                  <a:pt x="48816" y="250545"/>
                </a:lnTo>
                <a:lnTo>
                  <a:pt x="53985" y="241401"/>
                </a:lnTo>
                <a:lnTo>
                  <a:pt x="59397" y="230428"/>
                </a:lnTo>
                <a:lnTo>
                  <a:pt x="65046" y="221284"/>
                </a:lnTo>
                <a:lnTo>
                  <a:pt x="89973" y="184708"/>
                </a:lnTo>
                <a:lnTo>
                  <a:pt x="118436" y="149961"/>
                </a:lnTo>
                <a:lnTo>
                  <a:pt x="126071" y="140817"/>
                </a:lnTo>
                <a:lnTo>
                  <a:pt x="133910" y="133502"/>
                </a:lnTo>
                <a:lnTo>
                  <a:pt x="141944" y="124358"/>
                </a:lnTo>
                <a:lnTo>
                  <a:pt x="150163" y="117043"/>
                </a:lnTo>
                <a:lnTo>
                  <a:pt x="158566" y="109727"/>
                </a:lnTo>
                <a:lnTo>
                  <a:pt x="167155" y="102412"/>
                </a:lnTo>
                <a:lnTo>
                  <a:pt x="175918" y="95097"/>
                </a:lnTo>
                <a:lnTo>
                  <a:pt x="184846" y="89611"/>
                </a:lnTo>
                <a:lnTo>
                  <a:pt x="193937" y="82295"/>
                </a:lnTo>
                <a:lnTo>
                  <a:pt x="203193" y="76809"/>
                </a:lnTo>
                <a:lnTo>
                  <a:pt x="212601" y="69494"/>
                </a:lnTo>
                <a:lnTo>
                  <a:pt x="231843" y="58521"/>
                </a:lnTo>
                <a:lnTo>
                  <a:pt x="251640" y="47548"/>
                </a:lnTo>
                <a:lnTo>
                  <a:pt x="261721" y="43891"/>
                </a:lnTo>
                <a:lnTo>
                  <a:pt x="271920" y="38404"/>
                </a:lnTo>
                <a:lnTo>
                  <a:pt x="282237" y="34747"/>
                </a:lnTo>
                <a:lnTo>
                  <a:pt x="292659" y="29260"/>
                </a:lnTo>
                <a:lnTo>
                  <a:pt x="324481" y="18287"/>
                </a:lnTo>
                <a:lnTo>
                  <a:pt x="335262" y="16459"/>
                </a:lnTo>
                <a:lnTo>
                  <a:pt x="346109" y="12801"/>
                </a:lnTo>
                <a:lnTo>
                  <a:pt x="357023" y="10972"/>
                </a:lnTo>
                <a:lnTo>
                  <a:pt x="368004" y="7315"/>
                </a:lnTo>
                <a:lnTo>
                  <a:pt x="401230" y="1828"/>
                </a:lnTo>
                <a:lnTo>
                  <a:pt x="513169" y="1828"/>
                </a:lnTo>
                <a:lnTo>
                  <a:pt x="546395" y="7315"/>
                </a:lnTo>
                <a:lnTo>
                  <a:pt x="557376" y="10972"/>
                </a:lnTo>
                <a:lnTo>
                  <a:pt x="568290" y="12801"/>
                </a:lnTo>
                <a:lnTo>
                  <a:pt x="579137" y="16459"/>
                </a:lnTo>
                <a:lnTo>
                  <a:pt x="589918" y="18287"/>
                </a:lnTo>
                <a:lnTo>
                  <a:pt x="621740" y="29260"/>
                </a:lnTo>
                <a:lnTo>
                  <a:pt x="632162" y="34747"/>
                </a:lnTo>
                <a:lnTo>
                  <a:pt x="642479" y="38404"/>
                </a:lnTo>
                <a:lnTo>
                  <a:pt x="652678" y="43891"/>
                </a:lnTo>
                <a:lnTo>
                  <a:pt x="662759" y="47548"/>
                </a:lnTo>
                <a:lnTo>
                  <a:pt x="682556" y="58521"/>
                </a:lnTo>
                <a:lnTo>
                  <a:pt x="701798" y="69494"/>
                </a:lnTo>
                <a:lnTo>
                  <a:pt x="711206" y="76809"/>
                </a:lnTo>
                <a:lnTo>
                  <a:pt x="720462" y="82295"/>
                </a:lnTo>
                <a:lnTo>
                  <a:pt x="729553" y="89611"/>
                </a:lnTo>
                <a:lnTo>
                  <a:pt x="738481" y="95097"/>
                </a:lnTo>
                <a:lnTo>
                  <a:pt x="747244" y="102412"/>
                </a:lnTo>
                <a:lnTo>
                  <a:pt x="755833" y="109727"/>
                </a:lnTo>
                <a:lnTo>
                  <a:pt x="764236" y="117043"/>
                </a:lnTo>
                <a:lnTo>
                  <a:pt x="772455" y="124358"/>
                </a:lnTo>
                <a:lnTo>
                  <a:pt x="780489" y="133502"/>
                </a:lnTo>
                <a:lnTo>
                  <a:pt x="788328" y="140817"/>
                </a:lnTo>
                <a:lnTo>
                  <a:pt x="795962" y="149961"/>
                </a:lnTo>
                <a:lnTo>
                  <a:pt x="803393" y="157276"/>
                </a:lnTo>
                <a:lnTo>
                  <a:pt x="810620" y="166420"/>
                </a:lnTo>
                <a:lnTo>
                  <a:pt x="837347" y="202996"/>
                </a:lnTo>
                <a:lnTo>
                  <a:pt x="860414" y="241401"/>
                </a:lnTo>
                <a:lnTo>
                  <a:pt x="865583" y="250545"/>
                </a:lnTo>
                <a:lnTo>
                  <a:pt x="870504" y="261518"/>
                </a:lnTo>
                <a:lnTo>
                  <a:pt x="875175" y="270662"/>
                </a:lnTo>
                <a:lnTo>
                  <a:pt x="879597" y="281635"/>
                </a:lnTo>
                <a:lnTo>
                  <a:pt x="883765" y="292607"/>
                </a:lnTo>
                <a:lnTo>
                  <a:pt x="887674" y="301751"/>
                </a:lnTo>
                <a:lnTo>
                  <a:pt x="891323" y="312724"/>
                </a:lnTo>
                <a:lnTo>
                  <a:pt x="903290" y="356615"/>
                </a:lnTo>
                <a:lnTo>
                  <a:pt x="910961" y="400507"/>
                </a:lnTo>
                <a:lnTo>
                  <a:pt x="914262" y="444398"/>
                </a:lnTo>
                <a:lnTo>
                  <a:pt x="914399" y="457199"/>
                </a:lnTo>
                <a:lnTo>
                  <a:pt x="914262" y="468172"/>
                </a:lnTo>
                <a:lnTo>
                  <a:pt x="910961" y="512063"/>
                </a:lnTo>
                <a:lnTo>
                  <a:pt x="903290" y="555955"/>
                </a:lnTo>
                <a:lnTo>
                  <a:pt x="891323" y="599846"/>
                </a:lnTo>
                <a:lnTo>
                  <a:pt x="883765" y="619963"/>
                </a:lnTo>
                <a:lnTo>
                  <a:pt x="879597" y="630935"/>
                </a:lnTo>
                <a:lnTo>
                  <a:pt x="875175" y="641908"/>
                </a:lnTo>
                <a:lnTo>
                  <a:pt x="870504" y="651052"/>
                </a:lnTo>
                <a:lnTo>
                  <a:pt x="865583" y="662025"/>
                </a:lnTo>
                <a:lnTo>
                  <a:pt x="860414" y="671169"/>
                </a:lnTo>
                <a:lnTo>
                  <a:pt x="855002" y="682142"/>
                </a:lnTo>
                <a:lnTo>
                  <a:pt x="849353" y="691286"/>
                </a:lnTo>
                <a:lnTo>
                  <a:pt x="824426" y="727862"/>
                </a:lnTo>
                <a:lnTo>
                  <a:pt x="795962" y="762609"/>
                </a:lnTo>
                <a:lnTo>
                  <a:pt x="788328" y="771753"/>
                </a:lnTo>
                <a:lnTo>
                  <a:pt x="780489" y="779068"/>
                </a:lnTo>
                <a:lnTo>
                  <a:pt x="772455" y="788212"/>
                </a:lnTo>
                <a:lnTo>
                  <a:pt x="764236" y="795527"/>
                </a:lnTo>
                <a:lnTo>
                  <a:pt x="755833" y="802843"/>
                </a:lnTo>
                <a:lnTo>
                  <a:pt x="747244" y="810158"/>
                </a:lnTo>
                <a:lnTo>
                  <a:pt x="738481" y="817473"/>
                </a:lnTo>
                <a:lnTo>
                  <a:pt x="729553" y="822959"/>
                </a:lnTo>
                <a:lnTo>
                  <a:pt x="720462" y="830275"/>
                </a:lnTo>
                <a:lnTo>
                  <a:pt x="711206" y="835761"/>
                </a:lnTo>
                <a:lnTo>
                  <a:pt x="701798" y="843076"/>
                </a:lnTo>
                <a:lnTo>
                  <a:pt x="682556" y="854049"/>
                </a:lnTo>
                <a:lnTo>
                  <a:pt x="662759" y="865022"/>
                </a:lnTo>
                <a:lnTo>
                  <a:pt x="652678" y="868679"/>
                </a:lnTo>
                <a:lnTo>
                  <a:pt x="642479" y="874166"/>
                </a:lnTo>
                <a:lnTo>
                  <a:pt x="632162" y="877823"/>
                </a:lnTo>
                <a:lnTo>
                  <a:pt x="621740" y="883310"/>
                </a:lnTo>
                <a:lnTo>
                  <a:pt x="589918" y="894283"/>
                </a:lnTo>
                <a:lnTo>
                  <a:pt x="579137" y="896111"/>
                </a:lnTo>
                <a:lnTo>
                  <a:pt x="568290" y="899769"/>
                </a:lnTo>
                <a:lnTo>
                  <a:pt x="557376" y="901598"/>
                </a:lnTo>
                <a:lnTo>
                  <a:pt x="546395" y="905255"/>
                </a:lnTo>
                <a:lnTo>
                  <a:pt x="513169" y="910742"/>
                </a:lnTo>
                <a:close/>
              </a:path>
              <a:path w="914400" h="914400">
                <a:moveTo>
                  <a:pt x="490830" y="912571"/>
                </a:moveTo>
                <a:lnTo>
                  <a:pt x="423569" y="912571"/>
                </a:lnTo>
                <a:lnTo>
                  <a:pt x="412386" y="910742"/>
                </a:lnTo>
                <a:lnTo>
                  <a:pt x="502013" y="910742"/>
                </a:lnTo>
                <a:lnTo>
                  <a:pt x="490830" y="912571"/>
                </a:lnTo>
                <a:close/>
              </a:path>
              <a:path w="914400" h="914400">
                <a:moveTo>
                  <a:pt x="457199" y="914399"/>
                </a:moveTo>
                <a:lnTo>
                  <a:pt x="445976" y="912571"/>
                </a:lnTo>
                <a:lnTo>
                  <a:pt x="468423" y="912571"/>
                </a:lnTo>
                <a:lnTo>
                  <a:pt x="457199" y="914399"/>
                </a:lnTo>
                <a:close/>
              </a:path>
            </a:pathLst>
          </a:custGeom>
          <a:solidFill>
            <a:srgbClr val="3783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44881" y="6128310"/>
            <a:ext cx="483234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140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3000" b="1" spc="145" dirty="0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051794" y="629321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8546" y="85724"/>
                </a:moveTo>
                <a:lnTo>
                  <a:pt x="37178" y="85724"/>
                </a:lnTo>
                <a:lnTo>
                  <a:pt x="31710" y="84637"/>
                </a:lnTo>
                <a:lnTo>
                  <a:pt x="1087" y="54013"/>
                </a:lnTo>
                <a:lnTo>
                  <a:pt x="0" y="48546"/>
                </a:lnTo>
                <a:lnTo>
                  <a:pt x="0" y="37178"/>
                </a:lnTo>
                <a:lnTo>
                  <a:pt x="21208" y="5437"/>
                </a:lnTo>
                <a:lnTo>
                  <a:pt x="37178" y="0"/>
                </a:lnTo>
                <a:lnTo>
                  <a:pt x="48546" y="0"/>
                </a:lnTo>
                <a:lnTo>
                  <a:pt x="80287" y="21208"/>
                </a:lnTo>
                <a:lnTo>
                  <a:pt x="85724" y="37178"/>
                </a:lnTo>
                <a:lnTo>
                  <a:pt x="85724" y="48546"/>
                </a:lnTo>
                <a:lnTo>
                  <a:pt x="64516" y="80287"/>
                </a:lnTo>
                <a:lnTo>
                  <a:pt x="48546" y="85724"/>
                </a:lnTo>
                <a:close/>
              </a:path>
            </a:pathLst>
          </a:custGeom>
          <a:solidFill>
            <a:srgbClr val="243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51794" y="667421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8546" y="85724"/>
                </a:moveTo>
                <a:lnTo>
                  <a:pt x="37178" y="85724"/>
                </a:lnTo>
                <a:lnTo>
                  <a:pt x="31710" y="84637"/>
                </a:lnTo>
                <a:lnTo>
                  <a:pt x="1087" y="54013"/>
                </a:lnTo>
                <a:lnTo>
                  <a:pt x="0" y="48546"/>
                </a:lnTo>
                <a:lnTo>
                  <a:pt x="0" y="37178"/>
                </a:lnTo>
                <a:lnTo>
                  <a:pt x="21208" y="5437"/>
                </a:lnTo>
                <a:lnTo>
                  <a:pt x="37178" y="0"/>
                </a:lnTo>
                <a:lnTo>
                  <a:pt x="48546" y="0"/>
                </a:lnTo>
                <a:lnTo>
                  <a:pt x="80287" y="21208"/>
                </a:lnTo>
                <a:lnTo>
                  <a:pt x="85724" y="37178"/>
                </a:lnTo>
                <a:lnTo>
                  <a:pt x="85724" y="48546"/>
                </a:lnTo>
                <a:lnTo>
                  <a:pt x="64516" y="80287"/>
                </a:lnTo>
                <a:lnTo>
                  <a:pt x="48546" y="85724"/>
                </a:lnTo>
                <a:close/>
              </a:path>
            </a:pathLst>
          </a:custGeom>
          <a:solidFill>
            <a:srgbClr val="243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848594" y="5480841"/>
            <a:ext cx="6814820" cy="1810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45" dirty="0">
                <a:solidFill>
                  <a:srgbClr val="3783FD"/>
                </a:solidFill>
                <a:latin typeface="Arial Black"/>
                <a:cs typeface="Arial Black"/>
              </a:rPr>
              <a:t>Learnings/Wonderings:</a:t>
            </a:r>
            <a:endParaRPr sz="3200">
              <a:latin typeface="Arial Black"/>
              <a:cs typeface="Arial Black"/>
            </a:endParaRPr>
          </a:p>
          <a:p>
            <a:pPr marL="443865" marR="5080">
              <a:lnSpc>
                <a:spcPct val="125000"/>
              </a:lnSpc>
              <a:spcBef>
                <a:spcPts val="1005"/>
              </a:spcBef>
            </a:pPr>
            <a:r>
              <a:rPr sz="2000" spc="125" dirty="0">
                <a:solidFill>
                  <a:srgbClr val="243761"/>
                </a:solidFill>
                <a:latin typeface="Tahoma"/>
                <a:cs typeface="Tahoma"/>
              </a:rPr>
              <a:t>How </a:t>
            </a:r>
            <a:r>
              <a:rPr sz="2000" spc="20" dirty="0">
                <a:solidFill>
                  <a:srgbClr val="243761"/>
                </a:solidFill>
                <a:latin typeface="Tahoma"/>
                <a:cs typeface="Tahoma"/>
              </a:rPr>
              <a:t>might </a:t>
            </a:r>
            <a:r>
              <a:rPr sz="2000" spc="95" dirty="0">
                <a:solidFill>
                  <a:srgbClr val="243761"/>
                </a:solidFill>
                <a:latin typeface="Tahoma"/>
                <a:cs typeface="Tahoma"/>
              </a:rPr>
              <a:t>we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connect </a:t>
            </a:r>
            <a:r>
              <a:rPr sz="2000" spc="55" dirty="0">
                <a:solidFill>
                  <a:srgbClr val="243761"/>
                </a:solidFill>
                <a:latin typeface="Tahoma"/>
                <a:cs typeface="Tahoma"/>
              </a:rPr>
              <a:t>with </a:t>
            </a:r>
            <a:r>
              <a:rPr sz="2000" spc="80" dirty="0">
                <a:solidFill>
                  <a:srgbClr val="243761"/>
                </a:solidFill>
                <a:latin typeface="Tahoma"/>
                <a:cs typeface="Tahoma"/>
              </a:rPr>
              <a:t>FFNs </a:t>
            </a:r>
            <a:r>
              <a:rPr sz="2000" spc="35" dirty="0">
                <a:solidFill>
                  <a:srgbClr val="243761"/>
                </a:solidFill>
                <a:latin typeface="Tahoma"/>
                <a:cs typeface="Tahoma"/>
              </a:rPr>
              <a:t>where </a:t>
            </a:r>
            <a:r>
              <a:rPr sz="2000" spc="10" dirty="0">
                <a:solidFill>
                  <a:srgbClr val="243761"/>
                </a:solidFill>
                <a:latin typeface="Tahoma"/>
                <a:cs typeface="Tahoma"/>
              </a:rPr>
              <a:t>they </a:t>
            </a:r>
            <a:r>
              <a:rPr sz="2000" dirty="0">
                <a:solidFill>
                  <a:srgbClr val="243761"/>
                </a:solidFill>
                <a:latin typeface="Tahoma"/>
                <a:cs typeface="Tahoma"/>
              </a:rPr>
              <a:t>gather?  </a:t>
            </a:r>
            <a:r>
              <a:rPr sz="2000" spc="125" dirty="0">
                <a:solidFill>
                  <a:srgbClr val="243761"/>
                </a:solidFill>
                <a:latin typeface="Tahoma"/>
                <a:cs typeface="Tahoma"/>
              </a:rPr>
              <a:t>How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20" dirty="0">
                <a:solidFill>
                  <a:srgbClr val="243761"/>
                </a:solidFill>
                <a:latin typeface="Tahoma"/>
                <a:cs typeface="Tahoma"/>
              </a:rPr>
              <a:t>might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243761"/>
                </a:solidFill>
                <a:latin typeface="Tahoma"/>
                <a:cs typeface="Tahoma"/>
              </a:rPr>
              <a:t>we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243761"/>
                </a:solidFill>
                <a:latin typeface="Tahoma"/>
                <a:cs typeface="Tahoma"/>
              </a:rPr>
              <a:t>create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opportunities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243761"/>
                </a:solidFill>
                <a:latin typeface="Tahoma"/>
                <a:cs typeface="Tahoma"/>
              </a:rPr>
              <a:t>for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243761"/>
                </a:solidFill>
                <a:latin typeface="Tahoma"/>
                <a:cs typeface="Tahoma"/>
              </a:rPr>
              <a:t>FFNs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to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243761"/>
                </a:solidFill>
                <a:latin typeface="Tahoma"/>
                <a:cs typeface="Tahoma"/>
              </a:rPr>
              <a:t>connect,  </a:t>
            </a:r>
            <a:r>
              <a:rPr sz="2000" dirty="0">
                <a:solidFill>
                  <a:srgbClr val="243761"/>
                </a:solidFill>
                <a:latin typeface="Tahoma"/>
                <a:cs typeface="Tahoma"/>
              </a:rPr>
              <a:t>learn</a:t>
            </a:r>
            <a:r>
              <a:rPr sz="2000" spc="-12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243761"/>
                </a:solidFill>
                <a:latin typeface="Tahoma"/>
                <a:cs typeface="Tahoma"/>
              </a:rPr>
              <a:t>and</a:t>
            </a:r>
            <a:r>
              <a:rPr sz="2000" spc="-12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243761"/>
                </a:solidFill>
                <a:latin typeface="Tahoma"/>
                <a:cs typeface="Tahoma"/>
              </a:rPr>
              <a:t>reflect</a:t>
            </a:r>
            <a:r>
              <a:rPr sz="2000" spc="-12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243761"/>
                </a:solidFill>
                <a:latin typeface="Tahoma"/>
                <a:cs typeface="Tahoma"/>
              </a:rPr>
              <a:t>with</a:t>
            </a:r>
            <a:r>
              <a:rPr sz="2000" spc="-12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243761"/>
                </a:solidFill>
                <a:latin typeface="Tahoma"/>
                <a:cs typeface="Tahoma"/>
              </a:rPr>
              <a:t>each</a:t>
            </a:r>
            <a:r>
              <a:rPr sz="2000" spc="-12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243761"/>
                </a:solidFill>
                <a:latin typeface="Tahoma"/>
                <a:cs typeface="Tahoma"/>
              </a:rPr>
              <a:t>other?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654862" y="535263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502013" y="1828"/>
                </a:moveTo>
                <a:lnTo>
                  <a:pt x="412386" y="1828"/>
                </a:lnTo>
                <a:lnTo>
                  <a:pt x="423569" y="0"/>
                </a:lnTo>
                <a:lnTo>
                  <a:pt x="490830" y="0"/>
                </a:lnTo>
                <a:lnTo>
                  <a:pt x="502013" y="1828"/>
                </a:lnTo>
                <a:close/>
              </a:path>
              <a:path w="914400" h="914400">
                <a:moveTo>
                  <a:pt x="513169" y="910742"/>
                </a:moveTo>
                <a:lnTo>
                  <a:pt x="401230" y="910742"/>
                </a:lnTo>
                <a:lnTo>
                  <a:pt x="368004" y="905255"/>
                </a:lnTo>
                <a:lnTo>
                  <a:pt x="357023" y="901598"/>
                </a:lnTo>
                <a:lnTo>
                  <a:pt x="346109" y="899769"/>
                </a:lnTo>
                <a:lnTo>
                  <a:pt x="335262" y="896111"/>
                </a:lnTo>
                <a:lnTo>
                  <a:pt x="324481" y="894283"/>
                </a:lnTo>
                <a:lnTo>
                  <a:pt x="292659" y="883310"/>
                </a:lnTo>
                <a:lnTo>
                  <a:pt x="282237" y="877823"/>
                </a:lnTo>
                <a:lnTo>
                  <a:pt x="271920" y="874166"/>
                </a:lnTo>
                <a:lnTo>
                  <a:pt x="261721" y="868679"/>
                </a:lnTo>
                <a:lnTo>
                  <a:pt x="251640" y="865022"/>
                </a:lnTo>
                <a:lnTo>
                  <a:pt x="231843" y="854049"/>
                </a:lnTo>
                <a:lnTo>
                  <a:pt x="212601" y="843076"/>
                </a:lnTo>
                <a:lnTo>
                  <a:pt x="203193" y="835761"/>
                </a:lnTo>
                <a:lnTo>
                  <a:pt x="193937" y="830275"/>
                </a:lnTo>
                <a:lnTo>
                  <a:pt x="184846" y="822959"/>
                </a:lnTo>
                <a:lnTo>
                  <a:pt x="175918" y="817473"/>
                </a:lnTo>
                <a:lnTo>
                  <a:pt x="167155" y="810158"/>
                </a:lnTo>
                <a:lnTo>
                  <a:pt x="158566" y="802843"/>
                </a:lnTo>
                <a:lnTo>
                  <a:pt x="150163" y="795527"/>
                </a:lnTo>
                <a:lnTo>
                  <a:pt x="141944" y="788212"/>
                </a:lnTo>
                <a:lnTo>
                  <a:pt x="133910" y="779068"/>
                </a:lnTo>
                <a:lnTo>
                  <a:pt x="126071" y="771753"/>
                </a:lnTo>
                <a:lnTo>
                  <a:pt x="118436" y="762609"/>
                </a:lnTo>
                <a:lnTo>
                  <a:pt x="111006" y="755294"/>
                </a:lnTo>
                <a:lnTo>
                  <a:pt x="103779" y="746150"/>
                </a:lnTo>
                <a:lnTo>
                  <a:pt x="77052" y="709574"/>
                </a:lnTo>
                <a:lnTo>
                  <a:pt x="53985" y="671169"/>
                </a:lnTo>
                <a:lnTo>
                  <a:pt x="48816" y="662025"/>
                </a:lnTo>
                <a:lnTo>
                  <a:pt x="43895" y="651052"/>
                </a:lnTo>
                <a:lnTo>
                  <a:pt x="39224" y="641908"/>
                </a:lnTo>
                <a:lnTo>
                  <a:pt x="34802" y="630935"/>
                </a:lnTo>
                <a:lnTo>
                  <a:pt x="30634" y="619963"/>
                </a:lnTo>
                <a:lnTo>
                  <a:pt x="26725" y="610819"/>
                </a:lnTo>
                <a:lnTo>
                  <a:pt x="23076" y="599846"/>
                </a:lnTo>
                <a:lnTo>
                  <a:pt x="11109" y="555955"/>
                </a:lnTo>
                <a:lnTo>
                  <a:pt x="3438" y="512063"/>
                </a:lnTo>
                <a:lnTo>
                  <a:pt x="137" y="468172"/>
                </a:lnTo>
                <a:lnTo>
                  <a:pt x="0" y="457199"/>
                </a:lnTo>
                <a:lnTo>
                  <a:pt x="137" y="444398"/>
                </a:lnTo>
                <a:lnTo>
                  <a:pt x="3438" y="400507"/>
                </a:lnTo>
                <a:lnTo>
                  <a:pt x="11109" y="356615"/>
                </a:lnTo>
                <a:lnTo>
                  <a:pt x="23076" y="312724"/>
                </a:lnTo>
                <a:lnTo>
                  <a:pt x="30634" y="292607"/>
                </a:lnTo>
                <a:lnTo>
                  <a:pt x="34802" y="281635"/>
                </a:lnTo>
                <a:lnTo>
                  <a:pt x="39224" y="270662"/>
                </a:lnTo>
                <a:lnTo>
                  <a:pt x="43895" y="261518"/>
                </a:lnTo>
                <a:lnTo>
                  <a:pt x="48816" y="250545"/>
                </a:lnTo>
                <a:lnTo>
                  <a:pt x="53985" y="241401"/>
                </a:lnTo>
                <a:lnTo>
                  <a:pt x="59397" y="230428"/>
                </a:lnTo>
                <a:lnTo>
                  <a:pt x="65046" y="221284"/>
                </a:lnTo>
                <a:lnTo>
                  <a:pt x="89973" y="184708"/>
                </a:lnTo>
                <a:lnTo>
                  <a:pt x="118436" y="149961"/>
                </a:lnTo>
                <a:lnTo>
                  <a:pt x="126071" y="140817"/>
                </a:lnTo>
                <a:lnTo>
                  <a:pt x="133910" y="133502"/>
                </a:lnTo>
                <a:lnTo>
                  <a:pt x="141944" y="124358"/>
                </a:lnTo>
                <a:lnTo>
                  <a:pt x="150163" y="117043"/>
                </a:lnTo>
                <a:lnTo>
                  <a:pt x="158566" y="109727"/>
                </a:lnTo>
                <a:lnTo>
                  <a:pt x="167155" y="102412"/>
                </a:lnTo>
                <a:lnTo>
                  <a:pt x="175918" y="95097"/>
                </a:lnTo>
                <a:lnTo>
                  <a:pt x="184846" y="89611"/>
                </a:lnTo>
                <a:lnTo>
                  <a:pt x="193937" y="82295"/>
                </a:lnTo>
                <a:lnTo>
                  <a:pt x="203193" y="76809"/>
                </a:lnTo>
                <a:lnTo>
                  <a:pt x="212601" y="69494"/>
                </a:lnTo>
                <a:lnTo>
                  <a:pt x="231843" y="58521"/>
                </a:lnTo>
                <a:lnTo>
                  <a:pt x="251640" y="47548"/>
                </a:lnTo>
                <a:lnTo>
                  <a:pt x="261721" y="43891"/>
                </a:lnTo>
                <a:lnTo>
                  <a:pt x="271920" y="38404"/>
                </a:lnTo>
                <a:lnTo>
                  <a:pt x="282237" y="34747"/>
                </a:lnTo>
                <a:lnTo>
                  <a:pt x="292659" y="29260"/>
                </a:lnTo>
                <a:lnTo>
                  <a:pt x="324481" y="18287"/>
                </a:lnTo>
                <a:lnTo>
                  <a:pt x="335262" y="16459"/>
                </a:lnTo>
                <a:lnTo>
                  <a:pt x="346109" y="12801"/>
                </a:lnTo>
                <a:lnTo>
                  <a:pt x="357023" y="10972"/>
                </a:lnTo>
                <a:lnTo>
                  <a:pt x="368004" y="7315"/>
                </a:lnTo>
                <a:lnTo>
                  <a:pt x="401230" y="1828"/>
                </a:lnTo>
                <a:lnTo>
                  <a:pt x="513169" y="1828"/>
                </a:lnTo>
                <a:lnTo>
                  <a:pt x="546395" y="7315"/>
                </a:lnTo>
                <a:lnTo>
                  <a:pt x="557376" y="10972"/>
                </a:lnTo>
                <a:lnTo>
                  <a:pt x="568290" y="12801"/>
                </a:lnTo>
                <a:lnTo>
                  <a:pt x="579137" y="16459"/>
                </a:lnTo>
                <a:lnTo>
                  <a:pt x="589918" y="18287"/>
                </a:lnTo>
                <a:lnTo>
                  <a:pt x="621740" y="29260"/>
                </a:lnTo>
                <a:lnTo>
                  <a:pt x="632162" y="34747"/>
                </a:lnTo>
                <a:lnTo>
                  <a:pt x="642479" y="38404"/>
                </a:lnTo>
                <a:lnTo>
                  <a:pt x="652678" y="43891"/>
                </a:lnTo>
                <a:lnTo>
                  <a:pt x="662759" y="47548"/>
                </a:lnTo>
                <a:lnTo>
                  <a:pt x="682556" y="58521"/>
                </a:lnTo>
                <a:lnTo>
                  <a:pt x="701798" y="69494"/>
                </a:lnTo>
                <a:lnTo>
                  <a:pt x="711206" y="76809"/>
                </a:lnTo>
                <a:lnTo>
                  <a:pt x="720462" y="82295"/>
                </a:lnTo>
                <a:lnTo>
                  <a:pt x="729553" y="89611"/>
                </a:lnTo>
                <a:lnTo>
                  <a:pt x="738481" y="95097"/>
                </a:lnTo>
                <a:lnTo>
                  <a:pt x="747244" y="102412"/>
                </a:lnTo>
                <a:lnTo>
                  <a:pt x="755833" y="109727"/>
                </a:lnTo>
                <a:lnTo>
                  <a:pt x="764236" y="117043"/>
                </a:lnTo>
                <a:lnTo>
                  <a:pt x="772455" y="124358"/>
                </a:lnTo>
                <a:lnTo>
                  <a:pt x="780489" y="133502"/>
                </a:lnTo>
                <a:lnTo>
                  <a:pt x="788328" y="140817"/>
                </a:lnTo>
                <a:lnTo>
                  <a:pt x="795962" y="149961"/>
                </a:lnTo>
                <a:lnTo>
                  <a:pt x="803393" y="157276"/>
                </a:lnTo>
                <a:lnTo>
                  <a:pt x="810620" y="166420"/>
                </a:lnTo>
                <a:lnTo>
                  <a:pt x="837347" y="202996"/>
                </a:lnTo>
                <a:lnTo>
                  <a:pt x="860414" y="241401"/>
                </a:lnTo>
                <a:lnTo>
                  <a:pt x="865583" y="250545"/>
                </a:lnTo>
                <a:lnTo>
                  <a:pt x="870504" y="261518"/>
                </a:lnTo>
                <a:lnTo>
                  <a:pt x="875175" y="270662"/>
                </a:lnTo>
                <a:lnTo>
                  <a:pt x="879597" y="281635"/>
                </a:lnTo>
                <a:lnTo>
                  <a:pt x="883765" y="292607"/>
                </a:lnTo>
                <a:lnTo>
                  <a:pt x="887674" y="301751"/>
                </a:lnTo>
                <a:lnTo>
                  <a:pt x="891323" y="312724"/>
                </a:lnTo>
                <a:lnTo>
                  <a:pt x="903290" y="356615"/>
                </a:lnTo>
                <a:lnTo>
                  <a:pt x="910961" y="400507"/>
                </a:lnTo>
                <a:lnTo>
                  <a:pt x="914262" y="444398"/>
                </a:lnTo>
                <a:lnTo>
                  <a:pt x="914399" y="457199"/>
                </a:lnTo>
                <a:lnTo>
                  <a:pt x="914262" y="468172"/>
                </a:lnTo>
                <a:lnTo>
                  <a:pt x="910961" y="512063"/>
                </a:lnTo>
                <a:lnTo>
                  <a:pt x="903290" y="555955"/>
                </a:lnTo>
                <a:lnTo>
                  <a:pt x="891323" y="599846"/>
                </a:lnTo>
                <a:lnTo>
                  <a:pt x="883765" y="619963"/>
                </a:lnTo>
                <a:lnTo>
                  <a:pt x="879597" y="630935"/>
                </a:lnTo>
                <a:lnTo>
                  <a:pt x="875175" y="641908"/>
                </a:lnTo>
                <a:lnTo>
                  <a:pt x="870504" y="651052"/>
                </a:lnTo>
                <a:lnTo>
                  <a:pt x="865583" y="662025"/>
                </a:lnTo>
                <a:lnTo>
                  <a:pt x="860414" y="671169"/>
                </a:lnTo>
                <a:lnTo>
                  <a:pt x="855002" y="682142"/>
                </a:lnTo>
                <a:lnTo>
                  <a:pt x="849353" y="691286"/>
                </a:lnTo>
                <a:lnTo>
                  <a:pt x="824426" y="727862"/>
                </a:lnTo>
                <a:lnTo>
                  <a:pt x="795962" y="762609"/>
                </a:lnTo>
                <a:lnTo>
                  <a:pt x="788328" y="771753"/>
                </a:lnTo>
                <a:lnTo>
                  <a:pt x="780489" y="779068"/>
                </a:lnTo>
                <a:lnTo>
                  <a:pt x="772455" y="788212"/>
                </a:lnTo>
                <a:lnTo>
                  <a:pt x="764236" y="795527"/>
                </a:lnTo>
                <a:lnTo>
                  <a:pt x="755833" y="802843"/>
                </a:lnTo>
                <a:lnTo>
                  <a:pt x="747244" y="810158"/>
                </a:lnTo>
                <a:lnTo>
                  <a:pt x="738481" y="817473"/>
                </a:lnTo>
                <a:lnTo>
                  <a:pt x="729553" y="822959"/>
                </a:lnTo>
                <a:lnTo>
                  <a:pt x="720462" y="830275"/>
                </a:lnTo>
                <a:lnTo>
                  <a:pt x="711206" y="835761"/>
                </a:lnTo>
                <a:lnTo>
                  <a:pt x="701798" y="843076"/>
                </a:lnTo>
                <a:lnTo>
                  <a:pt x="682556" y="854049"/>
                </a:lnTo>
                <a:lnTo>
                  <a:pt x="662759" y="865022"/>
                </a:lnTo>
                <a:lnTo>
                  <a:pt x="652678" y="868679"/>
                </a:lnTo>
                <a:lnTo>
                  <a:pt x="642479" y="874166"/>
                </a:lnTo>
                <a:lnTo>
                  <a:pt x="632162" y="877823"/>
                </a:lnTo>
                <a:lnTo>
                  <a:pt x="621740" y="883310"/>
                </a:lnTo>
                <a:lnTo>
                  <a:pt x="589918" y="894283"/>
                </a:lnTo>
                <a:lnTo>
                  <a:pt x="579137" y="896111"/>
                </a:lnTo>
                <a:lnTo>
                  <a:pt x="568290" y="899769"/>
                </a:lnTo>
                <a:lnTo>
                  <a:pt x="557376" y="901598"/>
                </a:lnTo>
                <a:lnTo>
                  <a:pt x="546395" y="905255"/>
                </a:lnTo>
                <a:lnTo>
                  <a:pt x="513169" y="910742"/>
                </a:lnTo>
                <a:close/>
              </a:path>
              <a:path w="914400" h="914400">
                <a:moveTo>
                  <a:pt x="490830" y="912571"/>
                </a:moveTo>
                <a:lnTo>
                  <a:pt x="423569" y="912571"/>
                </a:lnTo>
                <a:lnTo>
                  <a:pt x="412386" y="910742"/>
                </a:lnTo>
                <a:lnTo>
                  <a:pt x="502013" y="910742"/>
                </a:lnTo>
                <a:lnTo>
                  <a:pt x="490830" y="912571"/>
                </a:lnTo>
                <a:close/>
              </a:path>
              <a:path w="914400" h="914400">
                <a:moveTo>
                  <a:pt x="457199" y="914399"/>
                </a:moveTo>
                <a:lnTo>
                  <a:pt x="445976" y="912571"/>
                </a:lnTo>
                <a:lnTo>
                  <a:pt x="468423" y="912571"/>
                </a:lnTo>
                <a:lnTo>
                  <a:pt x="457199" y="914399"/>
                </a:lnTo>
                <a:close/>
              </a:path>
            </a:pathLst>
          </a:custGeom>
          <a:solidFill>
            <a:srgbClr val="3783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871192" y="5553155"/>
            <a:ext cx="48260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140" dirty="0">
                <a:solidFill>
                  <a:srgbClr val="FFFFFF"/>
                </a:solidFill>
                <a:latin typeface="Gill Sans MT"/>
                <a:cs typeface="Gill Sans MT"/>
              </a:rPr>
              <a:t>04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48594" y="3537348"/>
            <a:ext cx="5375910" cy="143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75" dirty="0">
                <a:solidFill>
                  <a:srgbClr val="3783FD"/>
                </a:solidFill>
                <a:latin typeface="Arial Black"/>
                <a:cs typeface="Arial Black"/>
              </a:rPr>
              <a:t>Design</a:t>
            </a:r>
            <a:r>
              <a:rPr sz="3200" b="1" spc="-265" dirty="0">
                <a:solidFill>
                  <a:srgbClr val="3783FD"/>
                </a:solidFill>
                <a:latin typeface="Arial Black"/>
                <a:cs typeface="Arial Black"/>
              </a:rPr>
              <a:t> </a:t>
            </a:r>
            <a:r>
              <a:rPr sz="3200" b="1" spc="-350" dirty="0">
                <a:solidFill>
                  <a:srgbClr val="3783FD"/>
                </a:solidFill>
                <a:latin typeface="Arial Black"/>
                <a:cs typeface="Arial Black"/>
              </a:rPr>
              <a:t>Process:</a:t>
            </a:r>
            <a:endParaRPr sz="3200">
              <a:latin typeface="Arial Black"/>
              <a:cs typeface="Arial Black"/>
            </a:endParaRPr>
          </a:p>
          <a:p>
            <a:pPr marL="12700" marR="5080">
              <a:lnSpc>
                <a:spcPct val="125000"/>
              </a:lnSpc>
              <a:spcBef>
                <a:spcPts val="1019"/>
              </a:spcBef>
            </a:pPr>
            <a:r>
              <a:rPr sz="2000" spc="45" dirty="0">
                <a:solidFill>
                  <a:srgbClr val="243761"/>
                </a:solidFill>
                <a:latin typeface="Tahoma"/>
                <a:cs typeface="Tahoma"/>
              </a:rPr>
              <a:t>Met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243761"/>
                </a:solidFill>
                <a:latin typeface="Tahoma"/>
                <a:cs typeface="Tahoma"/>
              </a:rPr>
              <a:t>in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243761"/>
                </a:solidFill>
                <a:latin typeface="Tahoma"/>
                <a:cs typeface="Tahoma"/>
              </a:rPr>
              <a:t>small,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35" dirty="0">
                <a:solidFill>
                  <a:srgbClr val="243761"/>
                </a:solidFill>
                <a:latin typeface="Tahoma"/>
                <a:cs typeface="Tahoma"/>
              </a:rPr>
              <a:t>Spanish-speaking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243761"/>
                </a:solidFill>
                <a:latin typeface="Tahoma"/>
                <a:cs typeface="Tahoma"/>
              </a:rPr>
              <a:t>learning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30" dirty="0">
                <a:solidFill>
                  <a:srgbClr val="243761"/>
                </a:solidFill>
                <a:latin typeface="Tahoma"/>
                <a:cs typeface="Tahoma"/>
              </a:rPr>
              <a:t>groups  </a:t>
            </a:r>
            <a:r>
              <a:rPr sz="2000" spc="35" dirty="0">
                <a:solidFill>
                  <a:srgbClr val="243761"/>
                </a:solidFill>
                <a:latin typeface="Tahoma"/>
                <a:cs typeface="Tahoma"/>
              </a:rPr>
              <a:t>Conducted </a:t>
            </a:r>
            <a:r>
              <a:rPr sz="2000" spc="30" dirty="0">
                <a:solidFill>
                  <a:srgbClr val="243761"/>
                </a:solidFill>
                <a:latin typeface="Tahoma"/>
                <a:cs typeface="Tahoma"/>
              </a:rPr>
              <a:t>interviews </a:t>
            </a:r>
            <a:r>
              <a:rPr sz="2000" spc="55" dirty="0">
                <a:solidFill>
                  <a:srgbClr val="243761"/>
                </a:solidFill>
                <a:latin typeface="Tahoma"/>
                <a:cs typeface="Tahoma"/>
              </a:rPr>
              <a:t>with</a:t>
            </a:r>
            <a:r>
              <a:rPr sz="2000" spc="-45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243761"/>
                </a:solidFill>
                <a:latin typeface="Tahoma"/>
                <a:cs typeface="Tahoma"/>
              </a:rPr>
              <a:t>FFNs/LEPs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654862" y="3337083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502013" y="1828"/>
                </a:moveTo>
                <a:lnTo>
                  <a:pt x="412386" y="1828"/>
                </a:lnTo>
                <a:lnTo>
                  <a:pt x="423569" y="0"/>
                </a:lnTo>
                <a:lnTo>
                  <a:pt x="490830" y="0"/>
                </a:lnTo>
                <a:lnTo>
                  <a:pt x="502013" y="1828"/>
                </a:lnTo>
                <a:close/>
              </a:path>
              <a:path w="914400" h="914400">
                <a:moveTo>
                  <a:pt x="513169" y="910742"/>
                </a:moveTo>
                <a:lnTo>
                  <a:pt x="401230" y="910742"/>
                </a:lnTo>
                <a:lnTo>
                  <a:pt x="368004" y="905255"/>
                </a:lnTo>
                <a:lnTo>
                  <a:pt x="357023" y="901598"/>
                </a:lnTo>
                <a:lnTo>
                  <a:pt x="346109" y="899769"/>
                </a:lnTo>
                <a:lnTo>
                  <a:pt x="335262" y="896111"/>
                </a:lnTo>
                <a:lnTo>
                  <a:pt x="324481" y="894283"/>
                </a:lnTo>
                <a:lnTo>
                  <a:pt x="292659" y="883310"/>
                </a:lnTo>
                <a:lnTo>
                  <a:pt x="282237" y="877823"/>
                </a:lnTo>
                <a:lnTo>
                  <a:pt x="271920" y="874166"/>
                </a:lnTo>
                <a:lnTo>
                  <a:pt x="261721" y="868679"/>
                </a:lnTo>
                <a:lnTo>
                  <a:pt x="251640" y="865022"/>
                </a:lnTo>
                <a:lnTo>
                  <a:pt x="231843" y="854049"/>
                </a:lnTo>
                <a:lnTo>
                  <a:pt x="212601" y="843076"/>
                </a:lnTo>
                <a:lnTo>
                  <a:pt x="203193" y="835761"/>
                </a:lnTo>
                <a:lnTo>
                  <a:pt x="193937" y="830275"/>
                </a:lnTo>
                <a:lnTo>
                  <a:pt x="184846" y="822959"/>
                </a:lnTo>
                <a:lnTo>
                  <a:pt x="175918" y="817473"/>
                </a:lnTo>
                <a:lnTo>
                  <a:pt x="167155" y="810158"/>
                </a:lnTo>
                <a:lnTo>
                  <a:pt x="158566" y="802843"/>
                </a:lnTo>
                <a:lnTo>
                  <a:pt x="150163" y="795527"/>
                </a:lnTo>
                <a:lnTo>
                  <a:pt x="141944" y="788212"/>
                </a:lnTo>
                <a:lnTo>
                  <a:pt x="133910" y="779068"/>
                </a:lnTo>
                <a:lnTo>
                  <a:pt x="126071" y="771753"/>
                </a:lnTo>
                <a:lnTo>
                  <a:pt x="118436" y="762609"/>
                </a:lnTo>
                <a:lnTo>
                  <a:pt x="111006" y="755294"/>
                </a:lnTo>
                <a:lnTo>
                  <a:pt x="103779" y="746150"/>
                </a:lnTo>
                <a:lnTo>
                  <a:pt x="77052" y="709574"/>
                </a:lnTo>
                <a:lnTo>
                  <a:pt x="53985" y="671169"/>
                </a:lnTo>
                <a:lnTo>
                  <a:pt x="48816" y="662025"/>
                </a:lnTo>
                <a:lnTo>
                  <a:pt x="43895" y="651052"/>
                </a:lnTo>
                <a:lnTo>
                  <a:pt x="39224" y="641908"/>
                </a:lnTo>
                <a:lnTo>
                  <a:pt x="34802" y="630935"/>
                </a:lnTo>
                <a:lnTo>
                  <a:pt x="30634" y="619963"/>
                </a:lnTo>
                <a:lnTo>
                  <a:pt x="26725" y="610819"/>
                </a:lnTo>
                <a:lnTo>
                  <a:pt x="23076" y="599846"/>
                </a:lnTo>
                <a:lnTo>
                  <a:pt x="11109" y="555955"/>
                </a:lnTo>
                <a:lnTo>
                  <a:pt x="3438" y="512063"/>
                </a:lnTo>
                <a:lnTo>
                  <a:pt x="137" y="468172"/>
                </a:lnTo>
                <a:lnTo>
                  <a:pt x="0" y="457199"/>
                </a:lnTo>
                <a:lnTo>
                  <a:pt x="137" y="444398"/>
                </a:lnTo>
                <a:lnTo>
                  <a:pt x="3438" y="400507"/>
                </a:lnTo>
                <a:lnTo>
                  <a:pt x="11109" y="356615"/>
                </a:lnTo>
                <a:lnTo>
                  <a:pt x="23076" y="312724"/>
                </a:lnTo>
                <a:lnTo>
                  <a:pt x="30634" y="292607"/>
                </a:lnTo>
                <a:lnTo>
                  <a:pt x="34802" y="281635"/>
                </a:lnTo>
                <a:lnTo>
                  <a:pt x="39224" y="270662"/>
                </a:lnTo>
                <a:lnTo>
                  <a:pt x="43895" y="261518"/>
                </a:lnTo>
                <a:lnTo>
                  <a:pt x="48816" y="250545"/>
                </a:lnTo>
                <a:lnTo>
                  <a:pt x="53985" y="241401"/>
                </a:lnTo>
                <a:lnTo>
                  <a:pt x="59397" y="230428"/>
                </a:lnTo>
                <a:lnTo>
                  <a:pt x="65046" y="221284"/>
                </a:lnTo>
                <a:lnTo>
                  <a:pt x="89973" y="184708"/>
                </a:lnTo>
                <a:lnTo>
                  <a:pt x="118436" y="149961"/>
                </a:lnTo>
                <a:lnTo>
                  <a:pt x="126071" y="140817"/>
                </a:lnTo>
                <a:lnTo>
                  <a:pt x="133910" y="133502"/>
                </a:lnTo>
                <a:lnTo>
                  <a:pt x="141944" y="124358"/>
                </a:lnTo>
                <a:lnTo>
                  <a:pt x="150163" y="117043"/>
                </a:lnTo>
                <a:lnTo>
                  <a:pt x="158566" y="109727"/>
                </a:lnTo>
                <a:lnTo>
                  <a:pt x="167155" y="102412"/>
                </a:lnTo>
                <a:lnTo>
                  <a:pt x="175918" y="95097"/>
                </a:lnTo>
                <a:lnTo>
                  <a:pt x="184846" y="89611"/>
                </a:lnTo>
                <a:lnTo>
                  <a:pt x="193937" y="82295"/>
                </a:lnTo>
                <a:lnTo>
                  <a:pt x="203193" y="76809"/>
                </a:lnTo>
                <a:lnTo>
                  <a:pt x="212601" y="69494"/>
                </a:lnTo>
                <a:lnTo>
                  <a:pt x="231843" y="58521"/>
                </a:lnTo>
                <a:lnTo>
                  <a:pt x="251640" y="47548"/>
                </a:lnTo>
                <a:lnTo>
                  <a:pt x="261721" y="43891"/>
                </a:lnTo>
                <a:lnTo>
                  <a:pt x="271920" y="38404"/>
                </a:lnTo>
                <a:lnTo>
                  <a:pt x="282237" y="34747"/>
                </a:lnTo>
                <a:lnTo>
                  <a:pt x="292659" y="29260"/>
                </a:lnTo>
                <a:lnTo>
                  <a:pt x="324481" y="18287"/>
                </a:lnTo>
                <a:lnTo>
                  <a:pt x="335262" y="16459"/>
                </a:lnTo>
                <a:lnTo>
                  <a:pt x="346109" y="12801"/>
                </a:lnTo>
                <a:lnTo>
                  <a:pt x="357023" y="10972"/>
                </a:lnTo>
                <a:lnTo>
                  <a:pt x="368004" y="7315"/>
                </a:lnTo>
                <a:lnTo>
                  <a:pt x="401230" y="1828"/>
                </a:lnTo>
                <a:lnTo>
                  <a:pt x="513169" y="1828"/>
                </a:lnTo>
                <a:lnTo>
                  <a:pt x="546395" y="7315"/>
                </a:lnTo>
                <a:lnTo>
                  <a:pt x="557376" y="10972"/>
                </a:lnTo>
                <a:lnTo>
                  <a:pt x="568290" y="12801"/>
                </a:lnTo>
                <a:lnTo>
                  <a:pt x="579137" y="16459"/>
                </a:lnTo>
                <a:lnTo>
                  <a:pt x="589918" y="18287"/>
                </a:lnTo>
                <a:lnTo>
                  <a:pt x="621740" y="29260"/>
                </a:lnTo>
                <a:lnTo>
                  <a:pt x="632162" y="34747"/>
                </a:lnTo>
                <a:lnTo>
                  <a:pt x="642479" y="38404"/>
                </a:lnTo>
                <a:lnTo>
                  <a:pt x="652678" y="43891"/>
                </a:lnTo>
                <a:lnTo>
                  <a:pt x="662759" y="47548"/>
                </a:lnTo>
                <a:lnTo>
                  <a:pt x="682556" y="58521"/>
                </a:lnTo>
                <a:lnTo>
                  <a:pt x="701798" y="69494"/>
                </a:lnTo>
                <a:lnTo>
                  <a:pt x="711206" y="76809"/>
                </a:lnTo>
                <a:lnTo>
                  <a:pt x="720462" y="82295"/>
                </a:lnTo>
                <a:lnTo>
                  <a:pt x="729553" y="89611"/>
                </a:lnTo>
                <a:lnTo>
                  <a:pt x="738481" y="95097"/>
                </a:lnTo>
                <a:lnTo>
                  <a:pt x="747244" y="102412"/>
                </a:lnTo>
                <a:lnTo>
                  <a:pt x="755833" y="109727"/>
                </a:lnTo>
                <a:lnTo>
                  <a:pt x="764236" y="117043"/>
                </a:lnTo>
                <a:lnTo>
                  <a:pt x="772455" y="124358"/>
                </a:lnTo>
                <a:lnTo>
                  <a:pt x="780489" y="133502"/>
                </a:lnTo>
                <a:lnTo>
                  <a:pt x="788328" y="140817"/>
                </a:lnTo>
                <a:lnTo>
                  <a:pt x="795962" y="149961"/>
                </a:lnTo>
                <a:lnTo>
                  <a:pt x="803393" y="157276"/>
                </a:lnTo>
                <a:lnTo>
                  <a:pt x="810620" y="166420"/>
                </a:lnTo>
                <a:lnTo>
                  <a:pt x="837347" y="202996"/>
                </a:lnTo>
                <a:lnTo>
                  <a:pt x="860414" y="241401"/>
                </a:lnTo>
                <a:lnTo>
                  <a:pt x="865583" y="250545"/>
                </a:lnTo>
                <a:lnTo>
                  <a:pt x="870504" y="261518"/>
                </a:lnTo>
                <a:lnTo>
                  <a:pt x="875175" y="270662"/>
                </a:lnTo>
                <a:lnTo>
                  <a:pt x="879597" y="281635"/>
                </a:lnTo>
                <a:lnTo>
                  <a:pt x="883765" y="292607"/>
                </a:lnTo>
                <a:lnTo>
                  <a:pt x="887674" y="301751"/>
                </a:lnTo>
                <a:lnTo>
                  <a:pt x="891323" y="312724"/>
                </a:lnTo>
                <a:lnTo>
                  <a:pt x="903290" y="356615"/>
                </a:lnTo>
                <a:lnTo>
                  <a:pt x="910961" y="400507"/>
                </a:lnTo>
                <a:lnTo>
                  <a:pt x="914262" y="444398"/>
                </a:lnTo>
                <a:lnTo>
                  <a:pt x="914399" y="457199"/>
                </a:lnTo>
                <a:lnTo>
                  <a:pt x="914262" y="468172"/>
                </a:lnTo>
                <a:lnTo>
                  <a:pt x="910961" y="512063"/>
                </a:lnTo>
                <a:lnTo>
                  <a:pt x="903290" y="555955"/>
                </a:lnTo>
                <a:lnTo>
                  <a:pt x="891323" y="599846"/>
                </a:lnTo>
                <a:lnTo>
                  <a:pt x="883765" y="619963"/>
                </a:lnTo>
                <a:lnTo>
                  <a:pt x="879597" y="630935"/>
                </a:lnTo>
                <a:lnTo>
                  <a:pt x="875175" y="641908"/>
                </a:lnTo>
                <a:lnTo>
                  <a:pt x="870504" y="651052"/>
                </a:lnTo>
                <a:lnTo>
                  <a:pt x="865583" y="662025"/>
                </a:lnTo>
                <a:lnTo>
                  <a:pt x="860414" y="671169"/>
                </a:lnTo>
                <a:lnTo>
                  <a:pt x="855002" y="682142"/>
                </a:lnTo>
                <a:lnTo>
                  <a:pt x="849353" y="691286"/>
                </a:lnTo>
                <a:lnTo>
                  <a:pt x="824426" y="727862"/>
                </a:lnTo>
                <a:lnTo>
                  <a:pt x="795962" y="762609"/>
                </a:lnTo>
                <a:lnTo>
                  <a:pt x="788328" y="771753"/>
                </a:lnTo>
                <a:lnTo>
                  <a:pt x="780489" y="779068"/>
                </a:lnTo>
                <a:lnTo>
                  <a:pt x="772455" y="788212"/>
                </a:lnTo>
                <a:lnTo>
                  <a:pt x="764236" y="795527"/>
                </a:lnTo>
                <a:lnTo>
                  <a:pt x="755833" y="802843"/>
                </a:lnTo>
                <a:lnTo>
                  <a:pt x="747244" y="810158"/>
                </a:lnTo>
                <a:lnTo>
                  <a:pt x="738481" y="817473"/>
                </a:lnTo>
                <a:lnTo>
                  <a:pt x="729553" y="822959"/>
                </a:lnTo>
                <a:lnTo>
                  <a:pt x="720462" y="830275"/>
                </a:lnTo>
                <a:lnTo>
                  <a:pt x="711206" y="835761"/>
                </a:lnTo>
                <a:lnTo>
                  <a:pt x="701798" y="843076"/>
                </a:lnTo>
                <a:lnTo>
                  <a:pt x="682556" y="854049"/>
                </a:lnTo>
                <a:lnTo>
                  <a:pt x="662759" y="865022"/>
                </a:lnTo>
                <a:lnTo>
                  <a:pt x="652678" y="868679"/>
                </a:lnTo>
                <a:lnTo>
                  <a:pt x="642479" y="874166"/>
                </a:lnTo>
                <a:lnTo>
                  <a:pt x="632162" y="877823"/>
                </a:lnTo>
                <a:lnTo>
                  <a:pt x="621740" y="883310"/>
                </a:lnTo>
                <a:lnTo>
                  <a:pt x="589918" y="894283"/>
                </a:lnTo>
                <a:lnTo>
                  <a:pt x="579137" y="896111"/>
                </a:lnTo>
                <a:lnTo>
                  <a:pt x="568290" y="899769"/>
                </a:lnTo>
                <a:lnTo>
                  <a:pt x="557376" y="901598"/>
                </a:lnTo>
                <a:lnTo>
                  <a:pt x="546395" y="905255"/>
                </a:lnTo>
                <a:lnTo>
                  <a:pt x="513169" y="910742"/>
                </a:lnTo>
                <a:close/>
              </a:path>
              <a:path w="914400" h="914400">
                <a:moveTo>
                  <a:pt x="490830" y="912571"/>
                </a:moveTo>
                <a:lnTo>
                  <a:pt x="423569" y="912571"/>
                </a:lnTo>
                <a:lnTo>
                  <a:pt x="412386" y="910742"/>
                </a:lnTo>
                <a:lnTo>
                  <a:pt x="502013" y="910742"/>
                </a:lnTo>
                <a:lnTo>
                  <a:pt x="490830" y="912571"/>
                </a:lnTo>
                <a:close/>
              </a:path>
              <a:path w="914400" h="914400">
                <a:moveTo>
                  <a:pt x="457199" y="914399"/>
                </a:moveTo>
                <a:lnTo>
                  <a:pt x="445976" y="912571"/>
                </a:lnTo>
                <a:lnTo>
                  <a:pt x="468423" y="912571"/>
                </a:lnTo>
                <a:lnTo>
                  <a:pt x="457199" y="914399"/>
                </a:lnTo>
                <a:close/>
              </a:path>
            </a:pathLst>
          </a:custGeom>
          <a:solidFill>
            <a:srgbClr val="3783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871192" y="3537608"/>
            <a:ext cx="48260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140" dirty="0">
                <a:solidFill>
                  <a:srgbClr val="FFFFFF"/>
                </a:solidFill>
                <a:latin typeface="Gill Sans MT"/>
                <a:cs typeface="Gill Sans MT"/>
              </a:rPr>
              <a:t>03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48594" y="7681941"/>
            <a:ext cx="6766559" cy="1810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70" dirty="0">
                <a:solidFill>
                  <a:srgbClr val="3783FD"/>
                </a:solidFill>
                <a:latin typeface="Arial Black"/>
                <a:cs typeface="Arial Black"/>
              </a:rPr>
              <a:t>Prototype:</a:t>
            </a:r>
            <a:endParaRPr sz="3200" dirty="0">
              <a:latin typeface="Arial Black"/>
              <a:cs typeface="Arial Black"/>
            </a:endParaRPr>
          </a:p>
          <a:p>
            <a:pPr marL="12700" marR="5080">
              <a:lnSpc>
                <a:spcPct val="125000"/>
              </a:lnSpc>
              <a:spcBef>
                <a:spcPts val="1005"/>
              </a:spcBef>
            </a:pPr>
            <a:r>
              <a:rPr sz="2000" spc="135" dirty="0">
                <a:solidFill>
                  <a:srgbClr val="243761"/>
                </a:solidFill>
                <a:latin typeface="Tahoma"/>
                <a:cs typeface="Tahoma"/>
              </a:rPr>
              <a:t>An </a:t>
            </a:r>
            <a:r>
              <a:rPr sz="2000" spc="5" dirty="0">
                <a:solidFill>
                  <a:srgbClr val="243761"/>
                </a:solidFill>
                <a:latin typeface="Tahoma"/>
                <a:cs typeface="Tahoma"/>
              </a:rPr>
              <a:t>informal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gathering </a:t>
            </a:r>
            <a:r>
              <a:rPr sz="2000" spc="5" dirty="0">
                <a:solidFill>
                  <a:srgbClr val="243761"/>
                </a:solidFill>
                <a:latin typeface="Tahoma"/>
                <a:cs typeface="Tahoma"/>
              </a:rPr>
              <a:t>for </a:t>
            </a:r>
            <a:r>
              <a:rPr sz="2000" spc="25" dirty="0">
                <a:solidFill>
                  <a:srgbClr val="243761"/>
                </a:solidFill>
                <a:latin typeface="Tahoma"/>
                <a:cs typeface="Tahoma"/>
              </a:rPr>
              <a:t>Spanish-speaking, </a:t>
            </a:r>
            <a:r>
              <a:rPr sz="2000" spc="30" dirty="0">
                <a:solidFill>
                  <a:srgbClr val="243761"/>
                </a:solidFill>
                <a:latin typeface="Tahoma"/>
                <a:cs typeface="Tahoma"/>
              </a:rPr>
              <a:t>home-based  </a:t>
            </a:r>
            <a:r>
              <a:rPr sz="2000" spc="20" dirty="0">
                <a:solidFill>
                  <a:srgbClr val="243761"/>
                </a:solidFill>
                <a:latin typeface="Tahoma"/>
                <a:cs typeface="Tahoma"/>
              </a:rPr>
              <a:t>child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243761"/>
                </a:solidFill>
                <a:latin typeface="Tahoma"/>
                <a:cs typeface="Tahoma"/>
              </a:rPr>
              <a:t>care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20" dirty="0">
                <a:solidFill>
                  <a:srgbClr val="243761"/>
                </a:solidFill>
                <a:latin typeface="Tahoma"/>
                <a:cs typeface="Tahoma"/>
              </a:rPr>
              <a:t>providers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to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243761"/>
                </a:solidFill>
                <a:latin typeface="Tahoma"/>
                <a:cs typeface="Tahoma"/>
              </a:rPr>
              <a:t>connect,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243761"/>
                </a:solidFill>
                <a:latin typeface="Tahoma"/>
                <a:cs typeface="Tahoma"/>
              </a:rPr>
              <a:t>learn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243761"/>
                </a:solidFill>
                <a:latin typeface="Tahoma"/>
                <a:cs typeface="Tahoma"/>
              </a:rPr>
              <a:t>and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243761"/>
                </a:solidFill>
                <a:latin typeface="Tahoma"/>
                <a:cs typeface="Tahoma"/>
              </a:rPr>
              <a:t>reflect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20" dirty="0">
                <a:solidFill>
                  <a:srgbClr val="243761"/>
                </a:solidFill>
                <a:latin typeface="Tahoma"/>
                <a:cs typeface="Tahoma"/>
              </a:rPr>
              <a:t>on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243761"/>
                </a:solidFill>
                <a:latin typeface="Tahoma"/>
                <a:cs typeface="Tahoma"/>
              </a:rPr>
              <a:t>July</a:t>
            </a:r>
            <a:r>
              <a:rPr sz="2000" spc="-114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243761"/>
                </a:solidFill>
                <a:latin typeface="Tahoma"/>
                <a:cs typeface="Tahoma"/>
              </a:rPr>
              <a:t>8th,  </a:t>
            </a:r>
            <a:r>
              <a:rPr sz="2000" spc="100" dirty="0">
                <a:solidFill>
                  <a:srgbClr val="243761"/>
                </a:solidFill>
                <a:latin typeface="Tahoma"/>
                <a:cs typeface="Tahoma"/>
              </a:rPr>
              <a:t>2021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243761"/>
                </a:solidFill>
                <a:latin typeface="Tahoma"/>
                <a:cs typeface="Tahoma"/>
              </a:rPr>
              <a:t>held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243761"/>
                </a:solidFill>
                <a:latin typeface="Tahoma"/>
                <a:cs typeface="Tahoma"/>
              </a:rPr>
              <a:t>at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35" dirty="0">
                <a:solidFill>
                  <a:srgbClr val="243761"/>
                </a:solidFill>
                <a:latin typeface="Tahoma"/>
                <a:cs typeface="Tahoma"/>
              </a:rPr>
              <a:t>Playground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20" dirty="0">
                <a:solidFill>
                  <a:srgbClr val="243761"/>
                </a:solidFill>
                <a:latin typeface="Tahoma"/>
                <a:cs typeface="Tahoma"/>
              </a:rPr>
              <a:t>Fantastico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243761"/>
                </a:solidFill>
                <a:latin typeface="Tahoma"/>
                <a:cs typeface="Tahoma"/>
              </a:rPr>
              <a:t>at</a:t>
            </a:r>
            <a:r>
              <a:rPr sz="2000" spc="-11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243761"/>
                </a:solidFill>
                <a:latin typeface="Tahoma"/>
                <a:cs typeface="Tahoma"/>
              </a:rPr>
              <a:t>5:30pm.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654862" y="751878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502013" y="1828"/>
                </a:moveTo>
                <a:lnTo>
                  <a:pt x="412386" y="1828"/>
                </a:lnTo>
                <a:lnTo>
                  <a:pt x="423569" y="0"/>
                </a:lnTo>
                <a:lnTo>
                  <a:pt x="490830" y="0"/>
                </a:lnTo>
                <a:lnTo>
                  <a:pt x="502013" y="1828"/>
                </a:lnTo>
                <a:close/>
              </a:path>
              <a:path w="914400" h="914400">
                <a:moveTo>
                  <a:pt x="513169" y="910742"/>
                </a:moveTo>
                <a:lnTo>
                  <a:pt x="401230" y="910742"/>
                </a:lnTo>
                <a:lnTo>
                  <a:pt x="368004" y="905255"/>
                </a:lnTo>
                <a:lnTo>
                  <a:pt x="357023" y="901598"/>
                </a:lnTo>
                <a:lnTo>
                  <a:pt x="346109" y="899769"/>
                </a:lnTo>
                <a:lnTo>
                  <a:pt x="335262" y="896111"/>
                </a:lnTo>
                <a:lnTo>
                  <a:pt x="324481" y="894283"/>
                </a:lnTo>
                <a:lnTo>
                  <a:pt x="292659" y="883310"/>
                </a:lnTo>
                <a:lnTo>
                  <a:pt x="282237" y="877823"/>
                </a:lnTo>
                <a:lnTo>
                  <a:pt x="271920" y="874166"/>
                </a:lnTo>
                <a:lnTo>
                  <a:pt x="261721" y="868679"/>
                </a:lnTo>
                <a:lnTo>
                  <a:pt x="251640" y="865022"/>
                </a:lnTo>
                <a:lnTo>
                  <a:pt x="231843" y="854049"/>
                </a:lnTo>
                <a:lnTo>
                  <a:pt x="212601" y="843076"/>
                </a:lnTo>
                <a:lnTo>
                  <a:pt x="203193" y="835761"/>
                </a:lnTo>
                <a:lnTo>
                  <a:pt x="193937" y="830275"/>
                </a:lnTo>
                <a:lnTo>
                  <a:pt x="184846" y="822959"/>
                </a:lnTo>
                <a:lnTo>
                  <a:pt x="175918" y="817473"/>
                </a:lnTo>
                <a:lnTo>
                  <a:pt x="167155" y="810158"/>
                </a:lnTo>
                <a:lnTo>
                  <a:pt x="158566" y="802843"/>
                </a:lnTo>
                <a:lnTo>
                  <a:pt x="150163" y="795527"/>
                </a:lnTo>
                <a:lnTo>
                  <a:pt x="141944" y="788212"/>
                </a:lnTo>
                <a:lnTo>
                  <a:pt x="133910" y="779068"/>
                </a:lnTo>
                <a:lnTo>
                  <a:pt x="126071" y="771753"/>
                </a:lnTo>
                <a:lnTo>
                  <a:pt x="118436" y="762609"/>
                </a:lnTo>
                <a:lnTo>
                  <a:pt x="111006" y="755294"/>
                </a:lnTo>
                <a:lnTo>
                  <a:pt x="103779" y="746150"/>
                </a:lnTo>
                <a:lnTo>
                  <a:pt x="77052" y="709574"/>
                </a:lnTo>
                <a:lnTo>
                  <a:pt x="53985" y="671169"/>
                </a:lnTo>
                <a:lnTo>
                  <a:pt x="48816" y="662025"/>
                </a:lnTo>
                <a:lnTo>
                  <a:pt x="43895" y="651052"/>
                </a:lnTo>
                <a:lnTo>
                  <a:pt x="39224" y="641908"/>
                </a:lnTo>
                <a:lnTo>
                  <a:pt x="34802" y="630935"/>
                </a:lnTo>
                <a:lnTo>
                  <a:pt x="30634" y="619963"/>
                </a:lnTo>
                <a:lnTo>
                  <a:pt x="26725" y="610819"/>
                </a:lnTo>
                <a:lnTo>
                  <a:pt x="23076" y="599846"/>
                </a:lnTo>
                <a:lnTo>
                  <a:pt x="11109" y="555955"/>
                </a:lnTo>
                <a:lnTo>
                  <a:pt x="3438" y="512063"/>
                </a:lnTo>
                <a:lnTo>
                  <a:pt x="137" y="468172"/>
                </a:lnTo>
                <a:lnTo>
                  <a:pt x="0" y="457199"/>
                </a:lnTo>
                <a:lnTo>
                  <a:pt x="137" y="444398"/>
                </a:lnTo>
                <a:lnTo>
                  <a:pt x="3438" y="400507"/>
                </a:lnTo>
                <a:lnTo>
                  <a:pt x="11109" y="356615"/>
                </a:lnTo>
                <a:lnTo>
                  <a:pt x="23076" y="312724"/>
                </a:lnTo>
                <a:lnTo>
                  <a:pt x="30634" y="292607"/>
                </a:lnTo>
                <a:lnTo>
                  <a:pt x="34802" y="281635"/>
                </a:lnTo>
                <a:lnTo>
                  <a:pt x="39224" y="270662"/>
                </a:lnTo>
                <a:lnTo>
                  <a:pt x="43895" y="261518"/>
                </a:lnTo>
                <a:lnTo>
                  <a:pt x="48816" y="250545"/>
                </a:lnTo>
                <a:lnTo>
                  <a:pt x="53985" y="241401"/>
                </a:lnTo>
                <a:lnTo>
                  <a:pt x="59397" y="230428"/>
                </a:lnTo>
                <a:lnTo>
                  <a:pt x="65046" y="221284"/>
                </a:lnTo>
                <a:lnTo>
                  <a:pt x="89973" y="184708"/>
                </a:lnTo>
                <a:lnTo>
                  <a:pt x="118436" y="149961"/>
                </a:lnTo>
                <a:lnTo>
                  <a:pt x="126071" y="140817"/>
                </a:lnTo>
                <a:lnTo>
                  <a:pt x="133910" y="133502"/>
                </a:lnTo>
                <a:lnTo>
                  <a:pt x="141944" y="124358"/>
                </a:lnTo>
                <a:lnTo>
                  <a:pt x="150163" y="117043"/>
                </a:lnTo>
                <a:lnTo>
                  <a:pt x="158566" y="109727"/>
                </a:lnTo>
                <a:lnTo>
                  <a:pt x="167155" y="102412"/>
                </a:lnTo>
                <a:lnTo>
                  <a:pt x="175918" y="95097"/>
                </a:lnTo>
                <a:lnTo>
                  <a:pt x="184846" y="89611"/>
                </a:lnTo>
                <a:lnTo>
                  <a:pt x="193937" y="82295"/>
                </a:lnTo>
                <a:lnTo>
                  <a:pt x="203193" y="76809"/>
                </a:lnTo>
                <a:lnTo>
                  <a:pt x="212601" y="69494"/>
                </a:lnTo>
                <a:lnTo>
                  <a:pt x="231843" y="58521"/>
                </a:lnTo>
                <a:lnTo>
                  <a:pt x="251640" y="47548"/>
                </a:lnTo>
                <a:lnTo>
                  <a:pt x="261721" y="43891"/>
                </a:lnTo>
                <a:lnTo>
                  <a:pt x="271920" y="38404"/>
                </a:lnTo>
                <a:lnTo>
                  <a:pt x="282237" y="34747"/>
                </a:lnTo>
                <a:lnTo>
                  <a:pt x="292659" y="29260"/>
                </a:lnTo>
                <a:lnTo>
                  <a:pt x="324481" y="18287"/>
                </a:lnTo>
                <a:lnTo>
                  <a:pt x="335262" y="16459"/>
                </a:lnTo>
                <a:lnTo>
                  <a:pt x="346109" y="12801"/>
                </a:lnTo>
                <a:lnTo>
                  <a:pt x="357023" y="10972"/>
                </a:lnTo>
                <a:lnTo>
                  <a:pt x="368004" y="7315"/>
                </a:lnTo>
                <a:lnTo>
                  <a:pt x="401230" y="1828"/>
                </a:lnTo>
                <a:lnTo>
                  <a:pt x="513169" y="1828"/>
                </a:lnTo>
                <a:lnTo>
                  <a:pt x="546395" y="7315"/>
                </a:lnTo>
                <a:lnTo>
                  <a:pt x="557376" y="10972"/>
                </a:lnTo>
                <a:lnTo>
                  <a:pt x="568290" y="12801"/>
                </a:lnTo>
                <a:lnTo>
                  <a:pt x="579137" y="16459"/>
                </a:lnTo>
                <a:lnTo>
                  <a:pt x="589918" y="18287"/>
                </a:lnTo>
                <a:lnTo>
                  <a:pt x="621740" y="29260"/>
                </a:lnTo>
                <a:lnTo>
                  <a:pt x="632162" y="34747"/>
                </a:lnTo>
                <a:lnTo>
                  <a:pt x="642479" y="38404"/>
                </a:lnTo>
                <a:lnTo>
                  <a:pt x="652678" y="43891"/>
                </a:lnTo>
                <a:lnTo>
                  <a:pt x="662759" y="47548"/>
                </a:lnTo>
                <a:lnTo>
                  <a:pt x="682556" y="58521"/>
                </a:lnTo>
                <a:lnTo>
                  <a:pt x="701798" y="69494"/>
                </a:lnTo>
                <a:lnTo>
                  <a:pt x="711206" y="76809"/>
                </a:lnTo>
                <a:lnTo>
                  <a:pt x="720462" y="82295"/>
                </a:lnTo>
                <a:lnTo>
                  <a:pt x="729553" y="89611"/>
                </a:lnTo>
                <a:lnTo>
                  <a:pt x="738481" y="95097"/>
                </a:lnTo>
                <a:lnTo>
                  <a:pt x="747244" y="102412"/>
                </a:lnTo>
                <a:lnTo>
                  <a:pt x="755833" y="109727"/>
                </a:lnTo>
                <a:lnTo>
                  <a:pt x="764236" y="117043"/>
                </a:lnTo>
                <a:lnTo>
                  <a:pt x="772455" y="124358"/>
                </a:lnTo>
                <a:lnTo>
                  <a:pt x="780489" y="133502"/>
                </a:lnTo>
                <a:lnTo>
                  <a:pt x="788328" y="140817"/>
                </a:lnTo>
                <a:lnTo>
                  <a:pt x="795962" y="149961"/>
                </a:lnTo>
                <a:lnTo>
                  <a:pt x="803393" y="157276"/>
                </a:lnTo>
                <a:lnTo>
                  <a:pt x="810620" y="166420"/>
                </a:lnTo>
                <a:lnTo>
                  <a:pt x="837347" y="202996"/>
                </a:lnTo>
                <a:lnTo>
                  <a:pt x="860414" y="241401"/>
                </a:lnTo>
                <a:lnTo>
                  <a:pt x="865583" y="250545"/>
                </a:lnTo>
                <a:lnTo>
                  <a:pt x="870504" y="261518"/>
                </a:lnTo>
                <a:lnTo>
                  <a:pt x="875175" y="270662"/>
                </a:lnTo>
                <a:lnTo>
                  <a:pt x="879597" y="281635"/>
                </a:lnTo>
                <a:lnTo>
                  <a:pt x="883765" y="292607"/>
                </a:lnTo>
                <a:lnTo>
                  <a:pt x="887674" y="301751"/>
                </a:lnTo>
                <a:lnTo>
                  <a:pt x="891323" y="312724"/>
                </a:lnTo>
                <a:lnTo>
                  <a:pt x="903290" y="356615"/>
                </a:lnTo>
                <a:lnTo>
                  <a:pt x="910961" y="400507"/>
                </a:lnTo>
                <a:lnTo>
                  <a:pt x="914262" y="444398"/>
                </a:lnTo>
                <a:lnTo>
                  <a:pt x="914399" y="457199"/>
                </a:lnTo>
                <a:lnTo>
                  <a:pt x="914262" y="468172"/>
                </a:lnTo>
                <a:lnTo>
                  <a:pt x="910961" y="512063"/>
                </a:lnTo>
                <a:lnTo>
                  <a:pt x="903290" y="555955"/>
                </a:lnTo>
                <a:lnTo>
                  <a:pt x="891323" y="599846"/>
                </a:lnTo>
                <a:lnTo>
                  <a:pt x="883765" y="619963"/>
                </a:lnTo>
                <a:lnTo>
                  <a:pt x="879597" y="630935"/>
                </a:lnTo>
                <a:lnTo>
                  <a:pt x="875175" y="641908"/>
                </a:lnTo>
                <a:lnTo>
                  <a:pt x="870504" y="651052"/>
                </a:lnTo>
                <a:lnTo>
                  <a:pt x="865583" y="662025"/>
                </a:lnTo>
                <a:lnTo>
                  <a:pt x="860414" y="671169"/>
                </a:lnTo>
                <a:lnTo>
                  <a:pt x="855002" y="682142"/>
                </a:lnTo>
                <a:lnTo>
                  <a:pt x="849353" y="691286"/>
                </a:lnTo>
                <a:lnTo>
                  <a:pt x="824426" y="727862"/>
                </a:lnTo>
                <a:lnTo>
                  <a:pt x="795962" y="762609"/>
                </a:lnTo>
                <a:lnTo>
                  <a:pt x="788328" y="771753"/>
                </a:lnTo>
                <a:lnTo>
                  <a:pt x="780489" y="779068"/>
                </a:lnTo>
                <a:lnTo>
                  <a:pt x="772455" y="788212"/>
                </a:lnTo>
                <a:lnTo>
                  <a:pt x="764236" y="795527"/>
                </a:lnTo>
                <a:lnTo>
                  <a:pt x="755833" y="802843"/>
                </a:lnTo>
                <a:lnTo>
                  <a:pt x="747244" y="810158"/>
                </a:lnTo>
                <a:lnTo>
                  <a:pt x="738481" y="817473"/>
                </a:lnTo>
                <a:lnTo>
                  <a:pt x="729553" y="822959"/>
                </a:lnTo>
                <a:lnTo>
                  <a:pt x="720462" y="830275"/>
                </a:lnTo>
                <a:lnTo>
                  <a:pt x="711206" y="835761"/>
                </a:lnTo>
                <a:lnTo>
                  <a:pt x="701798" y="843076"/>
                </a:lnTo>
                <a:lnTo>
                  <a:pt x="682556" y="854049"/>
                </a:lnTo>
                <a:lnTo>
                  <a:pt x="662759" y="865022"/>
                </a:lnTo>
                <a:lnTo>
                  <a:pt x="652678" y="868679"/>
                </a:lnTo>
                <a:lnTo>
                  <a:pt x="642479" y="874166"/>
                </a:lnTo>
                <a:lnTo>
                  <a:pt x="632162" y="877823"/>
                </a:lnTo>
                <a:lnTo>
                  <a:pt x="621740" y="883310"/>
                </a:lnTo>
                <a:lnTo>
                  <a:pt x="589918" y="894283"/>
                </a:lnTo>
                <a:lnTo>
                  <a:pt x="579137" y="896111"/>
                </a:lnTo>
                <a:lnTo>
                  <a:pt x="568290" y="899769"/>
                </a:lnTo>
                <a:lnTo>
                  <a:pt x="557376" y="901598"/>
                </a:lnTo>
                <a:lnTo>
                  <a:pt x="546395" y="905255"/>
                </a:lnTo>
                <a:lnTo>
                  <a:pt x="513169" y="910742"/>
                </a:lnTo>
                <a:close/>
              </a:path>
              <a:path w="914400" h="914400">
                <a:moveTo>
                  <a:pt x="490830" y="912571"/>
                </a:moveTo>
                <a:lnTo>
                  <a:pt x="423569" y="912571"/>
                </a:lnTo>
                <a:lnTo>
                  <a:pt x="412386" y="910742"/>
                </a:lnTo>
                <a:lnTo>
                  <a:pt x="502013" y="910742"/>
                </a:lnTo>
                <a:lnTo>
                  <a:pt x="490830" y="912571"/>
                </a:lnTo>
                <a:close/>
              </a:path>
              <a:path w="914400" h="914400">
                <a:moveTo>
                  <a:pt x="457199" y="914399"/>
                </a:moveTo>
                <a:lnTo>
                  <a:pt x="445976" y="912571"/>
                </a:lnTo>
                <a:lnTo>
                  <a:pt x="468423" y="912571"/>
                </a:lnTo>
                <a:lnTo>
                  <a:pt x="457199" y="914399"/>
                </a:lnTo>
                <a:close/>
              </a:path>
            </a:pathLst>
          </a:custGeom>
          <a:solidFill>
            <a:srgbClr val="3783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871192" y="7719312"/>
            <a:ext cx="48260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140" dirty="0">
                <a:solidFill>
                  <a:srgbClr val="FFFFFF"/>
                </a:solidFill>
                <a:latin typeface="Gill Sans MT"/>
                <a:cs typeface="Gill Sans MT"/>
              </a:rPr>
              <a:t>05</a:t>
            </a:r>
            <a:endParaRPr sz="3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20105" y="1028703"/>
            <a:ext cx="3428999" cy="411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0" y="1028703"/>
            <a:ext cx="4010024" cy="40576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67503" y="5351159"/>
            <a:ext cx="6753224" cy="4495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803" y="3081712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55827" y="104774"/>
                </a:moveTo>
                <a:lnTo>
                  <a:pt x="48947" y="104774"/>
                </a:lnTo>
                <a:lnTo>
                  <a:pt x="45540" y="104439"/>
                </a:lnTo>
                <a:lnTo>
                  <a:pt x="10739" y="84352"/>
                </a:lnTo>
                <a:lnTo>
                  <a:pt x="0" y="55827"/>
                </a:lnTo>
                <a:lnTo>
                  <a:pt x="0" y="48947"/>
                </a:lnTo>
                <a:lnTo>
                  <a:pt x="17776" y="12911"/>
                </a:lnTo>
                <a:lnTo>
                  <a:pt x="48947" y="0"/>
                </a:lnTo>
                <a:lnTo>
                  <a:pt x="55827" y="0"/>
                </a:lnTo>
                <a:lnTo>
                  <a:pt x="91863" y="17776"/>
                </a:lnTo>
                <a:lnTo>
                  <a:pt x="104774" y="48947"/>
                </a:lnTo>
                <a:lnTo>
                  <a:pt x="104774" y="55827"/>
                </a:lnTo>
                <a:lnTo>
                  <a:pt x="86998" y="91863"/>
                </a:lnTo>
                <a:lnTo>
                  <a:pt x="55827" y="104774"/>
                </a:lnTo>
                <a:close/>
              </a:path>
            </a:pathLst>
          </a:custGeom>
          <a:solidFill>
            <a:srgbClr val="243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6803" y="3557962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55827" y="104774"/>
                </a:moveTo>
                <a:lnTo>
                  <a:pt x="48947" y="104774"/>
                </a:lnTo>
                <a:lnTo>
                  <a:pt x="45540" y="104439"/>
                </a:lnTo>
                <a:lnTo>
                  <a:pt x="10739" y="84352"/>
                </a:lnTo>
                <a:lnTo>
                  <a:pt x="0" y="55827"/>
                </a:lnTo>
                <a:lnTo>
                  <a:pt x="0" y="48947"/>
                </a:lnTo>
                <a:lnTo>
                  <a:pt x="17776" y="12911"/>
                </a:lnTo>
                <a:lnTo>
                  <a:pt x="48947" y="0"/>
                </a:lnTo>
                <a:lnTo>
                  <a:pt x="55827" y="0"/>
                </a:lnTo>
                <a:lnTo>
                  <a:pt x="91863" y="17776"/>
                </a:lnTo>
                <a:lnTo>
                  <a:pt x="104774" y="48947"/>
                </a:lnTo>
                <a:lnTo>
                  <a:pt x="104774" y="55827"/>
                </a:lnTo>
                <a:lnTo>
                  <a:pt x="86998" y="91863"/>
                </a:lnTo>
                <a:lnTo>
                  <a:pt x="55827" y="104774"/>
                </a:lnTo>
                <a:close/>
              </a:path>
            </a:pathLst>
          </a:custGeom>
          <a:solidFill>
            <a:srgbClr val="243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6803" y="4034212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55827" y="104774"/>
                </a:moveTo>
                <a:lnTo>
                  <a:pt x="48947" y="104774"/>
                </a:lnTo>
                <a:lnTo>
                  <a:pt x="45540" y="104439"/>
                </a:lnTo>
                <a:lnTo>
                  <a:pt x="10739" y="84352"/>
                </a:lnTo>
                <a:lnTo>
                  <a:pt x="0" y="55827"/>
                </a:lnTo>
                <a:lnTo>
                  <a:pt x="0" y="48947"/>
                </a:lnTo>
                <a:lnTo>
                  <a:pt x="17776" y="12911"/>
                </a:lnTo>
                <a:lnTo>
                  <a:pt x="48947" y="0"/>
                </a:lnTo>
                <a:lnTo>
                  <a:pt x="55827" y="0"/>
                </a:lnTo>
                <a:lnTo>
                  <a:pt x="91863" y="17776"/>
                </a:lnTo>
                <a:lnTo>
                  <a:pt x="104774" y="48947"/>
                </a:lnTo>
                <a:lnTo>
                  <a:pt x="104774" y="55827"/>
                </a:lnTo>
                <a:lnTo>
                  <a:pt x="86998" y="91863"/>
                </a:lnTo>
                <a:lnTo>
                  <a:pt x="55827" y="104774"/>
                </a:lnTo>
                <a:close/>
              </a:path>
            </a:pathLst>
          </a:custGeom>
          <a:solidFill>
            <a:srgbClr val="243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9253" y="4510462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04774" y="52387"/>
                </a:moveTo>
                <a:lnTo>
                  <a:pt x="104774" y="55827"/>
                </a:lnTo>
                <a:lnTo>
                  <a:pt x="104439" y="59234"/>
                </a:lnTo>
                <a:lnTo>
                  <a:pt x="103768" y="62607"/>
                </a:lnTo>
                <a:lnTo>
                  <a:pt x="103097" y="65981"/>
                </a:lnTo>
                <a:lnTo>
                  <a:pt x="102103" y="69257"/>
                </a:lnTo>
                <a:lnTo>
                  <a:pt x="100787" y="72435"/>
                </a:lnTo>
                <a:lnTo>
                  <a:pt x="99470" y="75613"/>
                </a:lnTo>
                <a:lnTo>
                  <a:pt x="97857" y="78632"/>
                </a:lnTo>
                <a:lnTo>
                  <a:pt x="95946" y="81492"/>
                </a:lnTo>
                <a:lnTo>
                  <a:pt x="94034" y="84352"/>
                </a:lnTo>
                <a:lnTo>
                  <a:pt x="72435" y="100786"/>
                </a:lnTo>
                <a:lnTo>
                  <a:pt x="69257" y="102103"/>
                </a:lnTo>
                <a:lnTo>
                  <a:pt x="52387" y="104774"/>
                </a:lnTo>
                <a:lnTo>
                  <a:pt x="48947" y="104774"/>
                </a:lnTo>
                <a:lnTo>
                  <a:pt x="32339" y="100786"/>
                </a:lnTo>
                <a:lnTo>
                  <a:pt x="29161" y="99470"/>
                </a:lnTo>
                <a:lnTo>
                  <a:pt x="26142" y="97856"/>
                </a:lnTo>
                <a:lnTo>
                  <a:pt x="23282" y="95945"/>
                </a:lnTo>
                <a:lnTo>
                  <a:pt x="20422" y="94034"/>
                </a:lnTo>
                <a:lnTo>
                  <a:pt x="3987" y="72435"/>
                </a:lnTo>
                <a:lnTo>
                  <a:pt x="2671" y="69257"/>
                </a:lnTo>
                <a:lnTo>
                  <a:pt x="1677" y="65981"/>
                </a:lnTo>
                <a:lnTo>
                  <a:pt x="1006" y="62607"/>
                </a:lnTo>
                <a:lnTo>
                  <a:pt x="335" y="59234"/>
                </a:lnTo>
                <a:lnTo>
                  <a:pt x="0" y="55827"/>
                </a:lnTo>
                <a:lnTo>
                  <a:pt x="0" y="52387"/>
                </a:lnTo>
                <a:lnTo>
                  <a:pt x="0" y="48947"/>
                </a:lnTo>
                <a:lnTo>
                  <a:pt x="335" y="45540"/>
                </a:lnTo>
                <a:lnTo>
                  <a:pt x="1006" y="42167"/>
                </a:lnTo>
                <a:lnTo>
                  <a:pt x="1677" y="38793"/>
                </a:lnTo>
                <a:lnTo>
                  <a:pt x="2671" y="35517"/>
                </a:lnTo>
                <a:lnTo>
                  <a:pt x="3987" y="32339"/>
                </a:lnTo>
                <a:lnTo>
                  <a:pt x="5304" y="29161"/>
                </a:lnTo>
                <a:lnTo>
                  <a:pt x="6917" y="26142"/>
                </a:lnTo>
                <a:lnTo>
                  <a:pt x="8828" y="23282"/>
                </a:lnTo>
                <a:lnTo>
                  <a:pt x="10739" y="20422"/>
                </a:lnTo>
                <a:lnTo>
                  <a:pt x="12911" y="17776"/>
                </a:lnTo>
                <a:lnTo>
                  <a:pt x="15343" y="15343"/>
                </a:lnTo>
                <a:lnTo>
                  <a:pt x="17776" y="12911"/>
                </a:lnTo>
                <a:lnTo>
                  <a:pt x="20422" y="10739"/>
                </a:lnTo>
                <a:lnTo>
                  <a:pt x="23282" y="8828"/>
                </a:lnTo>
                <a:lnTo>
                  <a:pt x="26142" y="6917"/>
                </a:lnTo>
                <a:lnTo>
                  <a:pt x="29161" y="5303"/>
                </a:lnTo>
                <a:lnTo>
                  <a:pt x="32339" y="3987"/>
                </a:lnTo>
                <a:lnTo>
                  <a:pt x="35517" y="2671"/>
                </a:lnTo>
                <a:lnTo>
                  <a:pt x="52387" y="0"/>
                </a:lnTo>
                <a:lnTo>
                  <a:pt x="55827" y="0"/>
                </a:lnTo>
                <a:lnTo>
                  <a:pt x="72435" y="3987"/>
                </a:lnTo>
                <a:lnTo>
                  <a:pt x="75613" y="5303"/>
                </a:lnTo>
                <a:lnTo>
                  <a:pt x="78632" y="6917"/>
                </a:lnTo>
                <a:lnTo>
                  <a:pt x="81492" y="8828"/>
                </a:lnTo>
                <a:lnTo>
                  <a:pt x="84352" y="10739"/>
                </a:lnTo>
                <a:lnTo>
                  <a:pt x="86998" y="12911"/>
                </a:lnTo>
                <a:lnTo>
                  <a:pt x="89431" y="15343"/>
                </a:lnTo>
                <a:lnTo>
                  <a:pt x="91863" y="17776"/>
                </a:lnTo>
                <a:lnTo>
                  <a:pt x="94034" y="20422"/>
                </a:lnTo>
                <a:lnTo>
                  <a:pt x="95946" y="23282"/>
                </a:lnTo>
                <a:lnTo>
                  <a:pt x="97857" y="26142"/>
                </a:lnTo>
                <a:lnTo>
                  <a:pt x="99470" y="29161"/>
                </a:lnTo>
                <a:lnTo>
                  <a:pt x="100787" y="32339"/>
                </a:lnTo>
                <a:lnTo>
                  <a:pt x="102103" y="35517"/>
                </a:lnTo>
                <a:lnTo>
                  <a:pt x="103097" y="38793"/>
                </a:lnTo>
                <a:lnTo>
                  <a:pt x="103768" y="42167"/>
                </a:lnTo>
                <a:lnTo>
                  <a:pt x="104439" y="45540"/>
                </a:lnTo>
                <a:lnTo>
                  <a:pt x="104774" y="48947"/>
                </a:lnTo>
                <a:lnTo>
                  <a:pt x="104774" y="52387"/>
                </a:lnTo>
                <a:close/>
              </a:path>
            </a:pathLst>
          </a:custGeom>
          <a:ln w="9524">
            <a:solidFill>
              <a:srgbClr val="2437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9253" y="4986712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04774" y="52387"/>
                </a:moveTo>
                <a:lnTo>
                  <a:pt x="104774" y="55827"/>
                </a:lnTo>
                <a:lnTo>
                  <a:pt x="104439" y="59233"/>
                </a:lnTo>
                <a:lnTo>
                  <a:pt x="103768" y="62607"/>
                </a:lnTo>
                <a:lnTo>
                  <a:pt x="103097" y="65981"/>
                </a:lnTo>
                <a:lnTo>
                  <a:pt x="102103" y="69257"/>
                </a:lnTo>
                <a:lnTo>
                  <a:pt x="100787" y="72435"/>
                </a:lnTo>
                <a:lnTo>
                  <a:pt x="99470" y="75613"/>
                </a:lnTo>
                <a:lnTo>
                  <a:pt x="97857" y="78632"/>
                </a:lnTo>
                <a:lnTo>
                  <a:pt x="95946" y="81492"/>
                </a:lnTo>
                <a:lnTo>
                  <a:pt x="94034" y="84352"/>
                </a:lnTo>
                <a:lnTo>
                  <a:pt x="72435" y="100786"/>
                </a:lnTo>
                <a:lnTo>
                  <a:pt x="69257" y="102103"/>
                </a:lnTo>
                <a:lnTo>
                  <a:pt x="65981" y="103097"/>
                </a:lnTo>
                <a:lnTo>
                  <a:pt x="62607" y="103768"/>
                </a:lnTo>
                <a:lnTo>
                  <a:pt x="59234" y="104439"/>
                </a:lnTo>
                <a:lnTo>
                  <a:pt x="55827" y="104774"/>
                </a:lnTo>
                <a:lnTo>
                  <a:pt x="52387" y="104774"/>
                </a:lnTo>
                <a:lnTo>
                  <a:pt x="48947" y="104774"/>
                </a:lnTo>
                <a:lnTo>
                  <a:pt x="45540" y="104439"/>
                </a:lnTo>
                <a:lnTo>
                  <a:pt x="42167" y="103768"/>
                </a:lnTo>
                <a:lnTo>
                  <a:pt x="38793" y="103097"/>
                </a:lnTo>
                <a:lnTo>
                  <a:pt x="35517" y="102103"/>
                </a:lnTo>
                <a:lnTo>
                  <a:pt x="32339" y="100786"/>
                </a:lnTo>
                <a:lnTo>
                  <a:pt x="29161" y="99470"/>
                </a:lnTo>
                <a:lnTo>
                  <a:pt x="3987" y="72435"/>
                </a:lnTo>
                <a:lnTo>
                  <a:pt x="2671" y="69257"/>
                </a:lnTo>
                <a:lnTo>
                  <a:pt x="1677" y="65981"/>
                </a:lnTo>
                <a:lnTo>
                  <a:pt x="1006" y="62607"/>
                </a:lnTo>
                <a:lnTo>
                  <a:pt x="335" y="59233"/>
                </a:lnTo>
                <a:lnTo>
                  <a:pt x="0" y="55827"/>
                </a:lnTo>
                <a:lnTo>
                  <a:pt x="0" y="52387"/>
                </a:lnTo>
                <a:lnTo>
                  <a:pt x="0" y="48947"/>
                </a:lnTo>
                <a:lnTo>
                  <a:pt x="335" y="45540"/>
                </a:lnTo>
                <a:lnTo>
                  <a:pt x="1006" y="42166"/>
                </a:lnTo>
                <a:lnTo>
                  <a:pt x="1677" y="38793"/>
                </a:lnTo>
                <a:lnTo>
                  <a:pt x="2671" y="35517"/>
                </a:lnTo>
                <a:lnTo>
                  <a:pt x="3987" y="32339"/>
                </a:lnTo>
                <a:lnTo>
                  <a:pt x="5304" y="29161"/>
                </a:lnTo>
                <a:lnTo>
                  <a:pt x="6917" y="26142"/>
                </a:lnTo>
                <a:lnTo>
                  <a:pt x="8828" y="23282"/>
                </a:lnTo>
                <a:lnTo>
                  <a:pt x="10739" y="20422"/>
                </a:lnTo>
                <a:lnTo>
                  <a:pt x="12911" y="17775"/>
                </a:lnTo>
                <a:lnTo>
                  <a:pt x="15343" y="15343"/>
                </a:lnTo>
                <a:lnTo>
                  <a:pt x="17776" y="12911"/>
                </a:lnTo>
                <a:lnTo>
                  <a:pt x="32339" y="3987"/>
                </a:lnTo>
                <a:lnTo>
                  <a:pt x="35517" y="2671"/>
                </a:lnTo>
                <a:lnTo>
                  <a:pt x="38793" y="1677"/>
                </a:lnTo>
                <a:lnTo>
                  <a:pt x="42167" y="1006"/>
                </a:lnTo>
                <a:lnTo>
                  <a:pt x="45540" y="335"/>
                </a:lnTo>
                <a:lnTo>
                  <a:pt x="48947" y="0"/>
                </a:lnTo>
                <a:lnTo>
                  <a:pt x="52387" y="0"/>
                </a:lnTo>
                <a:lnTo>
                  <a:pt x="55827" y="0"/>
                </a:lnTo>
                <a:lnTo>
                  <a:pt x="89431" y="15343"/>
                </a:lnTo>
                <a:lnTo>
                  <a:pt x="91863" y="17775"/>
                </a:lnTo>
                <a:lnTo>
                  <a:pt x="94034" y="20421"/>
                </a:lnTo>
                <a:lnTo>
                  <a:pt x="95946" y="23282"/>
                </a:lnTo>
                <a:lnTo>
                  <a:pt x="97857" y="26142"/>
                </a:lnTo>
                <a:lnTo>
                  <a:pt x="99470" y="29161"/>
                </a:lnTo>
                <a:lnTo>
                  <a:pt x="100787" y="32339"/>
                </a:lnTo>
                <a:lnTo>
                  <a:pt x="102103" y="35517"/>
                </a:lnTo>
                <a:lnTo>
                  <a:pt x="103097" y="38793"/>
                </a:lnTo>
                <a:lnTo>
                  <a:pt x="103768" y="42166"/>
                </a:lnTo>
                <a:lnTo>
                  <a:pt x="104439" y="45540"/>
                </a:lnTo>
                <a:lnTo>
                  <a:pt x="104774" y="48947"/>
                </a:lnTo>
                <a:lnTo>
                  <a:pt x="104774" y="52387"/>
                </a:lnTo>
                <a:close/>
              </a:path>
            </a:pathLst>
          </a:custGeom>
          <a:ln w="9524">
            <a:solidFill>
              <a:srgbClr val="2437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9253" y="5462962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04774" y="52387"/>
                </a:moveTo>
                <a:lnTo>
                  <a:pt x="104774" y="55827"/>
                </a:lnTo>
                <a:lnTo>
                  <a:pt x="104439" y="59233"/>
                </a:lnTo>
                <a:lnTo>
                  <a:pt x="103768" y="62607"/>
                </a:lnTo>
                <a:lnTo>
                  <a:pt x="103097" y="65981"/>
                </a:lnTo>
                <a:lnTo>
                  <a:pt x="102103" y="69257"/>
                </a:lnTo>
                <a:lnTo>
                  <a:pt x="100787" y="72435"/>
                </a:lnTo>
                <a:lnTo>
                  <a:pt x="99470" y="75613"/>
                </a:lnTo>
                <a:lnTo>
                  <a:pt x="97857" y="78632"/>
                </a:lnTo>
                <a:lnTo>
                  <a:pt x="95946" y="81492"/>
                </a:lnTo>
                <a:lnTo>
                  <a:pt x="94034" y="84352"/>
                </a:lnTo>
                <a:lnTo>
                  <a:pt x="59234" y="104439"/>
                </a:lnTo>
                <a:lnTo>
                  <a:pt x="55827" y="104774"/>
                </a:lnTo>
                <a:lnTo>
                  <a:pt x="52387" y="104774"/>
                </a:lnTo>
                <a:lnTo>
                  <a:pt x="48947" y="104774"/>
                </a:lnTo>
                <a:lnTo>
                  <a:pt x="12911" y="86998"/>
                </a:lnTo>
                <a:lnTo>
                  <a:pt x="3987" y="72435"/>
                </a:lnTo>
                <a:lnTo>
                  <a:pt x="2671" y="69257"/>
                </a:lnTo>
                <a:lnTo>
                  <a:pt x="1677" y="65981"/>
                </a:lnTo>
                <a:lnTo>
                  <a:pt x="1006" y="62607"/>
                </a:lnTo>
                <a:lnTo>
                  <a:pt x="335" y="59233"/>
                </a:lnTo>
                <a:lnTo>
                  <a:pt x="0" y="55827"/>
                </a:lnTo>
                <a:lnTo>
                  <a:pt x="0" y="52387"/>
                </a:lnTo>
                <a:lnTo>
                  <a:pt x="0" y="48947"/>
                </a:lnTo>
                <a:lnTo>
                  <a:pt x="3987" y="32339"/>
                </a:lnTo>
                <a:lnTo>
                  <a:pt x="5304" y="29161"/>
                </a:lnTo>
                <a:lnTo>
                  <a:pt x="15343" y="15343"/>
                </a:lnTo>
                <a:lnTo>
                  <a:pt x="17776" y="12911"/>
                </a:lnTo>
                <a:lnTo>
                  <a:pt x="48947" y="0"/>
                </a:lnTo>
                <a:lnTo>
                  <a:pt x="52387" y="0"/>
                </a:lnTo>
                <a:lnTo>
                  <a:pt x="55827" y="0"/>
                </a:lnTo>
                <a:lnTo>
                  <a:pt x="89431" y="15343"/>
                </a:lnTo>
                <a:lnTo>
                  <a:pt x="91863" y="17775"/>
                </a:lnTo>
                <a:lnTo>
                  <a:pt x="103768" y="42166"/>
                </a:lnTo>
                <a:lnTo>
                  <a:pt x="104439" y="45540"/>
                </a:lnTo>
                <a:lnTo>
                  <a:pt x="104774" y="48947"/>
                </a:lnTo>
                <a:lnTo>
                  <a:pt x="104774" y="52387"/>
                </a:lnTo>
                <a:close/>
              </a:path>
            </a:pathLst>
          </a:custGeom>
          <a:ln w="9524">
            <a:solidFill>
              <a:srgbClr val="2437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9253" y="5939212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04774" y="52387"/>
                </a:moveTo>
                <a:lnTo>
                  <a:pt x="104774" y="55827"/>
                </a:lnTo>
                <a:lnTo>
                  <a:pt x="104439" y="59233"/>
                </a:lnTo>
                <a:lnTo>
                  <a:pt x="103768" y="62607"/>
                </a:lnTo>
                <a:lnTo>
                  <a:pt x="103097" y="65981"/>
                </a:lnTo>
                <a:lnTo>
                  <a:pt x="102103" y="69257"/>
                </a:lnTo>
                <a:lnTo>
                  <a:pt x="100787" y="72435"/>
                </a:lnTo>
                <a:lnTo>
                  <a:pt x="99470" y="75613"/>
                </a:lnTo>
                <a:lnTo>
                  <a:pt x="97857" y="78632"/>
                </a:lnTo>
                <a:lnTo>
                  <a:pt x="95946" y="81492"/>
                </a:lnTo>
                <a:lnTo>
                  <a:pt x="94034" y="84352"/>
                </a:lnTo>
                <a:lnTo>
                  <a:pt x="81492" y="95945"/>
                </a:lnTo>
                <a:lnTo>
                  <a:pt x="78632" y="97857"/>
                </a:lnTo>
                <a:lnTo>
                  <a:pt x="75613" y="99470"/>
                </a:lnTo>
                <a:lnTo>
                  <a:pt x="72435" y="100786"/>
                </a:lnTo>
                <a:lnTo>
                  <a:pt x="69257" y="102103"/>
                </a:lnTo>
                <a:lnTo>
                  <a:pt x="52387" y="104774"/>
                </a:lnTo>
                <a:lnTo>
                  <a:pt x="48947" y="104774"/>
                </a:lnTo>
                <a:lnTo>
                  <a:pt x="32339" y="100786"/>
                </a:lnTo>
                <a:lnTo>
                  <a:pt x="29161" y="99470"/>
                </a:lnTo>
                <a:lnTo>
                  <a:pt x="26142" y="97857"/>
                </a:lnTo>
                <a:lnTo>
                  <a:pt x="23282" y="95945"/>
                </a:lnTo>
                <a:lnTo>
                  <a:pt x="20422" y="94034"/>
                </a:lnTo>
                <a:lnTo>
                  <a:pt x="17776" y="91863"/>
                </a:lnTo>
                <a:lnTo>
                  <a:pt x="15343" y="89430"/>
                </a:lnTo>
                <a:lnTo>
                  <a:pt x="12911" y="86998"/>
                </a:lnTo>
                <a:lnTo>
                  <a:pt x="3987" y="72435"/>
                </a:lnTo>
                <a:lnTo>
                  <a:pt x="2671" y="69257"/>
                </a:lnTo>
                <a:lnTo>
                  <a:pt x="1677" y="65981"/>
                </a:lnTo>
                <a:lnTo>
                  <a:pt x="1006" y="62607"/>
                </a:lnTo>
                <a:lnTo>
                  <a:pt x="335" y="59233"/>
                </a:lnTo>
                <a:lnTo>
                  <a:pt x="0" y="55827"/>
                </a:lnTo>
                <a:lnTo>
                  <a:pt x="0" y="52387"/>
                </a:lnTo>
                <a:lnTo>
                  <a:pt x="0" y="48947"/>
                </a:lnTo>
                <a:lnTo>
                  <a:pt x="335" y="45540"/>
                </a:lnTo>
                <a:lnTo>
                  <a:pt x="1006" y="42167"/>
                </a:lnTo>
                <a:lnTo>
                  <a:pt x="1677" y="38793"/>
                </a:lnTo>
                <a:lnTo>
                  <a:pt x="2671" y="35517"/>
                </a:lnTo>
                <a:lnTo>
                  <a:pt x="3987" y="32339"/>
                </a:lnTo>
                <a:lnTo>
                  <a:pt x="5304" y="29161"/>
                </a:lnTo>
                <a:lnTo>
                  <a:pt x="6917" y="26142"/>
                </a:lnTo>
                <a:lnTo>
                  <a:pt x="8828" y="23282"/>
                </a:lnTo>
                <a:lnTo>
                  <a:pt x="10739" y="20421"/>
                </a:lnTo>
                <a:lnTo>
                  <a:pt x="12911" y="17775"/>
                </a:lnTo>
                <a:lnTo>
                  <a:pt x="15343" y="15343"/>
                </a:lnTo>
                <a:lnTo>
                  <a:pt x="17776" y="12911"/>
                </a:lnTo>
                <a:lnTo>
                  <a:pt x="20422" y="10739"/>
                </a:lnTo>
                <a:lnTo>
                  <a:pt x="23282" y="8828"/>
                </a:lnTo>
                <a:lnTo>
                  <a:pt x="26142" y="6917"/>
                </a:lnTo>
                <a:lnTo>
                  <a:pt x="29161" y="5303"/>
                </a:lnTo>
                <a:lnTo>
                  <a:pt x="32339" y="3987"/>
                </a:lnTo>
                <a:lnTo>
                  <a:pt x="35517" y="2671"/>
                </a:lnTo>
                <a:lnTo>
                  <a:pt x="38793" y="1677"/>
                </a:lnTo>
                <a:lnTo>
                  <a:pt x="42167" y="1006"/>
                </a:lnTo>
                <a:lnTo>
                  <a:pt x="45540" y="335"/>
                </a:lnTo>
                <a:lnTo>
                  <a:pt x="48947" y="0"/>
                </a:lnTo>
                <a:lnTo>
                  <a:pt x="52387" y="0"/>
                </a:lnTo>
                <a:lnTo>
                  <a:pt x="55827" y="0"/>
                </a:lnTo>
                <a:lnTo>
                  <a:pt x="59234" y="335"/>
                </a:lnTo>
                <a:lnTo>
                  <a:pt x="62607" y="1006"/>
                </a:lnTo>
                <a:lnTo>
                  <a:pt x="65981" y="1677"/>
                </a:lnTo>
                <a:lnTo>
                  <a:pt x="69257" y="2671"/>
                </a:lnTo>
                <a:lnTo>
                  <a:pt x="72435" y="3987"/>
                </a:lnTo>
                <a:lnTo>
                  <a:pt x="75613" y="5303"/>
                </a:lnTo>
                <a:lnTo>
                  <a:pt x="78632" y="6917"/>
                </a:lnTo>
                <a:lnTo>
                  <a:pt x="81492" y="8828"/>
                </a:lnTo>
                <a:lnTo>
                  <a:pt x="84352" y="10739"/>
                </a:lnTo>
                <a:lnTo>
                  <a:pt x="86998" y="12911"/>
                </a:lnTo>
                <a:lnTo>
                  <a:pt x="89431" y="15343"/>
                </a:lnTo>
                <a:lnTo>
                  <a:pt x="91863" y="17775"/>
                </a:lnTo>
                <a:lnTo>
                  <a:pt x="94034" y="20421"/>
                </a:lnTo>
                <a:lnTo>
                  <a:pt x="95946" y="23282"/>
                </a:lnTo>
                <a:lnTo>
                  <a:pt x="97857" y="26142"/>
                </a:lnTo>
                <a:lnTo>
                  <a:pt x="103768" y="42167"/>
                </a:lnTo>
                <a:lnTo>
                  <a:pt x="104439" y="45540"/>
                </a:lnTo>
                <a:lnTo>
                  <a:pt x="104774" y="48947"/>
                </a:lnTo>
                <a:lnTo>
                  <a:pt x="104774" y="52387"/>
                </a:lnTo>
                <a:close/>
              </a:path>
            </a:pathLst>
          </a:custGeom>
          <a:ln w="9524">
            <a:solidFill>
              <a:srgbClr val="2437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9253" y="6415462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04774" y="52387"/>
                </a:moveTo>
                <a:lnTo>
                  <a:pt x="104774" y="55827"/>
                </a:lnTo>
                <a:lnTo>
                  <a:pt x="104439" y="59233"/>
                </a:lnTo>
                <a:lnTo>
                  <a:pt x="95946" y="81491"/>
                </a:lnTo>
                <a:lnTo>
                  <a:pt x="94034" y="84352"/>
                </a:lnTo>
                <a:lnTo>
                  <a:pt x="59234" y="104439"/>
                </a:lnTo>
                <a:lnTo>
                  <a:pt x="55827" y="104774"/>
                </a:lnTo>
                <a:lnTo>
                  <a:pt x="52387" y="104774"/>
                </a:lnTo>
                <a:lnTo>
                  <a:pt x="48947" y="104774"/>
                </a:lnTo>
                <a:lnTo>
                  <a:pt x="23282" y="95945"/>
                </a:lnTo>
                <a:lnTo>
                  <a:pt x="20422" y="94034"/>
                </a:lnTo>
                <a:lnTo>
                  <a:pt x="335" y="59233"/>
                </a:lnTo>
                <a:lnTo>
                  <a:pt x="0" y="55827"/>
                </a:lnTo>
                <a:lnTo>
                  <a:pt x="0" y="52387"/>
                </a:lnTo>
                <a:lnTo>
                  <a:pt x="0" y="48947"/>
                </a:lnTo>
                <a:lnTo>
                  <a:pt x="335" y="45540"/>
                </a:lnTo>
                <a:lnTo>
                  <a:pt x="1006" y="42166"/>
                </a:lnTo>
                <a:lnTo>
                  <a:pt x="1677" y="38792"/>
                </a:lnTo>
                <a:lnTo>
                  <a:pt x="2671" y="35517"/>
                </a:lnTo>
                <a:lnTo>
                  <a:pt x="3987" y="32339"/>
                </a:lnTo>
                <a:lnTo>
                  <a:pt x="5304" y="29161"/>
                </a:lnTo>
                <a:lnTo>
                  <a:pt x="15343" y="15343"/>
                </a:lnTo>
                <a:lnTo>
                  <a:pt x="17776" y="12911"/>
                </a:lnTo>
                <a:lnTo>
                  <a:pt x="20422" y="10739"/>
                </a:lnTo>
                <a:lnTo>
                  <a:pt x="23282" y="8828"/>
                </a:lnTo>
                <a:lnTo>
                  <a:pt x="26142" y="6917"/>
                </a:lnTo>
                <a:lnTo>
                  <a:pt x="48947" y="0"/>
                </a:lnTo>
                <a:lnTo>
                  <a:pt x="52387" y="0"/>
                </a:lnTo>
                <a:lnTo>
                  <a:pt x="55827" y="0"/>
                </a:lnTo>
                <a:lnTo>
                  <a:pt x="81492" y="8828"/>
                </a:lnTo>
                <a:lnTo>
                  <a:pt x="84352" y="10739"/>
                </a:lnTo>
                <a:lnTo>
                  <a:pt x="86998" y="12911"/>
                </a:lnTo>
                <a:lnTo>
                  <a:pt x="89431" y="15343"/>
                </a:lnTo>
                <a:lnTo>
                  <a:pt x="91863" y="17775"/>
                </a:lnTo>
                <a:lnTo>
                  <a:pt x="94034" y="20422"/>
                </a:lnTo>
                <a:lnTo>
                  <a:pt x="95946" y="23282"/>
                </a:lnTo>
                <a:lnTo>
                  <a:pt x="97857" y="26142"/>
                </a:lnTo>
                <a:lnTo>
                  <a:pt x="99470" y="29161"/>
                </a:lnTo>
                <a:lnTo>
                  <a:pt x="100787" y="32339"/>
                </a:lnTo>
                <a:lnTo>
                  <a:pt x="102103" y="35517"/>
                </a:lnTo>
                <a:lnTo>
                  <a:pt x="103097" y="38792"/>
                </a:lnTo>
                <a:lnTo>
                  <a:pt x="103768" y="42166"/>
                </a:lnTo>
                <a:lnTo>
                  <a:pt x="104439" y="45540"/>
                </a:lnTo>
                <a:lnTo>
                  <a:pt x="104774" y="48947"/>
                </a:lnTo>
                <a:lnTo>
                  <a:pt x="104774" y="52387"/>
                </a:lnTo>
                <a:close/>
              </a:path>
            </a:pathLst>
          </a:custGeom>
          <a:ln w="9524">
            <a:solidFill>
              <a:srgbClr val="2437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9253" y="6891711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04774" y="52387"/>
                </a:moveTo>
                <a:lnTo>
                  <a:pt x="104774" y="55827"/>
                </a:lnTo>
                <a:lnTo>
                  <a:pt x="104439" y="59233"/>
                </a:lnTo>
                <a:lnTo>
                  <a:pt x="84352" y="94034"/>
                </a:lnTo>
                <a:lnTo>
                  <a:pt x="55827" y="104774"/>
                </a:lnTo>
                <a:lnTo>
                  <a:pt x="52387" y="104774"/>
                </a:lnTo>
                <a:lnTo>
                  <a:pt x="48947" y="104774"/>
                </a:lnTo>
                <a:lnTo>
                  <a:pt x="12911" y="86998"/>
                </a:lnTo>
                <a:lnTo>
                  <a:pt x="3987" y="72434"/>
                </a:lnTo>
                <a:lnTo>
                  <a:pt x="2671" y="69256"/>
                </a:lnTo>
                <a:lnTo>
                  <a:pt x="1677" y="65981"/>
                </a:lnTo>
                <a:lnTo>
                  <a:pt x="1006" y="62607"/>
                </a:lnTo>
                <a:lnTo>
                  <a:pt x="335" y="59233"/>
                </a:lnTo>
                <a:lnTo>
                  <a:pt x="0" y="55827"/>
                </a:lnTo>
                <a:lnTo>
                  <a:pt x="0" y="52387"/>
                </a:lnTo>
                <a:lnTo>
                  <a:pt x="0" y="48947"/>
                </a:lnTo>
                <a:lnTo>
                  <a:pt x="3987" y="32338"/>
                </a:lnTo>
                <a:lnTo>
                  <a:pt x="5304" y="29160"/>
                </a:lnTo>
                <a:lnTo>
                  <a:pt x="15343" y="15343"/>
                </a:lnTo>
                <a:lnTo>
                  <a:pt x="17776" y="12911"/>
                </a:lnTo>
                <a:lnTo>
                  <a:pt x="42167" y="1006"/>
                </a:lnTo>
                <a:lnTo>
                  <a:pt x="45540" y="335"/>
                </a:lnTo>
                <a:lnTo>
                  <a:pt x="48947" y="0"/>
                </a:lnTo>
                <a:lnTo>
                  <a:pt x="52387" y="0"/>
                </a:lnTo>
                <a:lnTo>
                  <a:pt x="55827" y="0"/>
                </a:lnTo>
                <a:lnTo>
                  <a:pt x="89431" y="15343"/>
                </a:lnTo>
                <a:lnTo>
                  <a:pt x="91863" y="17775"/>
                </a:lnTo>
                <a:lnTo>
                  <a:pt x="94034" y="20421"/>
                </a:lnTo>
                <a:lnTo>
                  <a:pt x="95946" y="23282"/>
                </a:lnTo>
                <a:lnTo>
                  <a:pt x="97857" y="26142"/>
                </a:lnTo>
                <a:lnTo>
                  <a:pt x="99470" y="29160"/>
                </a:lnTo>
                <a:lnTo>
                  <a:pt x="100787" y="32338"/>
                </a:lnTo>
                <a:lnTo>
                  <a:pt x="102103" y="35517"/>
                </a:lnTo>
                <a:lnTo>
                  <a:pt x="103097" y="38792"/>
                </a:lnTo>
                <a:lnTo>
                  <a:pt x="103768" y="42166"/>
                </a:lnTo>
                <a:lnTo>
                  <a:pt x="104439" y="45540"/>
                </a:lnTo>
                <a:lnTo>
                  <a:pt x="104774" y="48947"/>
                </a:lnTo>
                <a:lnTo>
                  <a:pt x="104774" y="52387"/>
                </a:lnTo>
                <a:close/>
              </a:path>
            </a:pathLst>
          </a:custGeom>
          <a:ln w="9524">
            <a:solidFill>
              <a:srgbClr val="2437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72858" y="2821362"/>
            <a:ext cx="7195184" cy="476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86635" algn="just">
              <a:lnSpc>
                <a:spcPct val="125000"/>
              </a:lnSpc>
            </a:pPr>
            <a:r>
              <a:rPr sz="2500" spc="20" dirty="0">
                <a:solidFill>
                  <a:srgbClr val="243761"/>
                </a:solidFill>
                <a:latin typeface="Tahoma"/>
                <a:cs typeface="Tahoma"/>
              </a:rPr>
              <a:t>Interviews</a:t>
            </a:r>
            <a:r>
              <a:rPr sz="2500" spc="-14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25" dirty="0">
                <a:solidFill>
                  <a:srgbClr val="243761"/>
                </a:solidFill>
                <a:latin typeface="Tahoma"/>
                <a:cs typeface="Tahoma"/>
              </a:rPr>
              <a:t>in</a:t>
            </a:r>
            <a:r>
              <a:rPr sz="2500" spc="-14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65" dirty="0">
                <a:solidFill>
                  <a:srgbClr val="243761"/>
                </a:solidFill>
                <a:latin typeface="Tahoma"/>
                <a:cs typeface="Tahoma"/>
              </a:rPr>
              <a:t>Spanish</a:t>
            </a:r>
            <a:r>
              <a:rPr sz="2500" spc="-14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50" dirty="0">
                <a:solidFill>
                  <a:srgbClr val="243761"/>
                </a:solidFill>
                <a:latin typeface="Tahoma"/>
                <a:cs typeface="Tahoma"/>
              </a:rPr>
              <a:t>and</a:t>
            </a:r>
            <a:r>
              <a:rPr sz="2500" spc="-14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50" dirty="0">
                <a:solidFill>
                  <a:srgbClr val="243761"/>
                </a:solidFill>
                <a:latin typeface="Tahoma"/>
                <a:cs typeface="Tahoma"/>
              </a:rPr>
              <a:t>English  </a:t>
            </a:r>
            <a:r>
              <a:rPr sz="2500" spc="80" dirty="0">
                <a:solidFill>
                  <a:srgbClr val="243761"/>
                </a:solidFill>
                <a:latin typeface="Tahoma"/>
                <a:cs typeface="Tahoma"/>
              </a:rPr>
              <a:t>Co-design</a:t>
            </a:r>
            <a:r>
              <a:rPr sz="2500" spc="-14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55" dirty="0">
                <a:solidFill>
                  <a:srgbClr val="243761"/>
                </a:solidFill>
                <a:latin typeface="Tahoma"/>
                <a:cs typeface="Tahoma"/>
              </a:rPr>
              <a:t>session</a:t>
            </a:r>
            <a:r>
              <a:rPr sz="2500" spc="-14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25" dirty="0">
                <a:solidFill>
                  <a:srgbClr val="243761"/>
                </a:solidFill>
                <a:latin typeface="Tahoma"/>
                <a:cs typeface="Tahoma"/>
              </a:rPr>
              <a:t>in</a:t>
            </a:r>
            <a:r>
              <a:rPr sz="2500" spc="-14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65" dirty="0">
                <a:solidFill>
                  <a:srgbClr val="243761"/>
                </a:solidFill>
                <a:latin typeface="Tahoma"/>
                <a:cs typeface="Tahoma"/>
              </a:rPr>
              <a:t>Spanish</a:t>
            </a:r>
            <a:r>
              <a:rPr sz="2500" spc="-14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35" dirty="0">
                <a:solidFill>
                  <a:srgbClr val="243761"/>
                </a:solidFill>
                <a:latin typeface="Tahoma"/>
                <a:cs typeface="Tahoma"/>
              </a:rPr>
              <a:t>only  </a:t>
            </a:r>
            <a:r>
              <a:rPr sz="2500" spc="50" dirty="0">
                <a:solidFill>
                  <a:srgbClr val="243761"/>
                </a:solidFill>
                <a:latin typeface="Tahoma"/>
                <a:cs typeface="Tahoma"/>
              </a:rPr>
              <a:t>Participants</a:t>
            </a:r>
            <a:endParaRPr sz="2500">
              <a:latin typeface="Tahoma"/>
              <a:cs typeface="Tahoma"/>
            </a:endParaRPr>
          </a:p>
          <a:p>
            <a:pPr marL="558165" marR="937260">
              <a:lnSpc>
                <a:spcPct val="125000"/>
              </a:lnSpc>
            </a:pPr>
            <a:r>
              <a:rPr sz="2500" spc="55" dirty="0">
                <a:solidFill>
                  <a:srgbClr val="243761"/>
                </a:solidFill>
                <a:latin typeface="Tahoma"/>
                <a:cs typeface="Tahoma"/>
              </a:rPr>
              <a:t>Resident</a:t>
            </a:r>
            <a:r>
              <a:rPr sz="2500" spc="-13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50" dirty="0">
                <a:solidFill>
                  <a:srgbClr val="243761"/>
                </a:solidFill>
                <a:latin typeface="Tahoma"/>
                <a:cs typeface="Tahoma"/>
              </a:rPr>
              <a:t>Services</a:t>
            </a:r>
            <a:r>
              <a:rPr sz="2500" spc="-13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40" dirty="0">
                <a:solidFill>
                  <a:srgbClr val="243761"/>
                </a:solidFill>
                <a:latin typeface="Tahoma"/>
                <a:cs typeface="Tahoma"/>
              </a:rPr>
              <a:t>Coordinator</a:t>
            </a:r>
            <a:r>
              <a:rPr sz="2500" spc="-13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25" dirty="0">
                <a:solidFill>
                  <a:srgbClr val="243761"/>
                </a:solidFill>
                <a:latin typeface="Tahoma"/>
                <a:cs typeface="Tahoma"/>
              </a:rPr>
              <a:t>at</a:t>
            </a:r>
            <a:r>
              <a:rPr sz="2500" spc="-13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215" dirty="0">
                <a:solidFill>
                  <a:srgbClr val="243761"/>
                </a:solidFill>
                <a:latin typeface="Tahoma"/>
                <a:cs typeface="Tahoma"/>
              </a:rPr>
              <a:t>NVCH  </a:t>
            </a:r>
            <a:r>
              <a:rPr sz="2500" spc="85" dirty="0">
                <a:solidFill>
                  <a:srgbClr val="243761"/>
                </a:solidFill>
                <a:latin typeface="Tahoma"/>
                <a:cs typeface="Tahoma"/>
              </a:rPr>
              <a:t>Head </a:t>
            </a:r>
            <a:r>
              <a:rPr sz="2500" spc="45" dirty="0">
                <a:solidFill>
                  <a:srgbClr val="243761"/>
                </a:solidFill>
                <a:latin typeface="Tahoma"/>
                <a:cs typeface="Tahoma"/>
              </a:rPr>
              <a:t>Start</a:t>
            </a:r>
            <a:r>
              <a:rPr sz="2500" spc="-42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25" dirty="0">
                <a:solidFill>
                  <a:srgbClr val="243761"/>
                </a:solidFill>
                <a:latin typeface="Tahoma"/>
                <a:cs typeface="Tahoma"/>
              </a:rPr>
              <a:t>Teacher</a:t>
            </a:r>
            <a:endParaRPr sz="2500">
              <a:latin typeface="Tahoma"/>
              <a:cs typeface="Tahoma"/>
            </a:endParaRPr>
          </a:p>
          <a:p>
            <a:pPr marL="558165">
              <a:lnSpc>
                <a:spcPct val="100000"/>
              </a:lnSpc>
              <a:spcBef>
                <a:spcPts val="750"/>
              </a:spcBef>
            </a:pPr>
            <a:r>
              <a:rPr sz="2500" spc="50" dirty="0">
                <a:solidFill>
                  <a:srgbClr val="243761"/>
                </a:solidFill>
                <a:latin typeface="Tahoma"/>
                <a:cs typeface="Tahoma"/>
              </a:rPr>
              <a:t>Mother</a:t>
            </a:r>
            <a:r>
              <a:rPr sz="2500" spc="-15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114" dirty="0">
                <a:solidFill>
                  <a:srgbClr val="243761"/>
                </a:solidFill>
                <a:latin typeface="Tahoma"/>
                <a:cs typeface="Tahoma"/>
              </a:rPr>
              <a:t>who</a:t>
            </a:r>
            <a:r>
              <a:rPr sz="2500" spc="-15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55" dirty="0">
                <a:solidFill>
                  <a:srgbClr val="243761"/>
                </a:solidFill>
                <a:latin typeface="Tahoma"/>
                <a:cs typeface="Tahoma"/>
              </a:rPr>
              <a:t>uses</a:t>
            </a:r>
            <a:r>
              <a:rPr sz="2500" spc="-15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130" dirty="0">
                <a:solidFill>
                  <a:srgbClr val="243761"/>
                </a:solidFill>
                <a:latin typeface="Tahoma"/>
                <a:cs typeface="Tahoma"/>
              </a:rPr>
              <a:t>FFN</a:t>
            </a:r>
            <a:r>
              <a:rPr sz="2500" spc="-15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55" dirty="0">
                <a:solidFill>
                  <a:srgbClr val="243761"/>
                </a:solidFill>
                <a:latin typeface="Tahoma"/>
                <a:cs typeface="Tahoma"/>
              </a:rPr>
              <a:t>Care</a:t>
            </a:r>
            <a:endParaRPr sz="2500">
              <a:latin typeface="Tahoma"/>
              <a:cs typeface="Tahoma"/>
            </a:endParaRPr>
          </a:p>
          <a:p>
            <a:pPr marL="558165" marR="538480">
              <a:lnSpc>
                <a:spcPct val="125000"/>
              </a:lnSpc>
            </a:pPr>
            <a:r>
              <a:rPr sz="2500" spc="150" dirty="0">
                <a:solidFill>
                  <a:srgbClr val="243761"/>
                </a:solidFill>
                <a:latin typeface="Tahoma"/>
                <a:cs typeface="Tahoma"/>
              </a:rPr>
              <a:t>1</a:t>
            </a:r>
            <a:r>
              <a:rPr sz="2500" spc="-14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130" dirty="0">
                <a:solidFill>
                  <a:srgbClr val="243761"/>
                </a:solidFill>
                <a:latin typeface="Tahoma"/>
                <a:cs typeface="Tahoma"/>
              </a:rPr>
              <a:t>FFN</a:t>
            </a:r>
            <a:r>
              <a:rPr sz="2500" spc="-13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20" dirty="0">
                <a:solidFill>
                  <a:srgbClr val="243761"/>
                </a:solidFill>
                <a:latin typeface="Tahoma"/>
                <a:cs typeface="Tahoma"/>
              </a:rPr>
              <a:t>Caregiver,</a:t>
            </a:r>
            <a:r>
              <a:rPr sz="2500" spc="-13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30" dirty="0">
                <a:solidFill>
                  <a:srgbClr val="243761"/>
                </a:solidFill>
                <a:latin typeface="Tahoma"/>
                <a:cs typeface="Tahoma"/>
              </a:rPr>
              <a:t>not</a:t>
            </a:r>
            <a:r>
              <a:rPr sz="2500" spc="-13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30" dirty="0">
                <a:solidFill>
                  <a:srgbClr val="243761"/>
                </a:solidFill>
                <a:latin typeface="Tahoma"/>
                <a:cs typeface="Tahoma"/>
              </a:rPr>
              <a:t>part</a:t>
            </a:r>
            <a:r>
              <a:rPr sz="2500" spc="-13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35" dirty="0">
                <a:solidFill>
                  <a:srgbClr val="243761"/>
                </a:solidFill>
                <a:latin typeface="Tahoma"/>
                <a:cs typeface="Tahoma"/>
              </a:rPr>
              <a:t>of</a:t>
            </a:r>
            <a:r>
              <a:rPr sz="2500" spc="-13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25" dirty="0">
                <a:solidFill>
                  <a:srgbClr val="243761"/>
                </a:solidFill>
                <a:latin typeface="Tahoma"/>
                <a:cs typeface="Tahoma"/>
              </a:rPr>
              <a:t>formal</a:t>
            </a:r>
            <a:r>
              <a:rPr sz="2500" spc="-13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55" dirty="0">
                <a:solidFill>
                  <a:srgbClr val="243761"/>
                </a:solidFill>
                <a:latin typeface="Tahoma"/>
                <a:cs typeface="Tahoma"/>
              </a:rPr>
              <a:t>system  </a:t>
            </a:r>
            <a:r>
              <a:rPr sz="2500" spc="150" dirty="0">
                <a:solidFill>
                  <a:srgbClr val="243761"/>
                </a:solidFill>
                <a:latin typeface="Tahoma"/>
                <a:cs typeface="Tahoma"/>
              </a:rPr>
              <a:t>1</a:t>
            </a:r>
            <a:r>
              <a:rPr sz="2500" spc="-14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130" dirty="0">
                <a:solidFill>
                  <a:srgbClr val="243761"/>
                </a:solidFill>
                <a:latin typeface="Tahoma"/>
                <a:cs typeface="Tahoma"/>
              </a:rPr>
              <a:t>FFN</a:t>
            </a:r>
            <a:r>
              <a:rPr sz="2500" spc="-14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25" dirty="0">
                <a:solidFill>
                  <a:srgbClr val="243761"/>
                </a:solidFill>
                <a:latin typeface="Tahoma"/>
                <a:cs typeface="Tahoma"/>
              </a:rPr>
              <a:t>caregiver</a:t>
            </a:r>
            <a:r>
              <a:rPr sz="2500" spc="-14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25" dirty="0">
                <a:solidFill>
                  <a:srgbClr val="243761"/>
                </a:solidFill>
                <a:latin typeface="Tahoma"/>
                <a:cs typeface="Tahoma"/>
              </a:rPr>
              <a:t>in</a:t>
            </a:r>
            <a:r>
              <a:rPr sz="2500" spc="-14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140" dirty="0">
                <a:solidFill>
                  <a:srgbClr val="243761"/>
                </a:solidFill>
                <a:latin typeface="Tahoma"/>
                <a:cs typeface="Tahoma"/>
              </a:rPr>
              <a:t>CRC's</a:t>
            </a:r>
            <a:r>
              <a:rPr sz="2500" spc="-14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290" dirty="0">
                <a:solidFill>
                  <a:srgbClr val="243761"/>
                </a:solidFill>
                <a:latin typeface="Tahoma"/>
                <a:cs typeface="Tahoma"/>
              </a:rPr>
              <a:t>AP</a:t>
            </a:r>
            <a:r>
              <a:rPr sz="2500" spc="-140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40" dirty="0">
                <a:solidFill>
                  <a:srgbClr val="243761"/>
                </a:solidFill>
                <a:latin typeface="Tahoma"/>
                <a:cs typeface="Tahoma"/>
              </a:rPr>
              <a:t>program</a:t>
            </a:r>
            <a:endParaRPr sz="2500">
              <a:latin typeface="Tahoma"/>
              <a:cs typeface="Tahoma"/>
            </a:endParaRPr>
          </a:p>
          <a:p>
            <a:pPr marL="558165" marR="5080">
              <a:lnSpc>
                <a:spcPct val="125000"/>
              </a:lnSpc>
            </a:pPr>
            <a:r>
              <a:rPr sz="2500" spc="150" dirty="0">
                <a:solidFill>
                  <a:srgbClr val="243761"/>
                </a:solidFill>
                <a:latin typeface="Tahoma"/>
                <a:cs typeface="Tahoma"/>
              </a:rPr>
              <a:t>1</a:t>
            </a:r>
            <a:r>
              <a:rPr sz="2500" spc="-14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55" dirty="0">
                <a:solidFill>
                  <a:srgbClr val="243761"/>
                </a:solidFill>
                <a:latin typeface="Tahoma"/>
                <a:cs typeface="Tahoma"/>
              </a:rPr>
              <a:t>English-speaking</a:t>
            </a:r>
            <a:r>
              <a:rPr sz="2500" spc="-14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35" dirty="0">
                <a:solidFill>
                  <a:srgbClr val="243761"/>
                </a:solidFill>
                <a:latin typeface="Tahoma"/>
                <a:cs typeface="Tahoma"/>
              </a:rPr>
              <a:t>grandmother</a:t>
            </a:r>
            <a:r>
              <a:rPr sz="2500" spc="-14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40" dirty="0">
                <a:solidFill>
                  <a:srgbClr val="243761"/>
                </a:solidFill>
                <a:latin typeface="Tahoma"/>
                <a:cs typeface="Tahoma"/>
              </a:rPr>
              <a:t>connected</a:t>
            </a:r>
            <a:r>
              <a:rPr sz="2500" spc="-14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30" dirty="0">
                <a:solidFill>
                  <a:srgbClr val="243761"/>
                </a:solidFill>
                <a:latin typeface="Tahoma"/>
                <a:cs typeface="Tahoma"/>
              </a:rPr>
              <a:t>to  </a:t>
            </a:r>
            <a:r>
              <a:rPr sz="2500" spc="35" dirty="0">
                <a:solidFill>
                  <a:srgbClr val="243761"/>
                </a:solidFill>
                <a:latin typeface="Tahoma"/>
                <a:cs typeface="Tahoma"/>
              </a:rPr>
              <a:t>community</a:t>
            </a:r>
            <a:r>
              <a:rPr sz="2500" spc="-195" dirty="0">
                <a:solidFill>
                  <a:srgbClr val="243761"/>
                </a:solidFill>
                <a:latin typeface="Tahoma"/>
                <a:cs typeface="Tahoma"/>
              </a:rPr>
              <a:t> </a:t>
            </a:r>
            <a:r>
              <a:rPr sz="2500" spc="35" dirty="0">
                <a:solidFill>
                  <a:srgbClr val="243761"/>
                </a:solidFill>
                <a:latin typeface="Tahoma"/>
                <a:cs typeface="Tahoma"/>
              </a:rPr>
              <a:t>resources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27403" y="474167"/>
            <a:ext cx="8390890" cy="2186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10"/>
              </a:lnSpc>
            </a:pPr>
            <a:r>
              <a:rPr sz="7600" b="1" spc="-745" dirty="0">
                <a:latin typeface="Arial Black"/>
                <a:cs typeface="Arial Black"/>
              </a:rPr>
              <a:t>Interviews</a:t>
            </a:r>
            <a:r>
              <a:rPr sz="7600" b="1" spc="-545" dirty="0">
                <a:latin typeface="Arial Black"/>
                <a:cs typeface="Arial Black"/>
              </a:rPr>
              <a:t> </a:t>
            </a:r>
            <a:r>
              <a:rPr sz="7600" b="1" spc="-1585" dirty="0">
                <a:latin typeface="Arial Black"/>
                <a:cs typeface="Arial Black"/>
              </a:rPr>
              <a:t>&amp;</a:t>
            </a:r>
            <a:endParaRPr sz="7600">
              <a:latin typeface="Arial Black"/>
              <a:cs typeface="Arial Black"/>
            </a:endParaRPr>
          </a:p>
          <a:p>
            <a:pPr marL="12700">
              <a:lnSpc>
                <a:spcPts val="8610"/>
              </a:lnSpc>
            </a:pPr>
            <a:r>
              <a:rPr sz="7600" b="1" spc="-545" dirty="0">
                <a:latin typeface="Arial Black"/>
                <a:cs typeface="Arial Black"/>
              </a:rPr>
              <a:t>Co-design </a:t>
            </a:r>
            <a:r>
              <a:rPr sz="7600" b="1" spc="-810" dirty="0">
                <a:latin typeface="Arial Black"/>
                <a:cs typeface="Arial Black"/>
              </a:rPr>
              <a:t>session:</a:t>
            </a:r>
            <a:endParaRPr sz="7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6475" y="494006"/>
            <a:ext cx="13976350" cy="929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100" b="1" spc="-270" dirty="0">
                <a:latin typeface="Arial Black"/>
                <a:cs typeface="Arial Black"/>
              </a:rPr>
              <a:t>What </a:t>
            </a:r>
            <a:r>
              <a:rPr sz="6100" b="1" spc="-430" dirty="0">
                <a:latin typeface="Arial Black"/>
                <a:cs typeface="Arial Black"/>
              </a:rPr>
              <a:t>did </a:t>
            </a:r>
            <a:r>
              <a:rPr sz="6100" b="1" spc="-690" dirty="0">
                <a:latin typeface="Arial Black"/>
                <a:cs typeface="Arial Black"/>
              </a:rPr>
              <a:t>we </a:t>
            </a:r>
            <a:r>
              <a:rPr sz="6100" b="1" spc="-595" dirty="0">
                <a:latin typeface="Arial Black"/>
                <a:cs typeface="Arial Black"/>
              </a:rPr>
              <a:t>learn </a:t>
            </a:r>
            <a:r>
              <a:rPr sz="6100" b="1" spc="-475" dirty="0">
                <a:latin typeface="Arial Black"/>
                <a:cs typeface="Arial Black"/>
              </a:rPr>
              <a:t>through</a:t>
            </a:r>
            <a:r>
              <a:rPr sz="6100" b="1" spc="30" dirty="0">
                <a:latin typeface="Arial Black"/>
                <a:cs typeface="Arial Black"/>
              </a:rPr>
              <a:t> </a:t>
            </a:r>
            <a:r>
              <a:rPr sz="6100" b="1" spc="-610" dirty="0">
                <a:latin typeface="Arial Black"/>
                <a:cs typeface="Arial Black"/>
              </a:rPr>
              <a:t>interviews?</a:t>
            </a:r>
            <a:endParaRPr sz="61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5925" y="1742066"/>
            <a:ext cx="17281525" cy="837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spc="-35" dirty="0">
                <a:latin typeface="Tahoma"/>
                <a:cs typeface="Tahoma"/>
              </a:rPr>
              <a:t>FFNs </a:t>
            </a:r>
            <a:r>
              <a:rPr sz="3400" b="1" spc="-40" dirty="0">
                <a:latin typeface="Tahoma"/>
                <a:cs typeface="Tahoma"/>
              </a:rPr>
              <a:t>struggle </a:t>
            </a:r>
            <a:r>
              <a:rPr sz="3400" b="1" dirty="0">
                <a:latin typeface="Tahoma"/>
                <a:cs typeface="Tahoma"/>
              </a:rPr>
              <a:t>with </a:t>
            </a:r>
            <a:r>
              <a:rPr sz="3400" b="1" spc="-10" dirty="0">
                <a:latin typeface="Tahoma"/>
                <a:cs typeface="Tahoma"/>
              </a:rPr>
              <a:t>finding </a:t>
            </a:r>
            <a:r>
              <a:rPr sz="3400" b="1" spc="35" dirty="0">
                <a:latin typeface="Tahoma"/>
                <a:cs typeface="Tahoma"/>
              </a:rPr>
              <a:t>time </a:t>
            </a:r>
            <a:r>
              <a:rPr sz="3400" b="1" spc="30" dirty="0">
                <a:latin typeface="Tahoma"/>
                <a:cs typeface="Tahoma"/>
              </a:rPr>
              <a:t>for</a:t>
            </a:r>
            <a:r>
              <a:rPr sz="3400" b="1" spc="-625" dirty="0">
                <a:latin typeface="Tahoma"/>
                <a:cs typeface="Tahoma"/>
              </a:rPr>
              <a:t> </a:t>
            </a:r>
            <a:r>
              <a:rPr sz="3400" b="1" spc="-25" dirty="0">
                <a:latin typeface="Tahoma"/>
                <a:cs typeface="Tahoma"/>
              </a:rPr>
              <a:t>themselves:</a:t>
            </a:r>
            <a:endParaRPr sz="3400">
              <a:latin typeface="Tahoma"/>
              <a:cs typeface="Tahoma"/>
            </a:endParaRPr>
          </a:p>
          <a:p>
            <a:pPr marL="12700" marR="805815">
              <a:lnSpc>
                <a:spcPct val="115799"/>
              </a:lnSpc>
            </a:pPr>
            <a:r>
              <a:rPr sz="3400" spc="185" dirty="0">
                <a:latin typeface="Calibri"/>
                <a:cs typeface="Calibri"/>
              </a:rPr>
              <a:t>Grandmother </a:t>
            </a:r>
            <a:r>
              <a:rPr sz="3400" spc="105" dirty="0">
                <a:latin typeface="Calibri"/>
                <a:cs typeface="Calibri"/>
              </a:rPr>
              <a:t>taking </a:t>
            </a:r>
            <a:r>
              <a:rPr sz="3400" spc="165" dirty="0">
                <a:latin typeface="Calibri"/>
                <a:cs typeface="Calibri"/>
              </a:rPr>
              <a:t>care </a:t>
            </a:r>
            <a:r>
              <a:rPr sz="3400" spc="90" dirty="0">
                <a:latin typeface="Calibri"/>
                <a:cs typeface="Calibri"/>
              </a:rPr>
              <a:t>of </a:t>
            </a:r>
            <a:r>
              <a:rPr sz="3400" spc="145" dirty="0">
                <a:latin typeface="Calibri"/>
                <a:cs typeface="Calibri"/>
              </a:rPr>
              <a:t>grandchildren. </a:t>
            </a:r>
            <a:r>
              <a:rPr sz="3400" spc="225" dirty="0">
                <a:latin typeface="Calibri"/>
                <a:cs typeface="Calibri"/>
              </a:rPr>
              <a:t>She </a:t>
            </a:r>
            <a:r>
              <a:rPr sz="3400" spc="120" dirty="0">
                <a:latin typeface="Calibri"/>
                <a:cs typeface="Calibri"/>
              </a:rPr>
              <a:t>is </a:t>
            </a:r>
            <a:r>
              <a:rPr sz="3400" spc="225" dirty="0">
                <a:latin typeface="Calibri"/>
                <a:cs typeface="Calibri"/>
              </a:rPr>
              <a:t>so </a:t>
            </a:r>
            <a:r>
              <a:rPr sz="3400" spc="185" dirty="0">
                <a:latin typeface="Calibri"/>
                <a:cs typeface="Calibri"/>
              </a:rPr>
              <a:t>exhausted </a:t>
            </a:r>
            <a:r>
              <a:rPr sz="3400" spc="204" dirty="0">
                <a:latin typeface="Calibri"/>
                <a:cs typeface="Calibri"/>
              </a:rPr>
              <a:t>and </a:t>
            </a:r>
            <a:r>
              <a:rPr sz="3400" spc="100" dirty="0">
                <a:latin typeface="Calibri"/>
                <a:cs typeface="Calibri"/>
              </a:rPr>
              <a:t>doesn’t </a:t>
            </a:r>
            <a:r>
              <a:rPr sz="3400" spc="145" dirty="0">
                <a:latin typeface="Calibri"/>
                <a:cs typeface="Calibri"/>
              </a:rPr>
              <a:t>have</a:t>
            </a:r>
            <a:r>
              <a:rPr sz="3400" spc="-360" dirty="0">
                <a:latin typeface="Calibri"/>
                <a:cs typeface="Calibri"/>
              </a:rPr>
              <a:t> </a:t>
            </a:r>
            <a:r>
              <a:rPr sz="3400" spc="135" dirty="0">
                <a:latin typeface="Calibri"/>
                <a:cs typeface="Calibri"/>
              </a:rPr>
              <a:t>any  </a:t>
            </a:r>
            <a:r>
              <a:rPr sz="3400" spc="110" dirty="0">
                <a:latin typeface="Calibri"/>
                <a:cs typeface="Calibri"/>
              </a:rPr>
              <a:t>time </a:t>
            </a:r>
            <a:r>
              <a:rPr sz="3400" spc="105" dirty="0">
                <a:latin typeface="Calibri"/>
                <a:cs typeface="Calibri"/>
              </a:rPr>
              <a:t>for </a:t>
            </a:r>
            <a:r>
              <a:rPr sz="3400" spc="110" dirty="0">
                <a:latin typeface="Calibri"/>
                <a:cs typeface="Calibri"/>
              </a:rPr>
              <a:t>herself. </a:t>
            </a:r>
            <a:r>
              <a:rPr sz="3400" spc="210" dirty="0">
                <a:latin typeface="Calibri"/>
                <a:cs typeface="Calibri"/>
              </a:rPr>
              <a:t>Her </a:t>
            </a:r>
            <a:r>
              <a:rPr sz="3400" spc="125" dirty="0">
                <a:latin typeface="Calibri"/>
                <a:cs typeface="Calibri"/>
              </a:rPr>
              <a:t>health </a:t>
            </a:r>
            <a:r>
              <a:rPr sz="3400" spc="120" dirty="0">
                <a:latin typeface="Calibri"/>
                <a:cs typeface="Calibri"/>
              </a:rPr>
              <a:t>is</a:t>
            </a:r>
            <a:r>
              <a:rPr sz="3400" spc="-40" dirty="0">
                <a:latin typeface="Calibri"/>
                <a:cs typeface="Calibri"/>
              </a:rPr>
              <a:t> </a:t>
            </a:r>
            <a:r>
              <a:rPr sz="3400" spc="110" dirty="0">
                <a:latin typeface="Calibri"/>
                <a:cs typeface="Calibri"/>
              </a:rPr>
              <a:t>declining.</a:t>
            </a:r>
            <a:endParaRPr sz="3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100">
              <a:latin typeface="Times New Roman"/>
              <a:cs typeface="Times New Roman"/>
            </a:endParaRPr>
          </a:p>
          <a:p>
            <a:pPr marL="12700" marR="168910">
              <a:lnSpc>
                <a:spcPct val="115799"/>
              </a:lnSpc>
            </a:pPr>
            <a:r>
              <a:rPr sz="3400" b="1" spc="-20" dirty="0">
                <a:latin typeface="Tahoma"/>
                <a:cs typeface="Tahoma"/>
              </a:rPr>
              <a:t>Experience </a:t>
            </a:r>
            <a:r>
              <a:rPr sz="3400" b="1" dirty="0">
                <a:latin typeface="Tahoma"/>
                <a:cs typeface="Tahoma"/>
              </a:rPr>
              <a:t>with </a:t>
            </a:r>
            <a:r>
              <a:rPr sz="3400" b="1" spc="-25" dirty="0">
                <a:latin typeface="Tahoma"/>
                <a:cs typeface="Tahoma"/>
              </a:rPr>
              <a:t>Early </a:t>
            </a:r>
            <a:r>
              <a:rPr sz="3400" b="1" spc="-5" dirty="0">
                <a:latin typeface="Tahoma"/>
                <a:cs typeface="Tahoma"/>
              </a:rPr>
              <a:t>Learning </a:t>
            </a:r>
            <a:r>
              <a:rPr sz="3400" b="1" spc="-25" dirty="0">
                <a:latin typeface="Tahoma"/>
                <a:cs typeface="Tahoma"/>
              </a:rPr>
              <a:t>Activities: </a:t>
            </a:r>
            <a:r>
              <a:rPr sz="3400" spc="105" dirty="0">
                <a:latin typeface="Calibri"/>
                <a:cs typeface="Calibri"/>
              </a:rPr>
              <a:t>Many </a:t>
            </a:r>
            <a:r>
              <a:rPr sz="3400" spc="100" dirty="0">
                <a:latin typeface="Calibri"/>
                <a:cs typeface="Calibri"/>
              </a:rPr>
              <a:t>families </a:t>
            </a:r>
            <a:r>
              <a:rPr sz="3400" spc="145" dirty="0">
                <a:latin typeface="Calibri"/>
                <a:cs typeface="Calibri"/>
              </a:rPr>
              <a:t>have </a:t>
            </a:r>
            <a:r>
              <a:rPr sz="3400" spc="135" dirty="0">
                <a:latin typeface="Calibri"/>
                <a:cs typeface="Calibri"/>
              </a:rPr>
              <a:t>not </a:t>
            </a:r>
            <a:r>
              <a:rPr sz="3400" spc="204" dirty="0">
                <a:latin typeface="Calibri"/>
                <a:cs typeface="Calibri"/>
              </a:rPr>
              <a:t>had </a:t>
            </a:r>
            <a:r>
              <a:rPr sz="3400" spc="125" dirty="0">
                <a:latin typeface="Calibri"/>
                <a:cs typeface="Calibri"/>
              </a:rPr>
              <a:t>formal  </a:t>
            </a:r>
            <a:r>
              <a:rPr sz="3400" spc="150" dirty="0">
                <a:latin typeface="Calibri"/>
                <a:cs typeface="Calibri"/>
              </a:rPr>
              <a:t>education </a:t>
            </a:r>
            <a:r>
              <a:rPr sz="3400" spc="125" dirty="0">
                <a:latin typeface="Calibri"/>
                <a:cs typeface="Calibri"/>
              </a:rPr>
              <a:t>opportunities. </a:t>
            </a:r>
            <a:r>
              <a:rPr sz="3400" spc="235" dirty="0">
                <a:latin typeface="Calibri"/>
                <a:cs typeface="Calibri"/>
              </a:rPr>
              <a:t>Some </a:t>
            </a:r>
            <a:r>
              <a:rPr sz="3400" spc="35" dirty="0">
                <a:latin typeface="Calibri"/>
                <a:cs typeface="Calibri"/>
              </a:rPr>
              <a:t>left </a:t>
            </a:r>
            <a:r>
              <a:rPr sz="3400" spc="170" dirty="0">
                <a:latin typeface="Calibri"/>
                <a:cs typeface="Calibri"/>
              </a:rPr>
              <a:t>school </a:t>
            </a:r>
            <a:r>
              <a:rPr sz="3400" spc="85" dirty="0">
                <a:latin typeface="Calibri"/>
                <a:cs typeface="Calibri"/>
              </a:rPr>
              <a:t>at </a:t>
            </a:r>
            <a:r>
              <a:rPr sz="3400" spc="170" dirty="0">
                <a:latin typeface="Calibri"/>
                <a:cs typeface="Calibri"/>
              </a:rPr>
              <a:t>age </a:t>
            </a:r>
            <a:r>
              <a:rPr sz="3400" spc="215" dirty="0">
                <a:latin typeface="Calibri"/>
                <a:cs typeface="Calibri"/>
              </a:rPr>
              <a:t>6 </a:t>
            </a:r>
            <a:r>
              <a:rPr sz="3400" spc="165" dirty="0">
                <a:latin typeface="Calibri"/>
                <a:cs typeface="Calibri"/>
              </a:rPr>
              <a:t>or </a:t>
            </a:r>
            <a:r>
              <a:rPr sz="3400" spc="215" dirty="0">
                <a:latin typeface="Calibri"/>
                <a:cs typeface="Calibri"/>
              </a:rPr>
              <a:t>8 </a:t>
            </a:r>
            <a:r>
              <a:rPr sz="3400" spc="100" dirty="0">
                <a:latin typeface="Calibri"/>
                <a:cs typeface="Calibri"/>
              </a:rPr>
              <a:t>in </a:t>
            </a:r>
            <a:r>
              <a:rPr sz="3400" spc="175" dirty="0">
                <a:latin typeface="Calibri"/>
                <a:cs typeface="Calibri"/>
              </a:rPr>
              <a:t>order </a:t>
            </a:r>
            <a:r>
              <a:rPr sz="3400" spc="95" dirty="0">
                <a:latin typeface="Calibri"/>
                <a:cs typeface="Calibri"/>
              </a:rPr>
              <a:t>to </a:t>
            </a:r>
            <a:r>
              <a:rPr sz="3400" spc="80" dirty="0">
                <a:latin typeface="Calibri"/>
                <a:cs typeface="Calibri"/>
              </a:rPr>
              <a:t>work. </a:t>
            </a:r>
            <a:r>
              <a:rPr sz="3400" spc="130" dirty="0">
                <a:latin typeface="Calibri"/>
                <a:cs typeface="Calibri"/>
              </a:rPr>
              <a:t>They </a:t>
            </a:r>
            <a:r>
              <a:rPr sz="3400" spc="60" dirty="0">
                <a:latin typeface="Calibri"/>
                <a:cs typeface="Calibri"/>
              </a:rPr>
              <a:t>don’t</a:t>
            </a:r>
            <a:r>
              <a:rPr sz="3400" spc="-270" dirty="0">
                <a:latin typeface="Calibri"/>
                <a:cs typeface="Calibri"/>
              </a:rPr>
              <a:t> </a:t>
            </a:r>
            <a:r>
              <a:rPr sz="3400" spc="145" dirty="0">
                <a:latin typeface="Calibri"/>
                <a:cs typeface="Calibri"/>
              </a:rPr>
              <a:t>have  </a:t>
            </a:r>
            <a:r>
              <a:rPr sz="3400" spc="165" dirty="0">
                <a:latin typeface="Calibri"/>
                <a:cs typeface="Calibri"/>
              </a:rPr>
              <a:t>experience </a:t>
            </a:r>
            <a:r>
              <a:rPr sz="3400" spc="114" dirty="0">
                <a:latin typeface="Calibri"/>
                <a:cs typeface="Calibri"/>
              </a:rPr>
              <a:t>playing </a:t>
            </a:r>
            <a:r>
              <a:rPr sz="3400" spc="165" dirty="0">
                <a:latin typeface="Calibri"/>
                <a:cs typeface="Calibri"/>
              </a:rPr>
              <a:t>or </a:t>
            </a:r>
            <a:r>
              <a:rPr sz="3400" spc="160" dirty="0">
                <a:latin typeface="Calibri"/>
                <a:cs typeface="Calibri"/>
              </a:rPr>
              <a:t>doing </a:t>
            </a:r>
            <a:r>
              <a:rPr sz="3400" spc="65" dirty="0">
                <a:latin typeface="Calibri"/>
                <a:cs typeface="Calibri"/>
              </a:rPr>
              <a:t>activities. </a:t>
            </a:r>
            <a:r>
              <a:rPr sz="3400" spc="130" dirty="0">
                <a:latin typeface="Calibri"/>
                <a:cs typeface="Calibri"/>
              </a:rPr>
              <a:t>They </a:t>
            </a:r>
            <a:r>
              <a:rPr sz="3400" spc="160" dirty="0">
                <a:latin typeface="Calibri"/>
                <a:cs typeface="Calibri"/>
              </a:rPr>
              <a:t>are </a:t>
            </a:r>
            <a:r>
              <a:rPr sz="3400" spc="145" dirty="0">
                <a:latin typeface="Calibri"/>
                <a:cs typeface="Calibri"/>
              </a:rPr>
              <a:t>now </a:t>
            </a:r>
            <a:r>
              <a:rPr sz="3400" spc="70" dirty="0">
                <a:latin typeface="Calibri"/>
                <a:cs typeface="Calibri"/>
              </a:rPr>
              <a:t>first </a:t>
            </a:r>
            <a:r>
              <a:rPr sz="3400" spc="204" dirty="0">
                <a:latin typeface="Calibri"/>
                <a:cs typeface="Calibri"/>
              </a:rPr>
              <a:t>and </a:t>
            </a:r>
            <a:r>
              <a:rPr sz="3400" spc="150" dirty="0">
                <a:latin typeface="Calibri"/>
                <a:cs typeface="Calibri"/>
              </a:rPr>
              <a:t>foremost </a:t>
            </a:r>
            <a:r>
              <a:rPr sz="3400" spc="190" dirty="0">
                <a:latin typeface="Calibri"/>
                <a:cs typeface="Calibri"/>
              </a:rPr>
              <a:t>concerned </a:t>
            </a:r>
            <a:r>
              <a:rPr sz="3400" spc="55" dirty="0">
                <a:latin typeface="Calibri"/>
                <a:cs typeface="Calibri"/>
              </a:rPr>
              <a:t>with  </a:t>
            </a:r>
            <a:r>
              <a:rPr sz="3400" spc="105" dirty="0">
                <a:latin typeface="Calibri"/>
                <a:cs typeface="Calibri"/>
              </a:rPr>
              <a:t>taking </a:t>
            </a:r>
            <a:r>
              <a:rPr sz="3400" spc="165" dirty="0">
                <a:latin typeface="Calibri"/>
                <a:cs typeface="Calibri"/>
              </a:rPr>
              <a:t>care </a:t>
            </a:r>
            <a:r>
              <a:rPr sz="3400" spc="90" dirty="0">
                <a:latin typeface="Calibri"/>
                <a:cs typeface="Calibri"/>
              </a:rPr>
              <a:t>of </a:t>
            </a:r>
            <a:r>
              <a:rPr sz="3400" spc="150" dirty="0">
                <a:latin typeface="Calibri"/>
                <a:cs typeface="Calibri"/>
              </a:rPr>
              <a:t>themselves </a:t>
            </a:r>
            <a:r>
              <a:rPr sz="3400" spc="204" dirty="0">
                <a:latin typeface="Calibri"/>
                <a:cs typeface="Calibri"/>
              </a:rPr>
              <a:t>and </a:t>
            </a:r>
            <a:r>
              <a:rPr sz="3400" spc="100" dirty="0">
                <a:latin typeface="Calibri"/>
                <a:cs typeface="Calibri"/>
              </a:rPr>
              <a:t>their</a:t>
            </a:r>
            <a:r>
              <a:rPr sz="3400" spc="-35" dirty="0">
                <a:latin typeface="Calibri"/>
                <a:cs typeface="Calibri"/>
              </a:rPr>
              <a:t> </a:t>
            </a:r>
            <a:r>
              <a:rPr sz="3400" spc="85" dirty="0">
                <a:latin typeface="Calibri"/>
                <a:cs typeface="Calibri"/>
              </a:rPr>
              <a:t>families.</a:t>
            </a:r>
            <a:endParaRPr sz="3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3400" spc="105" dirty="0">
                <a:latin typeface="Calibri"/>
                <a:cs typeface="Calibri"/>
              </a:rPr>
              <a:t>Early </a:t>
            </a:r>
            <a:r>
              <a:rPr sz="3400" spc="130" dirty="0">
                <a:latin typeface="Calibri"/>
                <a:cs typeface="Calibri"/>
              </a:rPr>
              <a:t>learning </a:t>
            </a:r>
            <a:r>
              <a:rPr sz="3400" spc="120" dirty="0">
                <a:latin typeface="Calibri"/>
                <a:cs typeface="Calibri"/>
              </a:rPr>
              <a:t>is </a:t>
            </a:r>
            <a:r>
              <a:rPr sz="3400" spc="135" dirty="0">
                <a:latin typeface="Calibri"/>
                <a:cs typeface="Calibri"/>
              </a:rPr>
              <a:t>not </a:t>
            </a:r>
            <a:r>
              <a:rPr sz="3400" spc="114" dirty="0">
                <a:latin typeface="Calibri"/>
                <a:cs typeface="Calibri"/>
              </a:rPr>
              <a:t>prioritized </a:t>
            </a:r>
            <a:r>
              <a:rPr sz="3400" spc="200" dirty="0">
                <a:latin typeface="Calibri"/>
                <a:cs typeface="Calibri"/>
              </a:rPr>
              <a:t>because </a:t>
            </a:r>
            <a:r>
              <a:rPr sz="3400" spc="100" dirty="0">
                <a:latin typeface="Calibri"/>
                <a:cs typeface="Calibri"/>
              </a:rPr>
              <a:t>they </a:t>
            </a:r>
            <a:r>
              <a:rPr sz="3400" spc="65" dirty="0">
                <a:latin typeface="Calibri"/>
                <a:cs typeface="Calibri"/>
              </a:rPr>
              <a:t>haven’t </a:t>
            </a:r>
            <a:r>
              <a:rPr sz="3400" spc="204" dirty="0">
                <a:latin typeface="Calibri"/>
                <a:cs typeface="Calibri"/>
              </a:rPr>
              <a:t>had </a:t>
            </a:r>
            <a:r>
              <a:rPr sz="3400" spc="130" dirty="0">
                <a:latin typeface="Calibri"/>
                <a:cs typeface="Calibri"/>
              </a:rPr>
              <a:t>the opportunity</a:t>
            </a:r>
            <a:r>
              <a:rPr sz="3400" spc="-5" dirty="0">
                <a:latin typeface="Calibri"/>
                <a:cs typeface="Calibri"/>
              </a:rPr>
              <a:t> </a:t>
            </a:r>
            <a:r>
              <a:rPr sz="3400" spc="135" dirty="0">
                <a:latin typeface="Calibri"/>
                <a:cs typeface="Calibri"/>
              </a:rPr>
              <a:t>themselves.</a:t>
            </a:r>
            <a:endParaRPr sz="3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100">
              <a:latin typeface="Times New Roman"/>
              <a:cs typeface="Times New Roman"/>
            </a:endParaRPr>
          </a:p>
          <a:p>
            <a:pPr marL="12700" marR="5080">
              <a:lnSpc>
                <a:spcPct val="115799"/>
              </a:lnSpc>
            </a:pPr>
            <a:r>
              <a:rPr sz="3400" b="1" spc="20" dirty="0">
                <a:latin typeface="Tahoma"/>
                <a:cs typeface="Tahoma"/>
              </a:rPr>
              <a:t>Cultural </a:t>
            </a:r>
            <a:r>
              <a:rPr sz="3400" b="1" spc="-25" dirty="0">
                <a:latin typeface="Tahoma"/>
                <a:cs typeface="Tahoma"/>
              </a:rPr>
              <a:t>perspectives: </a:t>
            </a:r>
            <a:r>
              <a:rPr sz="3400" spc="80" dirty="0">
                <a:latin typeface="Calibri"/>
                <a:cs typeface="Calibri"/>
              </a:rPr>
              <a:t>“Everyone </a:t>
            </a:r>
            <a:r>
              <a:rPr sz="3400" spc="215" dirty="0">
                <a:latin typeface="Calibri"/>
                <a:cs typeface="Calibri"/>
              </a:rPr>
              <a:t>has </a:t>
            </a:r>
            <a:r>
              <a:rPr sz="3400" spc="170" dirty="0">
                <a:latin typeface="Calibri"/>
                <a:cs typeface="Calibri"/>
              </a:rPr>
              <a:t>a </a:t>
            </a:r>
            <a:r>
              <a:rPr sz="3400" spc="120" dirty="0">
                <a:latin typeface="Calibri"/>
                <a:cs typeface="Calibri"/>
              </a:rPr>
              <a:t>child </a:t>
            </a:r>
            <a:r>
              <a:rPr sz="3400" spc="140" dirty="0">
                <a:latin typeface="Calibri"/>
                <a:cs typeface="Calibri"/>
              </a:rPr>
              <a:t>inside </a:t>
            </a:r>
            <a:r>
              <a:rPr sz="3400" spc="90" dirty="0">
                <a:latin typeface="Calibri"/>
                <a:cs typeface="Calibri"/>
              </a:rPr>
              <a:t>of </a:t>
            </a:r>
            <a:r>
              <a:rPr sz="3400" spc="75" dirty="0">
                <a:latin typeface="Calibri"/>
                <a:cs typeface="Calibri"/>
              </a:rPr>
              <a:t>them... </a:t>
            </a:r>
            <a:r>
              <a:rPr sz="3400" spc="95" dirty="0">
                <a:latin typeface="Calibri"/>
                <a:cs typeface="Calibri"/>
              </a:rPr>
              <a:t>(FFNs) </a:t>
            </a:r>
            <a:r>
              <a:rPr sz="3400" spc="200" dirty="0">
                <a:latin typeface="Calibri"/>
                <a:cs typeface="Calibri"/>
              </a:rPr>
              <a:t>need </a:t>
            </a:r>
            <a:r>
              <a:rPr sz="3400" spc="95" dirty="0">
                <a:latin typeface="Calibri"/>
                <a:cs typeface="Calibri"/>
              </a:rPr>
              <a:t>to </a:t>
            </a:r>
            <a:r>
              <a:rPr sz="3400" spc="135" dirty="0">
                <a:latin typeface="Calibri"/>
                <a:cs typeface="Calibri"/>
              </a:rPr>
              <a:t>know </a:t>
            </a:r>
            <a:r>
              <a:rPr sz="3400" spc="145" dirty="0">
                <a:latin typeface="Calibri"/>
                <a:cs typeface="Calibri"/>
              </a:rPr>
              <a:t>you  </a:t>
            </a:r>
            <a:r>
              <a:rPr sz="3400" spc="160" dirty="0">
                <a:latin typeface="Calibri"/>
                <a:cs typeface="Calibri"/>
              </a:rPr>
              <a:t>are </a:t>
            </a:r>
            <a:r>
              <a:rPr sz="3400" u="heavy" spc="110" dirty="0">
                <a:latin typeface="Calibri"/>
                <a:cs typeface="Calibri"/>
              </a:rPr>
              <a:t>allowed </a:t>
            </a:r>
            <a:r>
              <a:rPr sz="3400" spc="30" dirty="0">
                <a:latin typeface="Calibri"/>
                <a:cs typeface="Calibri"/>
              </a:rPr>
              <a:t>(to </a:t>
            </a:r>
            <a:r>
              <a:rPr sz="3400" spc="50" dirty="0">
                <a:latin typeface="Calibri"/>
                <a:cs typeface="Calibri"/>
              </a:rPr>
              <a:t>let </a:t>
            </a:r>
            <a:r>
              <a:rPr sz="3400" spc="95" dirty="0">
                <a:latin typeface="Calibri"/>
                <a:cs typeface="Calibri"/>
              </a:rPr>
              <a:t>that </a:t>
            </a:r>
            <a:r>
              <a:rPr sz="3400" spc="120" dirty="0">
                <a:latin typeface="Calibri"/>
                <a:cs typeface="Calibri"/>
              </a:rPr>
              <a:t>child </a:t>
            </a:r>
            <a:r>
              <a:rPr sz="3400" spc="15" dirty="0">
                <a:latin typeface="Calibri"/>
                <a:cs typeface="Calibri"/>
              </a:rPr>
              <a:t>out)". </a:t>
            </a:r>
            <a:r>
              <a:rPr sz="3400" spc="95" dirty="0">
                <a:latin typeface="Calibri"/>
                <a:cs typeface="Calibri"/>
              </a:rPr>
              <a:t>Interviewee </a:t>
            </a:r>
            <a:r>
              <a:rPr sz="3400" spc="195" dirty="0">
                <a:latin typeface="Calibri"/>
                <a:cs typeface="Calibri"/>
              </a:rPr>
              <a:t>shared </a:t>
            </a:r>
            <a:r>
              <a:rPr sz="3400" spc="130" dirty="0">
                <a:latin typeface="Calibri"/>
                <a:cs typeface="Calibri"/>
              </a:rPr>
              <a:t>the </a:t>
            </a:r>
            <a:r>
              <a:rPr sz="3400" spc="120" dirty="0">
                <a:latin typeface="Calibri"/>
                <a:cs typeface="Calibri"/>
              </a:rPr>
              <a:t>story </a:t>
            </a:r>
            <a:r>
              <a:rPr sz="3400" spc="90" dirty="0">
                <a:latin typeface="Calibri"/>
                <a:cs typeface="Calibri"/>
              </a:rPr>
              <a:t>of </a:t>
            </a:r>
            <a:r>
              <a:rPr sz="3400" spc="170" dirty="0">
                <a:latin typeface="Calibri"/>
                <a:cs typeface="Calibri"/>
              </a:rPr>
              <a:t>a </a:t>
            </a:r>
            <a:r>
              <a:rPr sz="3400" spc="155" dirty="0">
                <a:latin typeface="Calibri"/>
                <a:cs typeface="Calibri"/>
              </a:rPr>
              <a:t>parent </a:t>
            </a:r>
            <a:r>
              <a:rPr sz="3400" spc="95" dirty="0">
                <a:latin typeface="Calibri"/>
                <a:cs typeface="Calibri"/>
              </a:rPr>
              <a:t>that </a:t>
            </a:r>
            <a:r>
              <a:rPr sz="3400" spc="185" dirty="0">
                <a:latin typeface="Calibri"/>
                <a:cs typeface="Calibri"/>
              </a:rPr>
              <a:t>asked </a:t>
            </a:r>
            <a:r>
              <a:rPr sz="3400" spc="105" dirty="0">
                <a:latin typeface="Calibri"/>
                <a:cs typeface="Calibri"/>
              </a:rPr>
              <a:t>for  </a:t>
            </a:r>
            <a:r>
              <a:rPr sz="3400" spc="170" dirty="0">
                <a:latin typeface="Calibri"/>
                <a:cs typeface="Calibri"/>
              </a:rPr>
              <a:t>permission </a:t>
            </a:r>
            <a:r>
              <a:rPr sz="3400" spc="95" dirty="0">
                <a:latin typeface="Calibri"/>
                <a:cs typeface="Calibri"/>
              </a:rPr>
              <a:t>to </a:t>
            </a:r>
            <a:r>
              <a:rPr sz="3400" spc="114" dirty="0">
                <a:latin typeface="Calibri"/>
                <a:cs typeface="Calibri"/>
              </a:rPr>
              <a:t>participate </a:t>
            </a:r>
            <a:r>
              <a:rPr sz="3400" spc="100" dirty="0">
                <a:latin typeface="Calibri"/>
                <a:cs typeface="Calibri"/>
              </a:rPr>
              <a:t>in </a:t>
            </a:r>
            <a:r>
              <a:rPr sz="3400" spc="195" dirty="0">
                <a:latin typeface="Calibri"/>
                <a:cs typeface="Calibri"/>
              </a:rPr>
              <a:t>an </a:t>
            </a:r>
            <a:r>
              <a:rPr sz="3400" spc="45" dirty="0">
                <a:latin typeface="Calibri"/>
                <a:cs typeface="Calibri"/>
              </a:rPr>
              <a:t>activity </a:t>
            </a:r>
            <a:r>
              <a:rPr sz="3400" spc="55" dirty="0">
                <a:latin typeface="Calibri"/>
                <a:cs typeface="Calibri"/>
              </a:rPr>
              <a:t>with </a:t>
            </a:r>
            <a:r>
              <a:rPr sz="3400" spc="175" dirty="0">
                <a:latin typeface="Calibri"/>
                <a:cs typeface="Calibri"/>
              </a:rPr>
              <a:t>her </a:t>
            </a:r>
            <a:r>
              <a:rPr sz="3400" spc="90" dirty="0">
                <a:latin typeface="Calibri"/>
                <a:cs typeface="Calibri"/>
              </a:rPr>
              <a:t>child. </a:t>
            </a:r>
            <a:r>
              <a:rPr sz="3400" spc="160" dirty="0">
                <a:latin typeface="Calibri"/>
                <a:cs typeface="Calibri"/>
              </a:rPr>
              <a:t>Of </a:t>
            </a:r>
            <a:r>
              <a:rPr sz="3400" spc="175" dirty="0">
                <a:latin typeface="Calibri"/>
                <a:cs typeface="Calibri"/>
              </a:rPr>
              <a:t>her </a:t>
            </a:r>
            <a:r>
              <a:rPr sz="3400" spc="130" dirty="0">
                <a:latin typeface="Calibri"/>
                <a:cs typeface="Calibri"/>
              </a:rPr>
              <a:t>culture </a:t>
            </a:r>
            <a:r>
              <a:rPr sz="3400" spc="215" dirty="0">
                <a:latin typeface="Calibri"/>
                <a:cs typeface="Calibri"/>
              </a:rPr>
              <a:t>she </a:t>
            </a:r>
            <a:r>
              <a:rPr sz="3400" spc="195" dirty="0">
                <a:latin typeface="Calibri"/>
                <a:cs typeface="Calibri"/>
              </a:rPr>
              <a:t>shared </a:t>
            </a:r>
            <a:r>
              <a:rPr sz="3400" spc="-145" dirty="0">
                <a:latin typeface="Calibri"/>
                <a:cs typeface="Calibri"/>
              </a:rPr>
              <a:t>“if </a:t>
            </a:r>
            <a:r>
              <a:rPr sz="3400" spc="145" dirty="0">
                <a:latin typeface="Calibri"/>
                <a:cs typeface="Calibri"/>
              </a:rPr>
              <a:t>you</a:t>
            </a:r>
            <a:r>
              <a:rPr sz="3400" spc="65" dirty="0">
                <a:latin typeface="Calibri"/>
                <a:cs typeface="Calibri"/>
              </a:rPr>
              <a:t> </a:t>
            </a:r>
            <a:r>
              <a:rPr sz="3400" spc="160" dirty="0">
                <a:latin typeface="Calibri"/>
                <a:cs typeface="Calibri"/>
              </a:rPr>
              <a:t>are  </a:t>
            </a:r>
            <a:r>
              <a:rPr sz="3400" spc="135" dirty="0">
                <a:latin typeface="Calibri"/>
                <a:cs typeface="Calibri"/>
              </a:rPr>
              <a:t>not </a:t>
            </a:r>
            <a:r>
              <a:rPr sz="3400" spc="90" dirty="0">
                <a:latin typeface="Calibri"/>
                <a:cs typeface="Calibri"/>
              </a:rPr>
              <a:t>invited </a:t>
            </a:r>
            <a:r>
              <a:rPr sz="3400" spc="95" dirty="0">
                <a:latin typeface="Calibri"/>
                <a:cs typeface="Calibri"/>
              </a:rPr>
              <a:t>to </a:t>
            </a:r>
            <a:r>
              <a:rPr sz="3400" spc="215" dirty="0">
                <a:latin typeface="Calibri"/>
                <a:cs typeface="Calibri"/>
              </a:rPr>
              <a:t>do </a:t>
            </a:r>
            <a:r>
              <a:rPr sz="3400" spc="165" dirty="0">
                <a:latin typeface="Calibri"/>
                <a:cs typeface="Calibri"/>
              </a:rPr>
              <a:t>something </a:t>
            </a:r>
            <a:r>
              <a:rPr sz="3400" spc="145" dirty="0">
                <a:latin typeface="Calibri"/>
                <a:cs typeface="Calibri"/>
              </a:rPr>
              <a:t>you </a:t>
            </a:r>
            <a:r>
              <a:rPr sz="3400" spc="60" dirty="0">
                <a:latin typeface="Calibri"/>
                <a:cs typeface="Calibri"/>
              </a:rPr>
              <a:t>don’t </a:t>
            </a:r>
            <a:r>
              <a:rPr sz="3400" spc="215" dirty="0">
                <a:latin typeface="Calibri"/>
                <a:cs typeface="Calibri"/>
              </a:rPr>
              <a:t>do</a:t>
            </a:r>
            <a:r>
              <a:rPr sz="3400" spc="-50" dirty="0">
                <a:latin typeface="Calibri"/>
                <a:cs typeface="Calibri"/>
              </a:rPr>
              <a:t> </a:t>
            </a:r>
            <a:r>
              <a:rPr sz="3400" spc="-140" dirty="0">
                <a:latin typeface="Calibri"/>
                <a:cs typeface="Calibri"/>
              </a:rPr>
              <a:t>it”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339" y="2024163"/>
            <a:ext cx="16925922" cy="7000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494006"/>
            <a:ext cx="16015335" cy="1061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100" b="1" spc="-400" dirty="0">
                <a:latin typeface="Arial Black"/>
                <a:cs typeface="Arial Black"/>
              </a:rPr>
              <a:t>Wonders </a:t>
            </a:r>
            <a:r>
              <a:rPr sz="6100" b="1" spc="-560" dirty="0">
                <a:latin typeface="Arial Black"/>
                <a:cs typeface="Arial Black"/>
              </a:rPr>
              <a:t>and </a:t>
            </a:r>
            <a:r>
              <a:rPr sz="6100" b="1" spc="-509" dirty="0">
                <a:latin typeface="Arial Black"/>
                <a:cs typeface="Arial Black"/>
              </a:rPr>
              <a:t>Opportunities </a:t>
            </a:r>
            <a:r>
              <a:rPr sz="6100" b="1" spc="210" dirty="0">
                <a:latin typeface="Arial Black"/>
                <a:cs typeface="Arial Black"/>
              </a:rPr>
              <a:t>/</a:t>
            </a:r>
            <a:r>
              <a:rPr sz="6100" b="1" spc="-80" dirty="0">
                <a:latin typeface="Arial Black"/>
                <a:cs typeface="Arial Black"/>
              </a:rPr>
              <a:t> </a:t>
            </a:r>
            <a:r>
              <a:rPr sz="6100" b="1" spc="-525" dirty="0">
                <a:latin typeface="Arial Black"/>
                <a:cs typeface="Arial Black"/>
              </a:rPr>
              <a:t>Oportunidades</a:t>
            </a:r>
            <a:endParaRPr sz="61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2417" y="338135"/>
            <a:ext cx="12052935" cy="1061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100" b="1" spc="-505" dirty="0">
                <a:latin typeface="Arial Black"/>
                <a:cs typeface="Arial Black"/>
              </a:rPr>
              <a:t>How </a:t>
            </a:r>
            <a:r>
              <a:rPr sz="6100" b="1" spc="-520" dirty="0">
                <a:latin typeface="Arial Black"/>
                <a:cs typeface="Arial Black"/>
              </a:rPr>
              <a:t>might </a:t>
            </a:r>
            <a:r>
              <a:rPr sz="6100" b="1" spc="-690" dirty="0">
                <a:latin typeface="Arial Black"/>
                <a:cs typeface="Arial Black"/>
              </a:rPr>
              <a:t>we </a:t>
            </a:r>
            <a:r>
              <a:rPr sz="6100" b="1" spc="210" dirty="0">
                <a:latin typeface="Arial Black"/>
                <a:cs typeface="Arial Black"/>
              </a:rPr>
              <a:t>/ </a:t>
            </a:r>
            <a:r>
              <a:rPr sz="6100" b="1" spc="-630" dirty="0">
                <a:latin typeface="Arial Black"/>
                <a:cs typeface="Arial Black"/>
              </a:rPr>
              <a:t>Como</a:t>
            </a:r>
            <a:r>
              <a:rPr sz="6100" b="1" spc="-465" dirty="0">
                <a:latin typeface="Arial Black"/>
                <a:cs typeface="Arial Black"/>
              </a:rPr>
              <a:t> </a:t>
            </a:r>
            <a:r>
              <a:rPr sz="6100" b="1" spc="-570" dirty="0">
                <a:latin typeface="Arial Black"/>
                <a:cs typeface="Arial Black"/>
              </a:rPr>
              <a:t>podriamos</a:t>
            </a:r>
            <a:endParaRPr sz="61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67707" y="893242"/>
            <a:ext cx="4391024" cy="3705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47931" y="5143506"/>
            <a:ext cx="4705349" cy="3533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2143148"/>
            <a:ext cx="5438774" cy="6534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82249" y="893242"/>
            <a:ext cx="4676775" cy="3705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67707" y="5129843"/>
            <a:ext cx="4438649" cy="35337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289877"/>
            <a:ext cx="4939665" cy="138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1" spc="-670" dirty="0">
                <a:latin typeface="Arial Black"/>
                <a:cs typeface="Arial Black"/>
              </a:rPr>
              <a:t>Prototype:</a:t>
            </a:r>
            <a:endParaRPr sz="80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9157" y="8938261"/>
            <a:ext cx="1055370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spc="-360" dirty="0">
                <a:solidFill>
                  <a:srgbClr val="3783FD"/>
                </a:solidFill>
                <a:latin typeface="Arial Black"/>
                <a:cs typeface="Arial Black"/>
              </a:rPr>
              <a:t>F</a:t>
            </a:r>
            <a:r>
              <a:rPr sz="3500" b="1" spc="-330" dirty="0">
                <a:solidFill>
                  <a:srgbClr val="3783FD"/>
                </a:solidFill>
                <a:latin typeface="Arial Black"/>
                <a:cs typeface="Arial Black"/>
              </a:rPr>
              <a:t>oo</a:t>
            </a:r>
            <a:r>
              <a:rPr sz="3500" b="1" spc="-235" dirty="0">
                <a:solidFill>
                  <a:srgbClr val="3783FD"/>
                </a:solidFill>
                <a:latin typeface="Arial Black"/>
                <a:cs typeface="Arial Black"/>
              </a:rPr>
              <a:t>d</a:t>
            </a:r>
            <a:endParaRPr sz="35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60908" y="8938261"/>
            <a:ext cx="1924050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spc="-135" dirty="0">
                <a:solidFill>
                  <a:srgbClr val="3783FD"/>
                </a:solidFill>
                <a:latin typeface="Arial Black"/>
                <a:cs typeface="Arial Black"/>
              </a:rPr>
              <a:t>A</a:t>
            </a:r>
            <a:r>
              <a:rPr sz="3500" b="1" spc="-635" dirty="0">
                <a:solidFill>
                  <a:srgbClr val="3783FD"/>
                </a:solidFill>
                <a:latin typeface="Arial Black"/>
                <a:cs typeface="Arial Black"/>
              </a:rPr>
              <a:t>c</a:t>
            </a:r>
            <a:r>
              <a:rPr sz="3500" b="1" spc="-270" dirty="0">
                <a:solidFill>
                  <a:srgbClr val="3783FD"/>
                </a:solidFill>
                <a:latin typeface="Arial Black"/>
                <a:cs typeface="Arial Black"/>
              </a:rPr>
              <a:t>t</a:t>
            </a:r>
            <a:r>
              <a:rPr sz="3500" b="1" spc="-280" dirty="0">
                <a:solidFill>
                  <a:srgbClr val="3783FD"/>
                </a:solidFill>
                <a:latin typeface="Arial Black"/>
                <a:cs typeface="Arial Black"/>
              </a:rPr>
              <a:t>i</a:t>
            </a:r>
            <a:r>
              <a:rPr sz="3500" b="1" spc="-305" dirty="0">
                <a:solidFill>
                  <a:srgbClr val="3783FD"/>
                </a:solidFill>
                <a:latin typeface="Arial Black"/>
                <a:cs typeface="Arial Black"/>
              </a:rPr>
              <a:t>v</a:t>
            </a:r>
            <a:r>
              <a:rPr sz="3500" b="1" spc="-280" dirty="0">
                <a:solidFill>
                  <a:srgbClr val="3783FD"/>
                </a:solidFill>
                <a:latin typeface="Arial Black"/>
                <a:cs typeface="Arial Black"/>
              </a:rPr>
              <a:t>i</a:t>
            </a:r>
            <a:r>
              <a:rPr sz="3500" b="1" spc="-270" dirty="0">
                <a:solidFill>
                  <a:srgbClr val="3783FD"/>
                </a:solidFill>
                <a:latin typeface="Arial Black"/>
                <a:cs typeface="Arial Black"/>
              </a:rPr>
              <a:t>t</a:t>
            </a:r>
            <a:r>
              <a:rPr sz="3500" b="1" spc="-280" dirty="0">
                <a:solidFill>
                  <a:srgbClr val="3783FD"/>
                </a:solidFill>
                <a:latin typeface="Arial Black"/>
                <a:cs typeface="Arial Black"/>
              </a:rPr>
              <a:t>i</a:t>
            </a:r>
            <a:r>
              <a:rPr sz="3500" b="1" spc="-484" dirty="0">
                <a:solidFill>
                  <a:srgbClr val="3783FD"/>
                </a:solidFill>
                <a:latin typeface="Arial Black"/>
                <a:cs typeface="Arial Black"/>
              </a:rPr>
              <a:t>e</a:t>
            </a:r>
            <a:r>
              <a:rPr sz="3500" b="1" spc="-445" dirty="0">
                <a:solidFill>
                  <a:srgbClr val="3783FD"/>
                </a:solidFill>
                <a:latin typeface="Arial Black"/>
                <a:cs typeface="Arial Black"/>
              </a:rPr>
              <a:t>s</a:t>
            </a:r>
            <a:endParaRPr sz="35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0968" y="8938261"/>
            <a:ext cx="5660390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89405" algn="l"/>
              </a:tabLst>
            </a:pPr>
            <a:r>
              <a:rPr sz="3500" b="1" spc="-290" dirty="0">
                <a:solidFill>
                  <a:srgbClr val="3783FD"/>
                </a:solidFill>
                <a:latin typeface="Arial Black"/>
                <a:cs typeface="Arial Black"/>
              </a:rPr>
              <a:t>Raffle	</a:t>
            </a:r>
            <a:r>
              <a:rPr sz="3500" b="1" spc="-340" dirty="0">
                <a:solidFill>
                  <a:srgbClr val="3783FD"/>
                </a:solidFill>
                <a:latin typeface="Arial Black"/>
                <a:cs typeface="Arial Black"/>
              </a:rPr>
              <a:t>Convenient</a:t>
            </a:r>
            <a:r>
              <a:rPr sz="3500" b="1" spc="-245" dirty="0">
                <a:solidFill>
                  <a:srgbClr val="3783FD"/>
                </a:solidFill>
                <a:latin typeface="Arial Black"/>
                <a:cs typeface="Arial Black"/>
              </a:rPr>
              <a:t> </a:t>
            </a:r>
            <a:r>
              <a:rPr sz="3500" b="1" spc="-360" dirty="0">
                <a:solidFill>
                  <a:srgbClr val="3783FD"/>
                </a:solidFill>
                <a:latin typeface="Arial Black"/>
                <a:cs typeface="Arial Black"/>
              </a:rPr>
              <a:t>location</a:t>
            </a:r>
            <a:endParaRPr sz="35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77461" y="8938261"/>
            <a:ext cx="2169795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spc="-335" dirty="0">
                <a:solidFill>
                  <a:srgbClr val="3783FD"/>
                </a:solidFill>
                <a:latin typeface="Arial Black"/>
                <a:cs typeface="Arial Black"/>
              </a:rPr>
              <a:t>In</a:t>
            </a:r>
            <a:r>
              <a:rPr sz="3500" b="1" spc="-295" dirty="0">
                <a:solidFill>
                  <a:srgbClr val="3783FD"/>
                </a:solidFill>
                <a:latin typeface="Arial Black"/>
                <a:cs typeface="Arial Black"/>
              </a:rPr>
              <a:t> </a:t>
            </a:r>
            <a:r>
              <a:rPr sz="3500" b="1" spc="-330" dirty="0">
                <a:solidFill>
                  <a:srgbClr val="3783FD"/>
                </a:solidFill>
                <a:latin typeface="Arial Black"/>
                <a:cs typeface="Arial Black"/>
              </a:rPr>
              <a:t>Spanish</a:t>
            </a:r>
            <a:endParaRPr sz="35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03236" y="8938261"/>
            <a:ext cx="4156075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spc="-335" dirty="0">
                <a:solidFill>
                  <a:srgbClr val="3783FD"/>
                </a:solidFill>
                <a:latin typeface="Arial Black"/>
                <a:cs typeface="Arial Black"/>
              </a:rPr>
              <a:t>Trusted</a:t>
            </a:r>
            <a:r>
              <a:rPr sz="3500" b="1" spc="-290" dirty="0">
                <a:solidFill>
                  <a:srgbClr val="3783FD"/>
                </a:solidFill>
                <a:latin typeface="Arial Black"/>
                <a:cs typeface="Arial Black"/>
              </a:rPr>
              <a:t> </a:t>
            </a:r>
            <a:r>
              <a:rPr sz="3500" b="1" spc="-390" dirty="0">
                <a:solidFill>
                  <a:srgbClr val="3783FD"/>
                </a:solidFill>
                <a:latin typeface="Arial Black"/>
                <a:cs typeface="Arial Black"/>
              </a:rPr>
              <a:t>Messengers</a:t>
            </a:r>
            <a:endParaRPr sz="35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724</Words>
  <Application>Microsoft Office PowerPoint</Application>
  <PresentationFormat>Custom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Gill Sans MT</vt:lpstr>
      <vt:lpstr>Tahoma</vt:lpstr>
      <vt:lpstr>Times New Roman</vt:lpstr>
      <vt:lpstr>Office Theme</vt:lpstr>
      <vt:lpstr>PowerPoint Presentation</vt:lpstr>
      <vt:lpstr>d.school Team</vt:lpstr>
      <vt:lpstr>Children in FFN Care  in California</vt:lpstr>
      <vt:lpstr>Project Details</vt:lpstr>
      <vt:lpstr>Interviews &amp; Co-design session:</vt:lpstr>
      <vt:lpstr>What did we learn through interviews?</vt:lpstr>
      <vt:lpstr>Wonders and Opportunities / Oportunidades</vt:lpstr>
      <vt:lpstr>How might we / Como podriamos</vt:lpstr>
      <vt:lpstr>Prototype:</vt:lpstr>
      <vt:lpstr>Early learning activities:</vt:lpstr>
      <vt:lpstr>What we learned:</vt:lpstr>
      <vt:lpstr>Next Steps...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Somos Cuidadores</dc:title>
  <dc:creator>eva471</dc:creator>
  <cp:keywords>DAEpW2l_91M,BAB9DLwqRYo</cp:keywords>
  <cp:lastModifiedBy>Nieuwenhuijs, Erin</cp:lastModifiedBy>
  <cp:revision>3</cp:revision>
  <cp:lastPrinted>2021-09-23T16:52:06Z</cp:lastPrinted>
  <dcterms:created xsi:type="dcterms:W3CDTF">2021-09-23T09:39:29Z</dcterms:created>
  <dcterms:modified xsi:type="dcterms:W3CDTF">2021-09-23T17:55:54Z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2021-09-23T00:00:00Z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2021-09-23T00:00:00Z</vt:filetime>
  </property>
</Properties>
</file>