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Montserrat"/>
      <p:regular r:id="rId29"/>
      <p:bold r:id="rId30"/>
      <p:italic r:id="rId31"/>
      <p:boldItalic r:id="rId32"/>
    </p:embeddedFont>
    <p:embeddedFont>
      <p:font typeface="Century Gothic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-italic.fntdata"/><Relationship Id="rId30" Type="http://schemas.openxmlformats.org/officeDocument/2006/relationships/font" Target="fonts/Montserrat-bold.fntdata"/><Relationship Id="rId11" Type="http://schemas.openxmlformats.org/officeDocument/2006/relationships/slide" Target="slides/slide6.xml"/><Relationship Id="rId33" Type="http://schemas.openxmlformats.org/officeDocument/2006/relationships/font" Target="fonts/CenturyGothic-regular.fntdata"/><Relationship Id="rId10" Type="http://schemas.openxmlformats.org/officeDocument/2006/relationships/slide" Target="slides/slide5.xml"/><Relationship Id="rId32" Type="http://schemas.openxmlformats.org/officeDocument/2006/relationships/font" Target="fonts/Montserrat-boldItalic.fntdata"/><Relationship Id="rId13" Type="http://schemas.openxmlformats.org/officeDocument/2006/relationships/slide" Target="slides/slide8.xml"/><Relationship Id="rId35" Type="http://schemas.openxmlformats.org/officeDocument/2006/relationships/font" Target="fonts/CenturyGothic-italic.fntdata"/><Relationship Id="rId12" Type="http://schemas.openxmlformats.org/officeDocument/2006/relationships/slide" Target="slides/slide7.xml"/><Relationship Id="rId34" Type="http://schemas.openxmlformats.org/officeDocument/2006/relationships/font" Target="fonts/CenturyGothic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CenturyGothic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pbs.org/independentlens/content/two-spirits_map-html/" TargetMode="Externa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Emily/Lilea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0c036b5574_0_23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0c036b5574_0_2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0c036b5574_0_24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0c036b5574_0_24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Fern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0c036b5574_0_28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0c036b5574_0_28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Fern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Lilea with share from Emily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11e57557d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11e57557d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Fern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Emily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Break out - Reflection - What surprised you? What was new? A ha moments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0c036b5574_0_3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0c036b5574_0_3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15e901db5f_0_3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15e901db5f_0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0c036b5574_0_3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0c036b5574_0_3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0c036b5574_0_3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0c036b5574_0_3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0c036b5574_0_33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0c036b5574_0_3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16554e2116_0_5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16554e2116_0_5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13023de4fa_0_24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13023de4fa_0_24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Lilea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0c036b5574_0_4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0c036b5574_0_4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Fern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LIlea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0c036b5574_0_43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0c036b5574_0_4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Fern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Lilea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238288e2b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238288e2b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Fern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0c036b5574_0_6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0c036b5574_0_6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0c036b5574_0_8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0c036b5574_0_8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Emily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A Map of Gender-Diverse Cultures | Independent Lens | PBS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minutes explore map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minutes share with a partner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0c036b5574_0_5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0c036b5574_0_5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595959"/>
                </a:solidFill>
              </a:rPr>
              <a:t>(Emily) 5 minutes - Share aha moments from break out room</a:t>
            </a:r>
            <a:endParaRPr sz="15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595959"/>
                </a:solidFill>
              </a:rPr>
              <a:t>When addressing the current urgency to make Spanish language more inclusive of female-identifying and non-binary identities around the world, it is imperative to address the understanding of two-spirit gender identity that corresponds to precolonial Indigenous systems in the Americas.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0c036b5574_0_7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0c036b5574_0_7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Fern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0c036b5574_0_15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0c036b5574_0_15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595959"/>
                </a:solidFill>
              </a:rPr>
              <a:t>Fern</a:t>
            </a:r>
            <a:endParaRPr sz="10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595959"/>
                </a:solidFill>
              </a:rPr>
              <a:t>The hypothesis of linguistic relativity originating from German humanistic thinking states that the language an individual speaks affects and influences their thinking and non-linguistic cognition (Scotto &amp; Perez, 2020).</a:t>
            </a:r>
            <a:br>
              <a:rPr lang="en" sz="1000">
                <a:solidFill>
                  <a:srgbClr val="595959"/>
                </a:solidFill>
              </a:rPr>
            </a:br>
            <a:br>
              <a:rPr lang="en" sz="1000">
                <a:solidFill>
                  <a:srgbClr val="595959"/>
                </a:solidFill>
              </a:rPr>
            </a:br>
            <a:r>
              <a:rPr lang="en" sz="1000">
                <a:solidFill>
                  <a:srgbClr val="595959"/>
                </a:solidFill>
              </a:rPr>
              <a:t>Consider the invalidating impact that linguistic binary distinction of animate pronouns, nouns, and adjectives has on female-identifying and non-binary individuals' identity formation process as they learn the Spanish language.</a:t>
            </a:r>
            <a:endParaRPr sz="10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0c036b5574_0_12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0c036b5574_0_1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Fern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0c036b5574_0_18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0c036b5574_0_18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16554e2116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16554e2116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AUTOLAYOUT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1EAE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2" name="Google Shape;52;p13"/>
          <p:cNvCxnSpPr/>
          <p:nvPr/>
        </p:nvCxnSpPr>
        <p:spPr>
          <a:xfrm rot="10800000">
            <a:off x="398200" y="977175"/>
            <a:ext cx="505800" cy="0"/>
          </a:xfrm>
          <a:prstGeom prst="straightConnector1">
            <a:avLst/>
          </a:prstGeom>
          <a:noFill/>
          <a:ln cap="flat" cmpd="sng" w="19050">
            <a:solidFill>
              <a:srgbClr val="FF582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3" name="Google Shape;53;p13"/>
          <p:cNvSpPr txBox="1"/>
          <p:nvPr>
            <p:ph type="title"/>
          </p:nvPr>
        </p:nvSpPr>
        <p:spPr>
          <a:xfrm>
            <a:off x="311700" y="1153900"/>
            <a:ext cx="2655000" cy="858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311700" y="2022050"/>
            <a:ext cx="2655000" cy="2928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Char char="●"/>
              <a:defRPr sz="1000">
                <a:solidFill>
                  <a:srgbClr val="434343"/>
                </a:solidFill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Char char="○"/>
              <a:defRPr sz="1000">
                <a:solidFill>
                  <a:srgbClr val="434343"/>
                </a:solidFill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Char char="■"/>
              <a:defRPr sz="1000">
                <a:solidFill>
                  <a:srgbClr val="434343"/>
                </a:solidFill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Char char="●"/>
              <a:defRPr sz="1000">
                <a:solidFill>
                  <a:srgbClr val="434343"/>
                </a:solidFill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Char char="○"/>
              <a:defRPr sz="1000">
                <a:solidFill>
                  <a:srgbClr val="434343"/>
                </a:solidFill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Char char="■"/>
              <a:defRPr sz="1000">
                <a:solidFill>
                  <a:srgbClr val="434343"/>
                </a:solidFill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Char char="●"/>
              <a:defRPr sz="1000">
                <a:solidFill>
                  <a:srgbClr val="434343"/>
                </a:solidFill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Char char="○"/>
              <a:defRPr sz="1000">
                <a:solidFill>
                  <a:srgbClr val="434343"/>
                </a:solidFill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Char char="■"/>
              <a:defRPr sz="10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AUTOLAYOUT_2">
    <p:bg>
      <p:bgPr>
        <a:solidFill>
          <a:srgbClr val="FFFFFF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4"/>
          <p:cNvSpPr txBox="1"/>
          <p:nvPr>
            <p:ph type="ctrTitle"/>
          </p:nvPr>
        </p:nvSpPr>
        <p:spPr>
          <a:xfrm>
            <a:off x="1375600" y="939000"/>
            <a:ext cx="6369600" cy="2545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" type="subTitle"/>
          </p:nvPr>
        </p:nvSpPr>
        <p:spPr>
          <a:xfrm>
            <a:off x="1387200" y="3637200"/>
            <a:ext cx="6369600" cy="567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AUTOLAYOUT_5">
    <p:bg>
      <p:bgPr>
        <a:solidFill>
          <a:srgbClr val="FFFFFF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5"/>
          <p:cNvSpPr txBox="1"/>
          <p:nvPr>
            <p:ph type="ctrTitle"/>
          </p:nvPr>
        </p:nvSpPr>
        <p:spPr>
          <a:xfrm>
            <a:off x="1837575" y="1251525"/>
            <a:ext cx="5445900" cy="2640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1" sz="40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1" sz="40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1" sz="40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1" sz="40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1" sz="40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1" sz="40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1" sz="40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1" sz="40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1"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4" name="Google Shape;64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7">
  <p:cSld name="AUTOLAYOUT_9">
    <p:bg>
      <p:bgPr>
        <a:solidFill>
          <a:srgbClr val="FFFFFF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6"/>
          <p:cNvSpPr/>
          <p:nvPr/>
        </p:nvSpPr>
        <p:spPr>
          <a:xfrm>
            <a:off x="5037500" y="751050"/>
            <a:ext cx="3641400" cy="3641400"/>
          </a:xfrm>
          <a:prstGeom prst="rect">
            <a:avLst/>
          </a:prstGeom>
          <a:noFill/>
          <a:ln cap="flat" cmpd="thinThick" w="762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6"/>
          <p:cNvSpPr txBox="1"/>
          <p:nvPr>
            <p:ph type="title"/>
          </p:nvPr>
        </p:nvSpPr>
        <p:spPr>
          <a:xfrm>
            <a:off x="5172950" y="923700"/>
            <a:ext cx="3370500" cy="32961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9" name="Google Shape;69;p1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8">
  <p:cSld name="AUTOLAYOUT_10">
    <p:bg>
      <p:bgPr>
        <a:solidFill>
          <a:srgbClr val="FFFFFF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0">
  <p:cSld name="AUTOLAYOUT_12">
    <p:bg>
      <p:bgPr>
        <a:solidFill>
          <a:srgbClr val="FFFFFF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8"/>
          <p:cNvSpPr txBox="1"/>
          <p:nvPr>
            <p:ph type="title"/>
          </p:nvPr>
        </p:nvSpPr>
        <p:spPr>
          <a:xfrm>
            <a:off x="291875" y="406900"/>
            <a:ext cx="4813500" cy="1388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6" name="Google Shape;76;p18"/>
          <p:cNvSpPr txBox="1"/>
          <p:nvPr>
            <p:ph idx="1" type="body"/>
          </p:nvPr>
        </p:nvSpPr>
        <p:spPr>
          <a:xfrm>
            <a:off x="291975" y="1854951"/>
            <a:ext cx="4813500" cy="25770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7" name="Google Shape;77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pewresearch.org/hispanic/2020/08/11/about-one-in-four-u-s-hispanics-have-heard-of-latinx-but-just-3-use-it/" TargetMode="External"/><Relationship Id="rId4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5.jpg"/><Relationship Id="rId5" Type="http://schemas.openxmlformats.org/officeDocument/2006/relationships/image" Target="../media/image1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Relationship Id="rId4" Type="http://schemas.openxmlformats.org/officeDocument/2006/relationships/image" Target="../media/image1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9"/>
          <p:cNvPicPr preferRelativeResize="0"/>
          <p:nvPr/>
        </p:nvPicPr>
        <p:blipFill rotWithShape="1">
          <a:blip r:embed="rId3">
            <a:alphaModFix amt="50000"/>
          </a:blip>
          <a:srcRect b="7855" l="0" r="0" t="7855"/>
          <a:stretch/>
        </p:blipFill>
        <p:spPr>
          <a:xfrm>
            <a:off x="0" y="0"/>
            <a:ext cx="9144004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9"/>
          <p:cNvSpPr txBox="1"/>
          <p:nvPr>
            <p:ph type="ctrTitle"/>
          </p:nvPr>
        </p:nvSpPr>
        <p:spPr>
          <a:xfrm>
            <a:off x="1375600" y="939000"/>
            <a:ext cx="6369600" cy="254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Queerly and Culturally Responsive Spanish </a:t>
            </a:r>
            <a:endParaRPr b="1"/>
          </a:p>
        </p:txBody>
      </p:sp>
      <p:sp>
        <p:nvSpPr>
          <p:cNvPr id="84" name="Google Shape;84;p19"/>
          <p:cNvSpPr txBox="1"/>
          <p:nvPr>
            <p:ph idx="1" type="subTitle"/>
          </p:nvPr>
        </p:nvSpPr>
        <p:spPr>
          <a:xfrm>
            <a:off x="804900" y="3484800"/>
            <a:ext cx="3767100" cy="10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Lilea Heine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Community Programs and Network Manager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5 Napa County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Lilea@First5Napa.org</a:t>
            </a:r>
            <a:endParaRPr/>
          </a:p>
        </p:txBody>
      </p:sp>
      <p:sp>
        <p:nvSpPr>
          <p:cNvPr id="85" name="Google Shape;85;p19"/>
          <p:cNvSpPr txBox="1"/>
          <p:nvPr/>
        </p:nvSpPr>
        <p:spPr>
          <a:xfrm>
            <a:off x="4410325" y="3484800"/>
            <a:ext cx="3767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Fernando Espinoza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Program Director 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LGBTQ Connection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fernando@lgbtqconnection.org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8"/>
          <p:cNvSpPr txBox="1"/>
          <p:nvPr/>
        </p:nvSpPr>
        <p:spPr>
          <a:xfrm>
            <a:off x="311700" y="177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Montserrat"/>
                <a:ea typeface="Montserrat"/>
                <a:cs typeface="Montserrat"/>
                <a:sym typeface="Montserrat"/>
              </a:rPr>
              <a:t>Spanish </a:t>
            </a:r>
            <a:r>
              <a:rPr lang="en" sz="2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Language Evolution</a:t>
            </a:r>
            <a:endParaRPr sz="2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6" name="Google Shape;156;p28"/>
          <p:cNvSpPr txBox="1"/>
          <p:nvPr/>
        </p:nvSpPr>
        <p:spPr>
          <a:xfrm>
            <a:off x="6900" y="1066425"/>
            <a:ext cx="4260300" cy="36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“E</a:t>
            </a:r>
            <a:r>
              <a:rPr lang="en" sz="1800">
                <a:solidFill>
                  <a:srgbClr val="595959"/>
                </a:solidFill>
              </a:rPr>
              <a:t>” </a:t>
            </a:r>
            <a:endParaRPr sz="1800">
              <a:solidFill>
                <a:srgbClr val="595959"/>
              </a:solidFill>
            </a:endParaRPr>
          </a:p>
          <a:p>
            <a:pPr indent="-325755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ct val="100000"/>
              <a:buChar char="-"/>
            </a:pPr>
            <a:r>
              <a:rPr lang="en" sz="1800">
                <a:solidFill>
                  <a:srgbClr val="595959"/>
                </a:solidFill>
              </a:rPr>
              <a:t>In use for 10 years (Argentina) </a:t>
            </a:r>
            <a:endParaRPr sz="1800">
              <a:solidFill>
                <a:srgbClr val="595959"/>
              </a:solidFill>
            </a:endParaRPr>
          </a:p>
          <a:p>
            <a:pPr indent="-32575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Char char="-"/>
            </a:pPr>
            <a:r>
              <a:rPr lang="en" sz="1800">
                <a:solidFill>
                  <a:srgbClr val="595959"/>
                </a:solidFill>
              </a:rPr>
              <a:t>Movement led by feminists, the LGBTQ+ community and linguist scholars . </a:t>
            </a:r>
            <a:endParaRPr sz="1800">
              <a:solidFill>
                <a:srgbClr val="595959"/>
              </a:solidFill>
            </a:endParaRPr>
          </a:p>
          <a:p>
            <a:pPr indent="-32575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Char char="-"/>
            </a:pPr>
            <a:r>
              <a:rPr lang="en" sz="1800">
                <a:solidFill>
                  <a:srgbClr val="595959"/>
                </a:solidFill>
              </a:rPr>
              <a:t>The main purpose of incorporating the letter “e” is to bring visibility to non-binary individuals and to make plural animate forms more inclusive of female- identifying and non-binary individuals.</a:t>
            </a:r>
            <a:endParaRPr sz="1800">
              <a:solidFill>
                <a:srgbClr val="595959"/>
              </a:solidFill>
            </a:endParaRPr>
          </a:p>
          <a:p>
            <a:pPr indent="-32575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Char char="-"/>
            </a:pPr>
            <a:r>
              <a:rPr lang="en" sz="1800">
                <a:solidFill>
                  <a:srgbClr val="595959"/>
                </a:solidFill>
              </a:rPr>
              <a:t>Ending that is already used in Spanish (Estudiantes, Ustedes)</a:t>
            </a:r>
            <a:endParaRPr sz="1800">
              <a:solidFill>
                <a:srgbClr val="595959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pic>
        <p:nvPicPr>
          <p:cNvPr id="157" name="Google Shape;157;p28"/>
          <p:cNvPicPr preferRelativeResize="0"/>
          <p:nvPr/>
        </p:nvPicPr>
        <p:blipFill rotWithShape="1">
          <a:blip r:embed="rId3">
            <a:alphaModFix/>
          </a:blip>
          <a:srcRect b="19341" l="4194" r="3221" t="-8348"/>
          <a:stretch/>
        </p:blipFill>
        <p:spPr>
          <a:xfrm>
            <a:off x="4155250" y="914225"/>
            <a:ext cx="5015651" cy="352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9"/>
          <p:cNvPicPr preferRelativeResize="0"/>
          <p:nvPr/>
        </p:nvPicPr>
        <p:blipFill rotWithShape="1">
          <a:blip r:embed="rId3">
            <a:alphaModFix/>
          </a:blip>
          <a:srcRect b="0" l="12546" r="12546" t="0"/>
          <a:stretch/>
        </p:blipFill>
        <p:spPr>
          <a:xfrm>
            <a:off x="3278400" y="0"/>
            <a:ext cx="58655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9"/>
          <p:cNvSpPr txBox="1"/>
          <p:nvPr>
            <p:ph type="title"/>
          </p:nvPr>
        </p:nvSpPr>
        <p:spPr>
          <a:xfrm>
            <a:off x="250075" y="81775"/>
            <a:ext cx="2966700" cy="85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Spanish 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Language Evolution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4" name="Google Shape;164;p29"/>
          <p:cNvSpPr txBox="1"/>
          <p:nvPr>
            <p:ph idx="1" type="body"/>
          </p:nvPr>
        </p:nvSpPr>
        <p:spPr>
          <a:xfrm>
            <a:off x="250075" y="1233350"/>
            <a:ext cx="2655000" cy="292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“X” </a:t>
            </a:r>
            <a:endParaRPr sz="1400"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Used among Spanish speaking communities in the U.S around 2004. 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The purpose of the letter “x” in “Latinx” was not only to make this word inclusive of gender-non conforming people also brought visibility to Afro Latinx population that is often so invisible among Latin American communities </a:t>
            </a:r>
            <a:endParaRPr sz="1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Latinx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0" name="Google Shape;170;p30"/>
          <p:cNvSpPr txBox="1"/>
          <p:nvPr>
            <p:ph idx="1" type="body"/>
          </p:nvPr>
        </p:nvSpPr>
        <p:spPr>
          <a:xfrm>
            <a:off x="311700" y="1152475"/>
            <a:ext cx="3027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Pew Research Center: </a:t>
            </a:r>
            <a:r>
              <a:rPr lang="en" sz="1550">
                <a:solidFill>
                  <a:schemeClr val="dk1"/>
                </a:solidFill>
              </a:rPr>
              <a:t> </a:t>
            </a:r>
            <a:r>
              <a:rPr lang="en" sz="1200">
                <a:solidFill>
                  <a:schemeClr val="dk1"/>
                </a:solidFill>
              </a:rPr>
              <a:t>“only 23% of U.S. adults who self-identify as Hispanic or Latino have heard of the term Latinx, and just 3% say they use it to describe themselves.”</a:t>
            </a:r>
            <a:r>
              <a:rPr lang="en" sz="1550">
                <a:solidFill>
                  <a:schemeClr val="dk1"/>
                </a:solidFill>
              </a:rPr>
              <a:t> (</a:t>
            </a:r>
            <a:r>
              <a:rPr lang="en" sz="1300" u="sng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Latinx Used by Just 3% of U.S. Hispanics. About One-in-Four Have Heard of It. | Pew Research Center</a:t>
            </a:r>
            <a:r>
              <a:rPr lang="en" sz="1300">
                <a:solidFill>
                  <a:schemeClr val="dk1"/>
                </a:solidFill>
              </a:rPr>
              <a:t>)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How you pronounce Latinx? How is X pronounced in other countries we use the Latinx label for? The x in Spanish makes a “s” (Xochitl) or “h” (Oaxaca) sound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171" name="Google Shape;171;p30"/>
          <p:cNvPicPr preferRelativeResize="0"/>
          <p:nvPr/>
        </p:nvPicPr>
        <p:blipFill rotWithShape="1">
          <a:blip r:embed="rId4">
            <a:alphaModFix/>
          </a:blip>
          <a:srcRect b="0" l="10487" r="11716" t="0"/>
          <a:stretch/>
        </p:blipFill>
        <p:spPr>
          <a:xfrm>
            <a:off x="3339600" y="1027650"/>
            <a:ext cx="5492700" cy="397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1"/>
          <p:cNvPicPr preferRelativeResize="0"/>
          <p:nvPr/>
        </p:nvPicPr>
        <p:blipFill rotWithShape="1">
          <a:blip r:embed="rId3">
            <a:alphaModFix/>
          </a:blip>
          <a:srcRect b="0" l="20328" r="20334" t="0"/>
          <a:stretch/>
        </p:blipFill>
        <p:spPr>
          <a:xfrm>
            <a:off x="200" y="0"/>
            <a:ext cx="4572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1"/>
          <p:cNvSpPr txBox="1"/>
          <p:nvPr>
            <p:ph type="title"/>
          </p:nvPr>
        </p:nvSpPr>
        <p:spPr>
          <a:xfrm>
            <a:off x="5172950" y="923700"/>
            <a:ext cx="3370500" cy="329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Chat 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Reflection: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What surprised you?</a:t>
            </a:r>
            <a:endParaRPr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What was new?</a:t>
            </a:r>
            <a:endParaRPr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What were your “A-ha” moments?</a:t>
            </a:r>
            <a:endParaRPr sz="2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2"/>
          <p:cNvPicPr preferRelativeResize="0"/>
          <p:nvPr/>
        </p:nvPicPr>
        <p:blipFill rotWithShape="1">
          <a:blip r:embed="rId3">
            <a:alphaModFix amt="50000"/>
          </a:blip>
          <a:srcRect b="7806" l="0" r="0" t="7798"/>
          <a:stretch/>
        </p:blipFill>
        <p:spPr>
          <a:xfrm>
            <a:off x="0" y="0"/>
            <a:ext cx="9144005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2"/>
          <p:cNvSpPr txBox="1"/>
          <p:nvPr>
            <p:ph type="ctrTitle"/>
          </p:nvPr>
        </p:nvSpPr>
        <p:spPr>
          <a:xfrm>
            <a:off x="1837575" y="1251525"/>
            <a:ext cx="5445900" cy="264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Montserrat"/>
                <a:ea typeface="Montserrat"/>
                <a:cs typeface="Montserrat"/>
                <a:sym typeface="Montserrat"/>
              </a:rPr>
              <a:t>Implementation</a:t>
            </a:r>
            <a:endParaRPr b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625" y="152400"/>
            <a:ext cx="3130639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5114" y="152400"/>
            <a:ext cx="313063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6" name="Google Shape;19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10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3" name="Google Shape;20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487"/>
            <a:ext cx="9144000" cy="5154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6"/>
          <p:cNvPicPr preferRelativeResize="0"/>
          <p:nvPr/>
        </p:nvPicPr>
        <p:blipFill rotWithShape="1">
          <a:blip r:embed="rId3">
            <a:alphaModFix/>
          </a:blip>
          <a:srcRect b="22708" l="0" r="0" t="0"/>
          <a:stretch/>
        </p:blipFill>
        <p:spPr>
          <a:xfrm>
            <a:off x="0" y="457200"/>
            <a:ext cx="9143998" cy="395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7"/>
          <p:cNvPicPr preferRelativeResize="0"/>
          <p:nvPr/>
        </p:nvPicPr>
        <p:blipFill rotWithShape="1">
          <a:blip r:embed="rId3">
            <a:alphaModFix/>
          </a:blip>
          <a:srcRect b="0" l="42634" r="0" t="0"/>
          <a:stretch/>
        </p:blipFill>
        <p:spPr>
          <a:xfrm>
            <a:off x="5209961" y="0"/>
            <a:ext cx="393403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7"/>
          <p:cNvSpPr txBox="1"/>
          <p:nvPr/>
        </p:nvSpPr>
        <p:spPr>
          <a:xfrm>
            <a:off x="86275" y="262950"/>
            <a:ext cx="52497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Century Gothic"/>
                <a:ea typeface="Century Gothic"/>
                <a:cs typeface="Century Gothic"/>
                <a:sym typeface="Century Gothic"/>
              </a:rPr>
              <a:t>Talking about Feelings</a:t>
            </a:r>
            <a:endParaRPr b="1" sz="3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entury Gothic"/>
                <a:ea typeface="Century Gothic"/>
                <a:cs typeface="Century Gothic"/>
                <a:sym typeface="Century Gothic"/>
              </a:rPr>
              <a:t>Feelings cards included in Rainbow Kit</a:t>
            </a:r>
            <a:endParaRPr sz="3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entury Gothic"/>
                <a:ea typeface="Century Gothic"/>
                <a:cs typeface="Century Gothic"/>
                <a:sym typeface="Century Gothic"/>
              </a:rPr>
              <a:t>Options:</a:t>
            </a:r>
            <a:endParaRPr sz="3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entury Gothic"/>
                <a:ea typeface="Century Gothic"/>
                <a:cs typeface="Century Gothic"/>
                <a:sym typeface="Century Gothic"/>
              </a:rPr>
              <a:t>Asustado/a/e</a:t>
            </a:r>
            <a:endParaRPr sz="3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0"/>
          <p:cNvPicPr preferRelativeResize="0"/>
          <p:nvPr/>
        </p:nvPicPr>
        <p:blipFill rotWithShape="1">
          <a:blip r:embed="rId3">
            <a:alphaModFix/>
          </a:blip>
          <a:srcRect b="0" l="903" r="893" t="0"/>
          <a:stretch/>
        </p:blipFill>
        <p:spPr>
          <a:xfrm>
            <a:off x="152400" y="1077400"/>
            <a:ext cx="2641200" cy="222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7283" y="1077400"/>
            <a:ext cx="2971165" cy="222837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0"/>
          <p:cNvSpPr txBox="1"/>
          <p:nvPr/>
        </p:nvSpPr>
        <p:spPr>
          <a:xfrm>
            <a:off x="252250" y="224250"/>
            <a:ext cx="73326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Montserrat"/>
                <a:ea typeface="Montserrat"/>
                <a:cs typeface="Montserrat"/>
                <a:sym typeface="Montserrat"/>
              </a:rPr>
              <a:t>Rainbow Kit Evolution</a:t>
            </a:r>
            <a:endParaRPr sz="2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" name="Google Shape;93;p20"/>
          <p:cNvSpPr txBox="1"/>
          <p:nvPr/>
        </p:nvSpPr>
        <p:spPr>
          <a:xfrm>
            <a:off x="762000" y="3375325"/>
            <a:ext cx="5980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English Kit		Prototyped Spanish Language Kit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   2019						2020		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" name="Google Shape;94;p20"/>
          <p:cNvSpPr txBox="1"/>
          <p:nvPr/>
        </p:nvSpPr>
        <p:spPr>
          <a:xfrm>
            <a:off x="5974575" y="3367650"/>
            <a:ext cx="31233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New in 202</a:t>
            </a:r>
            <a:r>
              <a:rPr b="1" lang="en" sz="1500"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b="1" lang="en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: Bilingual (English/Spanish) Rainbow Kits</a:t>
            </a:r>
            <a:endParaRPr b="1"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 resource </a:t>
            </a:r>
            <a:endParaRPr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As inclusive as possible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5" name="Google Shape;9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0848" y="1084050"/>
            <a:ext cx="2910750" cy="2054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8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74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Gender Inclusion in the Classroom</a:t>
            </a:r>
            <a:endParaRPr sz="174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t/>
            </a:r>
            <a:endParaRPr sz="174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0" name="Google Shape;220;p38"/>
          <p:cNvSpPr txBox="1"/>
          <p:nvPr/>
        </p:nvSpPr>
        <p:spPr>
          <a:xfrm>
            <a:off x="-152400" y="1017725"/>
            <a:ext cx="4835100" cy="38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223">
                <a:solidFill>
                  <a:srgbClr val="000000"/>
                </a:solidFill>
              </a:rPr>
              <a:t>En lugar de decir “Niños” y “Niñas”</a:t>
            </a:r>
            <a:endParaRPr b="1" sz="5223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5223">
                <a:solidFill>
                  <a:srgbClr val="000000"/>
                </a:solidFill>
              </a:rPr>
              <a:t>Dirijase a sus estudiantes con:</a:t>
            </a:r>
            <a:endParaRPr sz="5223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5223">
                <a:solidFill>
                  <a:srgbClr val="000000"/>
                </a:solidFill>
              </a:rPr>
              <a:t>Todes</a:t>
            </a:r>
            <a:endParaRPr sz="5223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5223">
                <a:solidFill>
                  <a:srgbClr val="000000"/>
                </a:solidFill>
              </a:rPr>
              <a:t>Estudiantes</a:t>
            </a:r>
            <a:endParaRPr sz="5223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5223">
                <a:solidFill>
                  <a:srgbClr val="000000"/>
                </a:solidFill>
              </a:rPr>
              <a:t>Amigues</a:t>
            </a:r>
            <a:endParaRPr sz="5223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5223">
                <a:solidFill>
                  <a:srgbClr val="000000"/>
                </a:solidFill>
              </a:rPr>
              <a:t>Nombre Del Salon (Por ejemplo las Mariposas)</a:t>
            </a:r>
            <a:endParaRPr sz="5223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5223">
                <a:solidFill>
                  <a:srgbClr val="000000"/>
                </a:solidFill>
              </a:rPr>
              <a:t>Haga Grupos Usando:</a:t>
            </a:r>
            <a:endParaRPr sz="5223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5223">
                <a:solidFill>
                  <a:srgbClr val="000000"/>
                </a:solidFill>
              </a:rPr>
              <a:t>Las Mesas</a:t>
            </a:r>
            <a:endParaRPr sz="5223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5223">
                <a:solidFill>
                  <a:srgbClr val="000000"/>
                </a:solidFill>
              </a:rPr>
              <a:t>Sabor de helado favorito (Chocolate o Vainilla)</a:t>
            </a:r>
            <a:endParaRPr sz="5223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5223">
                <a:solidFill>
                  <a:srgbClr val="000000"/>
                </a:solidFill>
              </a:rPr>
              <a:t>Color de Ropa</a:t>
            </a:r>
            <a:endParaRPr sz="5223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221" name="Google Shape;221;p38"/>
          <p:cNvPicPr preferRelativeResize="0"/>
          <p:nvPr/>
        </p:nvPicPr>
        <p:blipFill rotWithShape="1">
          <a:blip r:embed="rId3">
            <a:alphaModFix/>
          </a:blip>
          <a:srcRect b="26321" l="28962" r="28916" t="14886"/>
          <a:stretch/>
        </p:blipFill>
        <p:spPr>
          <a:xfrm>
            <a:off x="4162200" y="964725"/>
            <a:ext cx="4673952" cy="366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9"/>
          <p:cNvSpPr txBox="1"/>
          <p:nvPr/>
        </p:nvSpPr>
        <p:spPr>
          <a:xfrm>
            <a:off x="311700" y="209500"/>
            <a:ext cx="54927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Practice using elle and -e endings</a:t>
            </a:r>
            <a:endParaRPr sz="2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" name="Google Shape;227;p39"/>
          <p:cNvSpPr txBox="1"/>
          <p:nvPr/>
        </p:nvSpPr>
        <p:spPr>
          <a:xfrm>
            <a:off x="311700" y="906625"/>
            <a:ext cx="5068500" cy="40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0000"/>
                </a:solidFill>
              </a:rPr>
              <a:t>■</a:t>
            </a:r>
            <a:r>
              <a:rPr lang="en" sz="1700">
                <a:solidFill>
                  <a:srgbClr val="191B0E"/>
                </a:solidFill>
              </a:rPr>
              <a:t>Quinn es no binario y tiene un género que no es ni masculino ni femenino. Quinn usa el pronombre elle</a:t>
            </a:r>
            <a:endParaRPr sz="1700">
              <a:solidFill>
                <a:srgbClr val="191B0E"/>
              </a:solidFill>
            </a:endParaRPr>
          </a:p>
          <a:p>
            <a:pPr indent="0" lvl="0" marL="0" rtl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0000"/>
                </a:solidFill>
              </a:rPr>
              <a:t>■</a:t>
            </a:r>
            <a:r>
              <a:rPr lang="en" sz="1700">
                <a:solidFill>
                  <a:srgbClr val="191B0E"/>
                </a:solidFill>
              </a:rPr>
              <a:t>“Elle va a venir a mi fiesta de cumpleaños mañana”</a:t>
            </a:r>
            <a:endParaRPr sz="1700">
              <a:solidFill>
                <a:srgbClr val="191B0E"/>
              </a:solidFill>
            </a:endParaRPr>
          </a:p>
          <a:p>
            <a:pPr indent="0" lvl="0" marL="0" rtl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0000"/>
                </a:solidFill>
              </a:rPr>
              <a:t>■</a:t>
            </a:r>
            <a:r>
              <a:rPr lang="en" sz="1700">
                <a:solidFill>
                  <a:srgbClr val="191B0E"/>
                </a:solidFill>
              </a:rPr>
              <a:t>“Le invité a elle venir a mi fiesta de cumpleaños”</a:t>
            </a:r>
            <a:endParaRPr sz="1700">
              <a:solidFill>
                <a:srgbClr val="191B0E"/>
              </a:solidFill>
            </a:endParaRPr>
          </a:p>
          <a:p>
            <a:pPr indent="0" lvl="0" marL="0" rtl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0000"/>
                </a:solidFill>
              </a:rPr>
              <a:t>■</a:t>
            </a:r>
            <a:r>
              <a:rPr lang="en" sz="1700">
                <a:solidFill>
                  <a:srgbClr val="191B0E"/>
                </a:solidFill>
              </a:rPr>
              <a:t>“¡Todes pensaron que mi pastel de cumpleaños era delicioso!</a:t>
            </a:r>
            <a:endParaRPr sz="1700">
              <a:solidFill>
                <a:srgbClr val="191B0E"/>
              </a:solidFill>
            </a:endParaRPr>
          </a:p>
          <a:p>
            <a:pPr indent="0" lvl="0" marL="0" rtl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0000"/>
                </a:solidFill>
              </a:rPr>
              <a:t>■</a:t>
            </a:r>
            <a:r>
              <a:rPr lang="en" sz="1700">
                <a:solidFill>
                  <a:srgbClr val="191B0E"/>
                </a:solidFill>
              </a:rPr>
              <a:t>“Como se llama tu maestre?”</a:t>
            </a:r>
            <a:endParaRPr sz="1700">
              <a:solidFill>
                <a:srgbClr val="191B0E"/>
              </a:solidFill>
            </a:endParaRPr>
          </a:p>
          <a:p>
            <a:pPr indent="0" lvl="0" marL="0" rtl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0000"/>
                </a:solidFill>
              </a:rPr>
              <a:t>■</a:t>
            </a:r>
            <a:r>
              <a:rPr lang="en" sz="1700">
                <a:solidFill>
                  <a:srgbClr val="191B0E"/>
                </a:solidFill>
              </a:rPr>
              <a:t>“¿Tienes hermanes?”</a:t>
            </a:r>
            <a:endParaRPr sz="1700">
              <a:solidFill>
                <a:srgbClr val="191B0E"/>
              </a:solidFill>
            </a:endParaRPr>
          </a:p>
          <a:p>
            <a:pPr indent="0" lvl="0" marL="0" rtl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0000"/>
                </a:solidFill>
              </a:rPr>
              <a:t>■</a:t>
            </a:r>
            <a:r>
              <a:rPr lang="en" sz="1700">
                <a:solidFill>
                  <a:srgbClr val="191B0E"/>
                </a:solidFill>
              </a:rPr>
              <a:t>Todes son bienvenides aquí</a:t>
            </a:r>
            <a:endParaRPr sz="1700">
              <a:solidFill>
                <a:srgbClr val="191B0E"/>
              </a:solidFill>
            </a:endParaRPr>
          </a:p>
          <a:p>
            <a:pPr indent="0" lvl="0" marL="0" rtl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dk1"/>
                </a:solidFill>
              </a:rPr>
              <a:t>■”¡Yo tengo un montón de amigues!”</a:t>
            </a:r>
            <a:endParaRPr sz="1700">
              <a:solidFill>
                <a:srgbClr val="191B0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1200"/>
              </a:spcAft>
              <a:buNone/>
            </a:pPr>
            <a:r>
              <a:t/>
            </a:r>
            <a:endParaRPr sz="1700">
              <a:solidFill>
                <a:srgbClr val="595959"/>
              </a:solidFill>
            </a:endParaRPr>
          </a:p>
        </p:txBody>
      </p:sp>
      <p:pic>
        <p:nvPicPr>
          <p:cNvPr id="228" name="Google Shape;22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7878" y="0"/>
            <a:ext cx="328612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40"/>
          <p:cNvPicPr preferRelativeResize="0"/>
          <p:nvPr/>
        </p:nvPicPr>
        <p:blipFill rotWithShape="1">
          <a:blip r:embed="rId3">
            <a:alphaModFix/>
          </a:blip>
          <a:srcRect b="5697" l="0" r="0" t="5697"/>
          <a:stretch/>
        </p:blipFill>
        <p:spPr>
          <a:xfrm>
            <a:off x="5442850" y="308100"/>
            <a:ext cx="3402000" cy="4521701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40"/>
          <p:cNvSpPr txBox="1"/>
          <p:nvPr>
            <p:ph type="title"/>
          </p:nvPr>
        </p:nvSpPr>
        <p:spPr>
          <a:xfrm>
            <a:off x="111500" y="406900"/>
            <a:ext cx="5331300" cy="138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Translation and Interpretation: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Best Practices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5" name="Google Shape;235;p40"/>
          <p:cNvSpPr txBox="1"/>
          <p:nvPr>
            <p:ph idx="1" type="body"/>
          </p:nvPr>
        </p:nvSpPr>
        <p:spPr>
          <a:xfrm>
            <a:off x="291975" y="1854951"/>
            <a:ext cx="4813500" cy="257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For presenter: talk slow, take breaks</a:t>
            </a:r>
            <a:endParaRPr sz="17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700"/>
              <a:t>Introducing use of e/x when talking about people</a:t>
            </a:r>
            <a:endParaRPr sz="17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700"/>
              <a:t>Inclusive Practice</a:t>
            </a:r>
            <a:endParaRPr sz="17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1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Questions? - </a:t>
            </a:r>
            <a:r>
              <a:rPr lang="en" sz="2500">
                <a:solidFill>
                  <a:srgbClr val="191B0E"/>
                </a:solidFill>
                <a:latin typeface="Montserrat"/>
                <a:ea typeface="Montserrat"/>
                <a:cs typeface="Montserrat"/>
                <a:sym typeface="Montserrat"/>
              </a:rPr>
              <a:t>¿Preguntas? </a:t>
            </a:r>
            <a:endParaRPr sz="2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1" name="Google Shape;24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900" y="2000250"/>
            <a:ext cx="9144000" cy="314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1"/>
          <p:cNvPicPr preferRelativeResize="0"/>
          <p:nvPr/>
        </p:nvPicPr>
        <p:blipFill rotWithShape="1">
          <a:blip r:embed="rId3">
            <a:alphaModFix/>
          </a:blip>
          <a:srcRect b="11209" l="5818" r="19297" t="13912"/>
          <a:stretch/>
        </p:blipFill>
        <p:spPr>
          <a:xfrm>
            <a:off x="1519200" y="855638"/>
            <a:ext cx="6105600" cy="343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1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Gender Diverse Cultures around the world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How did gendered language begin?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7" name="Google Shape;10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8322" y="1076275"/>
            <a:ext cx="4001500" cy="392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3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How did gendered language begin?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" name="Google Shape;113;p23"/>
          <p:cNvSpPr txBox="1"/>
          <p:nvPr>
            <p:ph idx="1" type="body"/>
          </p:nvPr>
        </p:nvSpPr>
        <p:spPr>
          <a:xfrm>
            <a:off x="235500" y="781000"/>
            <a:ext cx="4260300" cy="42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Royal Spanish Academy (RSA) </a:t>
            </a:r>
            <a:endParaRPr sz="1500"/>
          </a:p>
          <a:p>
            <a:pPr indent="-30956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1500"/>
              <a:t>Founded 1713</a:t>
            </a:r>
            <a:endParaRPr sz="1500"/>
          </a:p>
          <a:p>
            <a:pPr indent="-30956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1500"/>
              <a:t>Primary goal has been to ensure the stability of the Spanish language. 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The traditional gender-binary Spanish only uses male and female nouns but does contain masculine (el ‘he ’) , feminine (ella ‘she ’), and neutral (it ‘ello ’) pronouns and adjectives. However, the gender-neutral pronoun ello refers to inanimate nouns used for non-living things.</a:t>
            </a:r>
            <a:br>
              <a:rPr lang="en" sz="1500"/>
            </a:b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Ejemplo/Example: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66">
                <a:solidFill>
                  <a:srgbClr val="525960"/>
                </a:solidFill>
                <a:highlight>
                  <a:srgbClr val="FFFFFF"/>
                </a:highlight>
              </a:rPr>
              <a:t>Ana trató de localizarlos en cuanto tuvo fuerzas para ello.</a:t>
            </a:r>
            <a:endParaRPr sz="1366">
              <a:solidFill>
                <a:srgbClr val="52596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66">
              <a:solidFill>
                <a:srgbClr val="52596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66">
                <a:solidFill>
                  <a:srgbClr val="525960"/>
                </a:solidFill>
                <a:highlight>
                  <a:srgbClr val="FFFFFF"/>
                </a:highlight>
              </a:rPr>
              <a:t>Ana tried to find them as soon as she had the strength for </a:t>
            </a:r>
            <a:r>
              <a:rPr b="1" lang="en" sz="1366">
                <a:solidFill>
                  <a:srgbClr val="525960"/>
                </a:solidFill>
                <a:highlight>
                  <a:srgbClr val="FFFFFF"/>
                </a:highlight>
              </a:rPr>
              <a:t>it</a:t>
            </a:r>
            <a:r>
              <a:rPr lang="en" sz="1366">
                <a:solidFill>
                  <a:srgbClr val="525960"/>
                </a:solidFill>
                <a:highlight>
                  <a:srgbClr val="FFFFFF"/>
                </a:highlight>
              </a:rPr>
              <a:t>.</a:t>
            </a:r>
            <a:endParaRPr sz="1366">
              <a:solidFill>
                <a:srgbClr val="52596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366">
              <a:solidFill>
                <a:srgbClr val="232629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0514"/>
              <a:buFont typeface="Arial"/>
              <a:buNone/>
            </a:pPr>
            <a:r>
              <a:rPr i="1" lang="en" sz="1366">
                <a:solidFill>
                  <a:srgbClr val="232629"/>
                </a:solidFill>
                <a:highlight>
                  <a:srgbClr val="FFFFFF"/>
                </a:highlight>
              </a:rPr>
              <a:t>It</a:t>
            </a:r>
            <a:r>
              <a:rPr lang="en" sz="1366">
                <a:solidFill>
                  <a:srgbClr val="232629"/>
                </a:solidFill>
                <a:highlight>
                  <a:srgbClr val="FFFFFF"/>
                </a:highlight>
              </a:rPr>
              <a:t> being Ana's </a:t>
            </a:r>
            <a:r>
              <a:rPr i="1" lang="en" sz="1366">
                <a:solidFill>
                  <a:srgbClr val="232629"/>
                </a:solidFill>
                <a:highlight>
                  <a:srgbClr val="FFFFFF"/>
                </a:highlight>
              </a:rPr>
              <a:t>act</a:t>
            </a:r>
            <a:r>
              <a:rPr lang="en" sz="1366">
                <a:solidFill>
                  <a:srgbClr val="232629"/>
                </a:solidFill>
                <a:highlight>
                  <a:srgbClr val="FFFFFF"/>
                </a:highlight>
              </a:rPr>
              <a:t> of </a:t>
            </a:r>
            <a:r>
              <a:rPr i="1" lang="en" sz="1366">
                <a:solidFill>
                  <a:srgbClr val="232629"/>
                </a:solidFill>
                <a:highlight>
                  <a:srgbClr val="FFFFFF"/>
                </a:highlight>
              </a:rPr>
              <a:t>trying to find them</a:t>
            </a:r>
            <a:r>
              <a:rPr lang="en" sz="1366">
                <a:solidFill>
                  <a:srgbClr val="232629"/>
                </a:solidFill>
                <a:highlight>
                  <a:srgbClr val="FFFFFF"/>
                </a:highlight>
              </a:rPr>
              <a:t>.</a:t>
            </a:r>
            <a:br>
              <a:rPr lang="en" sz="1716"/>
            </a:br>
            <a:endParaRPr sz="2016"/>
          </a:p>
        </p:txBody>
      </p:sp>
      <p:pic>
        <p:nvPicPr>
          <p:cNvPr id="114" name="Google Shape;11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9850" y="781008"/>
            <a:ext cx="3919501" cy="266707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3"/>
          <p:cNvSpPr txBox="1"/>
          <p:nvPr/>
        </p:nvSpPr>
        <p:spPr>
          <a:xfrm>
            <a:off x="4985100" y="3522250"/>
            <a:ext cx="354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/>
        </p:nvSpPr>
        <p:spPr>
          <a:xfrm>
            <a:off x="311700" y="2879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Why does it need to change?</a:t>
            </a:r>
            <a:endParaRPr sz="2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" name="Google Shape;121;p24"/>
          <p:cNvSpPr txBox="1"/>
          <p:nvPr/>
        </p:nvSpPr>
        <p:spPr>
          <a:xfrm>
            <a:off x="3511525" y="1142675"/>
            <a:ext cx="50157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 being culturally responsive: </a:t>
            </a:r>
            <a:endParaRPr sz="2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We must question how the Spanish colonial rule erased the understanding of a more expansive gender identity spectrum from indigenous cultures in the Americas.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1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2" name="Google Shape;12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050" y="1117763"/>
            <a:ext cx="2542126" cy="346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5"/>
          <p:cNvSpPr txBox="1"/>
          <p:nvPr/>
        </p:nvSpPr>
        <p:spPr>
          <a:xfrm>
            <a:off x="311700" y="2879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Why does it need to change?</a:t>
            </a:r>
            <a:endParaRPr sz="2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p25"/>
          <p:cNvSpPr/>
          <p:nvPr/>
        </p:nvSpPr>
        <p:spPr>
          <a:xfrm rot="10800000">
            <a:off x="392425" y="1051100"/>
            <a:ext cx="4414800" cy="3818100"/>
          </a:xfrm>
          <a:prstGeom prst="triangle">
            <a:avLst>
              <a:gd fmla="val 50000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9" name="Google Shape;129;p25"/>
          <p:cNvCxnSpPr/>
          <p:nvPr/>
        </p:nvCxnSpPr>
        <p:spPr>
          <a:xfrm>
            <a:off x="2222250" y="4288575"/>
            <a:ext cx="39303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0" name="Google Shape;130;p25"/>
          <p:cNvCxnSpPr/>
          <p:nvPr/>
        </p:nvCxnSpPr>
        <p:spPr>
          <a:xfrm>
            <a:off x="1577575" y="3223450"/>
            <a:ext cx="45549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1" name="Google Shape;131;p25"/>
          <p:cNvSpPr txBox="1"/>
          <p:nvPr/>
        </p:nvSpPr>
        <p:spPr>
          <a:xfrm>
            <a:off x="4318375" y="2042675"/>
            <a:ext cx="3930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Feelings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Folks who have had feelings/thoughts about their gender identity or sexual orientation, but have </a:t>
            </a:r>
            <a:r>
              <a:rPr b="1" lang="en"/>
              <a:t>not </a:t>
            </a:r>
            <a:r>
              <a:rPr lang="en"/>
              <a:t>acted on them</a:t>
            </a:r>
            <a:endParaRPr/>
          </a:p>
        </p:txBody>
      </p:sp>
      <p:sp>
        <p:nvSpPr>
          <p:cNvPr id="132" name="Google Shape;132;p25"/>
          <p:cNvSpPr txBox="1"/>
          <p:nvPr/>
        </p:nvSpPr>
        <p:spPr>
          <a:xfrm>
            <a:off x="4318375" y="3371475"/>
            <a:ext cx="4673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Behaviors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Folks who have had feelings/thoughts about their gender identity or sexual orientation and have acted on them</a:t>
            </a:r>
            <a:endParaRPr/>
          </a:p>
        </p:txBody>
      </p:sp>
      <p:sp>
        <p:nvSpPr>
          <p:cNvPr id="133" name="Google Shape;133;p25"/>
          <p:cNvSpPr txBox="1"/>
          <p:nvPr/>
        </p:nvSpPr>
        <p:spPr>
          <a:xfrm>
            <a:off x="4277150" y="4374375"/>
            <a:ext cx="5496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Identify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Folks who identify as part of the LGBTQ community in a poll.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95959"/>
                </a:solidFill>
              </a:rPr>
              <a:t>(8.3</a:t>
            </a:r>
            <a:r>
              <a:rPr lang="en" sz="1200">
                <a:solidFill>
                  <a:srgbClr val="595959"/>
                </a:solidFill>
              </a:rPr>
              <a:t>% of Napa County</a:t>
            </a:r>
            <a:r>
              <a:rPr lang="en" sz="1200">
                <a:solidFill>
                  <a:srgbClr val="595959"/>
                </a:solidFill>
              </a:rPr>
              <a:t>)</a:t>
            </a:r>
            <a:endParaRPr/>
          </a:p>
        </p:txBody>
      </p:sp>
      <p:sp>
        <p:nvSpPr>
          <p:cNvPr id="134" name="Google Shape;134;p25"/>
          <p:cNvSpPr/>
          <p:nvPr/>
        </p:nvSpPr>
        <p:spPr>
          <a:xfrm>
            <a:off x="434475" y="1074475"/>
            <a:ext cx="4372675" cy="2158325"/>
          </a:xfrm>
          <a:custGeom>
            <a:rect b="b" l="l" r="r" t="t"/>
            <a:pathLst>
              <a:path extrusionOk="0" h="86333" w="174907">
                <a:moveTo>
                  <a:pt x="0" y="0"/>
                </a:moveTo>
                <a:lnTo>
                  <a:pt x="48211" y="84651"/>
                </a:lnTo>
                <a:lnTo>
                  <a:pt x="124453" y="86333"/>
                </a:lnTo>
                <a:lnTo>
                  <a:pt x="174907" y="0"/>
                </a:lnTo>
                <a:close/>
              </a:path>
            </a:pathLst>
          </a:custGeom>
          <a:solidFill>
            <a:srgbClr val="A4C2F4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5" name="Google Shape;135;p25"/>
          <p:cNvSpPr/>
          <p:nvPr/>
        </p:nvSpPr>
        <p:spPr>
          <a:xfrm>
            <a:off x="1639750" y="3204750"/>
            <a:ext cx="1906050" cy="1121200"/>
          </a:xfrm>
          <a:custGeom>
            <a:rect b="b" l="l" r="r" t="t"/>
            <a:pathLst>
              <a:path extrusionOk="0" h="44848" w="76242">
                <a:moveTo>
                  <a:pt x="0" y="561"/>
                </a:moveTo>
                <a:lnTo>
                  <a:pt x="24667" y="44848"/>
                </a:lnTo>
                <a:lnTo>
                  <a:pt x="53257" y="43727"/>
                </a:lnTo>
                <a:lnTo>
                  <a:pt x="76242" y="0"/>
                </a:lnTo>
                <a:close/>
              </a:path>
            </a:pathLst>
          </a:custGeom>
          <a:solidFill>
            <a:srgbClr val="6D9EEB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6" name="Google Shape;136;p25"/>
          <p:cNvSpPr/>
          <p:nvPr/>
        </p:nvSpPr>
        <p:spPr>
          <a:xfrm>
            <a:off x="2284450" y="4283925"/>
            <a:ext cx="658700" cy="574600"/>
          </a:xfrm>
          <a:custGeom>
            <a:rect b="b" l="l" r="r" t="t"/>
            <a:pathLst>
              <a:path extrusionOk="0" h="22984" w="26348">
                <a:moveTo>
                  <a:pt x="0" y="1121"/>
                </a:moveTo>
                <a:lnTo>
                  <a:pt x="12893" y="22984"/>
                </a:lnTo>
                <a:lnTo>
                  <a:pt x="26348" y="0"/>
                </a:lnTo>
                <a:close/>
              </a:path>
            </a:pathLst>
          </a:custGeom>
          <a:solidFill>
            <a:srgbClr val="3C78D8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7" name="Google Shape;137;p25"/>
          <p:cNvSpPr txBox="1"/>
          <p:nvPr/>
        </p:nvSpPr>
        <p:spPr>
          <a:xfrm>
            <a:off x="5471975" y="809350"/>
            <a:ext cx="3436500" cy="12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595959"/>
                </a:solidFill>
              </a:rPr>
              <a:t>The Spanish language should match the reality of those who speak it, including the LGBTQ+ community</a:t>
            </a:r>
            <a:endParaRPr sz="1600"/>
          </a:p>
        </p:txBody>
      </p:sp>
      <p:sp>
        <p:nvSpPr>
          <p:cNvPr id="138" name="Google Shape;138;p25"/>
          <p:cNvSpPr txBox="1"/>
          <p:nvPr/>
        </p:nvSpPr>
        <p:spPr>
          <a:xfrm>
            <a:off x="242625" y="4467250"/>
            <a:ext cx="1709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Graphic inspired by our friends at LGBTQ Connection</a:t>
            </a:r>
            <a:endParaRPr sz="1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6"/>
          <p:cNvSpPr txBox="1"/>
          <p:nvPr/>
        </p:nvSpPr>
        <p:spPr>
          <a:xfrm>
            <a:off x="311700" y="1677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Gender Inclusive Spanish Options</a:t>
            </a:r>
            <a:endParaRPr sz="2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4" name="Google Shape;14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9978" y="1152463"/>
            <a:ext cx="3107398" cy="3159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225" y="1152451"/>
            <a:ext cx="5499822" cy="3159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