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836" r:id="rId6"/>
    <p:sldMasterId id="2147483849" r:id="rId7"/>
  </p:sldMasterIdLst>
  <p:notesMasterIdLst>
    <p:notesMasterId r:id="rId43"/>
  </p:notesMasterIdLst>
  <p:handoutMasterIdLst>
    <p:handoutMasterId r:id="rId44"/>
  </p:handoutMasterIdLst>
  <p:sldIdLst>
    <p:sldId id="256" r:id="rId8"/>
    <p:sldId id="528" r:id="rId9"/>
    <p:sldId id="476" r:id="rId10"/>
    <p:sldId id="546" r:id="rId11"/>
    <p:sldId id="296" r:id="rId12"/>
    <p:sldId id="506" r:id="rId13"/>
    <p:sldId id="507" r:id="rId14"/>
    <p:sldId id="518" r:id="rId15"/>
    <p:sldId id="334" r:id="rId16"/>
    <p:sldId id="552" r:id="rId17"/>
    <p:sldId id="449" r:id="rId18"/>
    <p:sldId id="544" r:id="rId19"/>
    <p:sldId id="553" r:id="rId20"/>
    <p:sldId id="547" r:id="rId21"/>
    <p:sldId id="555" r:id="rId22"/>
    <p:sldId id="548" r:id="rId23"/>
    <p:sldId id="554" r:id="rId24"/>
    <p:sldId id="545" r:id="rId25"/>
    <p:sldId id="557" r:id="rId26"/>
    <p:sldId id="549" r:id="rId27"/>
    <p:sldId id="556" r:id="rId28"/>
    <p:sldId id="543" r:id="rId29"/>
    <p:sldId id="530" r:id="rId30"/>
    <p:sldId id="535" r:id="rId31"/>
    <p:sldId id="531" r:id="rId32"/>
    <p:sldId id="540" r:id="rId33"/>
    <p:sldId id="550" r:id="rId34"/>
    <p:sldId id="561" r:id="rId35"/>
    <p:sldId id="559" r:id="rId36"/>
    <p:sldId id="560" r:id="rId37"/>
    <p:sldId id="551" r:id="rId38"/>
    <p:sldId id="558" r:id="rId39"/>
    <p:sldId id="422" r:id="rId40"/>
    <p:sldId id="416" r:id="rId41"/>
    <p:sldId id="527" r:id="rId42"/>
  </p:sldIdLst>
  <p:sldSz cx="9144000" cy="5143500" type="screen16x9"/>
  <p:notesSz cx="7010400" cy="93964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CCFFCC"/>
    <a:srgbClr val="FDFED8"/>
    <a:srgbClr val="FF6600"/>
    <a:srgbClr val="EDF07C"/>
    <a:srgbClr val="E7E74F"/>
    <a:srgbClr val="E3F21A"/>
    <a:srgbClr val="3366FF"/>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6642" autoAdjust="0"/>
  </p:normalViewPr>
  <p:slideViewPr>
    <p:cSldViewPr>
      <p:cViewPr varScale="1">
        <p:scale>
          <a:sx n="84" d="100"/>
          <a:sy n="84" d="100"/>
        </p:scale>
        <p:origin x="984" y="7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71746"/>
          </a:xfrm>
          <a:prstGeom prst="rect">
            <a:avLst/>
          </a:prstGeom>
        </p:spPr>
        <p:txBody>
          <a:bodyPr vert="horz" lIns="92766" tIns="46383" rIns="92766" bIns="4638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71746"/>
          </a:xfrm>
          <a:prstGeom prst="rect">
            <a:avLst/>
          </a:prstGeom>
        </p:spPr>
        <p:txBody>
          <a:bodyPr vert="horz" lIns="92766" tIns="46383" rIns="92766" bIns="46383" rtlCol="0"/>
          <a:lstStyle>
            <a:lvl1pPr algn="r">
              <a:defRPr sz="1200"/>
            </a:lvl1pPr>
          </a:lstStyle>
          <a:p>
            <a:fld id="{60EBDB90-9C73-4689-93B4-8BA00B0F02B8}" type="datetimeFigureOut">
              <a:rPr lang="en-US" smtClean="0"/>
              <a:t>2/22/2022</a:t>
            </a:fld>
            <a:endParaRPr lang="en-US"/>
          </a:p>
        </p:txBody>
      </p:sp>
      <p:sp>
        <p:nvSpPr>
          <p:cNvPr id="4" name="Footer Placeholder 3"/>
          <p:cNvSpPr>
            <a:spLocks noGrp="1"/>
          </p:cNvSpPr>
          <p:nvPr>
            <p:ph type="ftr" sz="quarter" idx="2"/>
          </p:nvPr>
        </p:nvSpPr>
        <p:spPr>
          <a:xfrm>
            <a:off x="1" y="8924668"/>
            <a:ext cx="3038475" cy="471746"/>
          </a:xfrm>
          <a:prstGeom prst="rect">
            <a:avLst/>
          </a:prstGeom>
        </p:spPr>
        <p:txBody>
          <a:bodyPr vert="horz" lIns="92766" tIns="46383" rIns="92766" bIns="4638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924668"/>
            <a:ext cx="3038475" cy="471746"/>
          </a:xfrm>
          <a:prstGeom prst="rect">
            <a:avLst/>
          </a:prstGeom>
        </p:spPr>
        <p:txBody>
          <a:bodyPr vert="horz" lIns="92766" tIns="46383" rIns="92766" bIns="46383" rtlCol="0" anchor="b"/>
          <a:lstStyle>
            <a:lvl1pPr algn="r">
              <a:defRPr sz="1200"/>
            </a:lvl1pPr>
          </a:lstStyle>
          <a:p>
            <a:fld id="{EFC660C2-EDF5-47CE-AC4B-FAAB243619E1}" type="slidenum">
              <a:rPr lang="en-US" smtClean="0"/>
              <a:t>‹#›</a:t>
            </a:fld>
            <a:endParaRPr lang="en-US"/>
          </a:p>
        </p:txBody>
      </p:sp>
    </p:spTree>
    <p:extLst>
      <p:ext uri="{BB962C8B-B14F-4D97-AF65-F5344CB8AC3E}">
        <p14:creationId xmlns:p14="http://schemas.microsoft.com/office/powerpoint/2010/main" val="4151926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9820"/>
          </a:xfrm>
          <a:prstGeom prst="rect">
            <a:avLst/>
          </a:prstGeom>
        </p:spPr>
        <p:txBody>
          <a:bodyPr vert="horz" lIns="94528" tIns="47265" rIns="94528" bIns="47265" rtlCol="0"/>
          <a:lstStyle>
            <a:lvl1pPr algn="l">
              <a:defRPr sz="1200"/>
            </a:lvl1pPr>
          </a:lstStyle>
          <a:p>
            <a:endParaRPr lang="en-US"/>
          </a:p>
        </p:txBody>
      </p:sp>
      <p:sp>
        <p:nvSpPr>
          <p:cNvPr id="3" name="Date Placeholder 2"/>
          <p:cNvSpPr>
            <a:spLocks noGrp="1"/>
          </p:cNvSpPr>
          <p:nvPr>
            <p:ph type="dt" idx="1"/>
          </p:nvPr>
        </p:nvSpPr>
        <p:spPr>
          <a:xfrm>
            <a:off x="3970938" y="1"/>
            <a:ext cx="3037840" cy="469820"/>
          </a:xfrm>
          <a:prstGeom prst="rect">
            <a:avLst/>
          </a:prstGeom>
        </p:spPr>
        <p:txBody>
          <a:bodyPr vert="horz" lIns="94528" tIns="47265" rIns="94528" bIns="47265" rtlCol="0"/>
          <a:lstStyle>
            <a:lvl1pPr algn="r">
              <a:defRPr sz="1200"/>
            </a:lvl1pPr>
          </a:lstStyle>
          <a:p>
            <a:fld id="{E5D00B84-895B-43F8-A770-44AF8C1D7C3E}" type="datetimeFigureOut">
              <a:rPr lang="en-US" smtClean="0"/>
              <a:t>2/22/2022</a:t>
            </a:fld>
            <a:endParaRPr lang="en-US"/>
          </a:p>
        </p:txBody>
      </p:sp>
      <p:sp>
        <p:nvSpPr>
          <p:cNvPr id="4" name="Slide Image Placeholder 3"/>
          <p:cNvSpPr>
            <a:spLocks noGrp="1" noRot="1" noChangeAspect="1"/>
          </p:cNvSpPr>
          <p:nvPr>
            <p:ph type="sldImg" idx="2"/>
          </p:nvPr>
        </p:nvSpPr>
        <p:spPr>
          <a:xfrm>
            <a:off x="374650" y="704850"/>
            <a:ext cx="6261100" cy="3522663"/>
          </a:xfrm>
          <a:prstGeom prst="rect">
            <a:avLst/>
          </a:prstGeom>
          <a:noFill/>
          <a:ln w="12700">
            <a:solidFill>
              <a:prstClr val="black"/>
            </a:solidFill>
          </a:ln>
        </p:spPr>
        <p:txBody>
          <a:bodyPr vert="horz" lIns="94528" tIns="47265" rIns="94528" bIns="47265" rtlCol="0" anchor="ctr"/>
          <a:lstStyle/>
          <a:p>
            <a:endParaRPr lang="en-US"/>
          </a:p>
        </p:txBody>
      </p:sp>
      <p:sp>
        <p:nvSpPr>
          <p:cNvPr id="5" name="Notes Placeholder 4"/>
          <p:cNvSpPr>
            <a:spLocks noGrp="1"/>
          </p:cNvSpPr>
          <p:nvPr>
            <p:ph type="body" sz="quarter" idx="3"/>
          </p:nvPr>
        </p:nvSpPr>
        <p:spPr>
          <a:xfrm>
            <a:off x="701040" y="4463296"/>
            <a:ext cx="5608320" cy="4228385"/>
          </a:xfrm>
          <a:prstGeom prst="rect">
            <a:avLst/>
          </a:prstGeom>
        </p:spPr>
        <p:txBody>
          <a:bodyPr vert="horz" lIns="94528" tIns="47265" rIns="94528" bIns="472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4963"/>
            <a:ext cx="3037840" cy="469820"/>
          </a:xfrm>
          <a:prstGeom prst="rect">
            <a:avLst/>
          </a:prstGeom>
        </p:spPr>
        <p:txBody>
          <a:bodyPr vert="horz" lIns="94528" tIns="47265" rIns="94528" bIns="4726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3"/>
            <a:ext cx="3037840" cy="469820"/>
          </a:xfrm>
          <a:prstGeom prst="rect">
            <a:avLst/>
          </a:prstGeom>
        </p:spPr>
        <p:txBody>
          <a:bodyPr vert="horz" lIns="94528" tIns="47265" rIns="94528" bIns="47265" rtlCol="0" anchor="b"/>
          <a:lstStyle>
            <a:lvl1pPr algn="r">
              <a:defRPr sz="1200"/>
            </a:lvl1pPr>
          </a:lstStyle>
          <a:p>
            <a:fld id="{3790C18A-31AA-4ABE-8106-6AC91B768988}" type="slidenum">
              <a:rPr lang="en-US" smtClean="0"/>
              <a:t>‹#›</a:t>
            </a:fld>
            <a:endParaRPr lang="en-US"/>
          </a:p>
        </p:txBody>
      </p:sp>
    </p:spTree>
    <p:extLst>
      <p:ext uri="{BB962C8B-B14F-4D97-AF65-F5344CB8AC3E}">
        <p14:creationId xmlns:p14="http://schemas.microsoft.com/office/powerpoint/2010/main" val="335628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a:t>
            </a:fld>
            <a:endParaRPr lang="en-US" dirty="0"/>
          </a:p>
        </p:txBody>
      </p:sp>
    </p:spTree>
    <p:extLst>
      <p:ext uri="{BB962C8B-B14F-4D97-AF65-F5344CB8AC3E}">
        <p14:creationId xmlns:p14="http://schemas.microsoft.com/office/powerpoint/2010/main" val="281839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7659">
              <a:defRPr/>
            </a:pPr>
            <a:fld id="{3790C18A-31AA-4ABE-8106-6AC91B768988}" type="slidenum">
              <a:rPr lang="en-US">
                <a:solidFill>
                  <a:prstClr val="black"/>
                </a:solidFill>
                <a:latin typeface="Calibri"/>
              </a:rPr>
              <a:pPr defTabSz="927659">
                <a:defRPr/>
              </a:pPr>
              <a:t>23</a:t>
            </a:fld>
            <a:endParaRPr lang="en-US">
              <a:solidFill>
                <a:prstClr val="black"/>
              </a:solidFill>
              <a:latin typeface="Calibri"/>
            </a:endParaRPr>
          </a:p>
        </p:txBody>
      </p:sp>
    </p:spTree>
    <p:extLst>
      <p:ext uri="{BB962C8B-B14F-4D97-AF65-F5344CB8AC3E}">
        <p14:creationId xmlns:p14="http://schemas.microsoft.com/office/powerpoint/2010/main" val="273256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a:t>
            </a:r>
            <a:r>
              <a:rPr lang="en-US" baseline="0" dirty="0"/>
              <a:t> mention grant/funding for projects</a:t>
            </a:r>
            <a:endParaRPr lang="en-US" dirty="0"/>
          </a:p>
        </p:txBody>
      </p:sp>
      <p:sp>
        <p:nvSpPr>
          <p:cNvPr id="4" name="Slide Number Placeholder 3"/>
          <p:cNvSpPr>
            <a:spLocks noGrp="1"/>
          </p:cNvSpPr>
          <p:nvPr>
            <p:ph type="sldNum" sz="quarter" idx="10"/>
          </p:nvPr>
        </p:nvSpPr>
        <p:spPr/>
        <p:txBody>
          <a:bodyPr/>
          <a:lstStyle/>
          <a:p>
            <a:pPr defTabSz="927659">
              <a:defRPr/>
            </a:pPr>
            <a:fld id="{3790C18A-31AA-4ABE-8106-6AC91B768988}" type="slidenum">
              <a:rPr lang="en-US">
                <a:solidFill>
                  <a:prstClr val="black"/>
                </a:solidFill>
                <a:latin typeface="Calibri"/>
              </a:rPr>
              <a:pPr defTabSz="927659">
                <a:defRPr/>
              </a:pPr>
              <a:t>24</a:t>
            </a:fld>
            <a:endParaRPr lang="en-US">
              <a:solidFill>
                <a:prstClr val="black"/>
              </a:solidFill>
              <a:latin typeface="Calibri"/>
            </a:endParaRPr>
          </a:p>
        </p:txBody>
      </p:sp>
    </p:spTree>
    <p:extLst>
      <p:ext uri="{BB962C8B-B14F-4D97-AF65-F5344CB8AC3E}">
        <p14:creationId xmlns:p14="http://schemas.microsoft.com/office/powerpoint/2010/main" val="359692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7659">
              <a:defRPr/>
            </a:pPr>
            <a:fld id="{3790C18A-31AA-4ABE-8106-6AC91B768988}" type="slidenum">
              <a:rPr lang="en-US">
                <a:solidFill>
                  <a:prstClr val="black"/>
                </a:solidFill>
                <a:latin typeface="Calibri"/>
              </a:rPr>
              <a:pPr defTabSz="927659">
                <a:defRPr/>
              </a:pPr>
              <a:t>25</a:t>
            </a:fld>
            <a:endParaRPr lang="en-US">
              <a:solidFill>
                <a:prstClr val="black"/>
              </a:solidFill>
              <a:latin typeface="Calibri"/>
            </a:endParaRPr>
          </a:p>
        </p:txBody>
      </p:sp>
    </p:spTree>
    <p:extLst>
      <p:ext uri="{BB962C8B-B14F-4D97-AF65-F5344CB8AC3E}">
        <p14:creationId xmlns:p14="http://schemas.microsoft.com/office/powerpoint/2010/main" val="161738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7659">
              <a:defRPr/>
            </a:pPr>
            <a:fld id="{3790C18A-31AA-4ABE-8106-6AC91B768988}" type="slidenum">
              <a:rPr lang="en-US">
                <a:solidFill>
                  <a:prstClr val="black"/>
                </a:solidFill>
                <a:latin typeface="Calibri"/>
              </a:rPr>
              <a:pPr defTabSz="927659">
                <a:defRPr/>
              </a:pPr>
              <a:t>26</a:t>
            </a:fld>
            <a:endParaRPr lang="en-US">
              <a:solidFill>
                <a:prstClr val="black"/>
              </a:solidFill>
              <a:latin typeface="Calibri"/>
            </a:endParaRPr>
          </a:p>
        </p:txBody>
      </p:sp>
    </p:spTree>
    <p:extLst>
      <p:ext uri="{BB962C8B-B14F-4D97-AF65-F5344CB8AC3E}">
        <p14:creationId xmlns:p14="http://schemas.microsoft.com/office/powerpoint/2010/main" val="309435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47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26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74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60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20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659"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659" rtl="0" eaLnBrk="1" fontAlgn="auto" latinLnBrk="1"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6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872" indent="-347872" eaLnBrk="0" fontAlgn="base" hangingPunct="0">
              <a:spcBef>
                <a:spcPct val="0"/>
              </a:spcBef>
              <a:spcAft>
                <a:spcPct val="0"/>
              </a:spcAft>
              <a:buFont typeface="Arial" panose="020B0604020202020204" pitchFamily="34" charset="0"/>
              <a:buChar char="•"/>
            </a:pPr>
            <a:r>
              <a:rPr lang="en-US" altLang="en-US" dirty="0"/>
              <a:t>For Spanish Interpretation:</a:t>
            </a:r>
          </a:p>
          <a:p>
            <a:pPr lvl="0" eaLnBrk="0" fontAlgn="base" hangingPunct="0">
              <a:spcBef>
                <a:spcPct val="0"/>
              </a:spcBef>
              <a:spcAft>
                <a:spcPct val="0"/>
              </a:spcAft>
            </a:pPr>
            <a:r>
              <a:rPr lang="en-US" altLang="en-US" dirty="0"/>
              <a:t>	In your meeting/webinar controls, click </a:t>
            </a:r>
            <a:r>
              <a:rPr lang="en-US" altLang="en-US" b="1" dirty="0"/>
              <a:t>Interpretation</a:t>
            </a:r>
            <a:r>
              <a:rPr lang="en-US" altLang="en-US" dirty="0"/>
              <a:t>    </a:t>
            </a:r>
          </a:p>
          <a:p>
            <a:pPr lvl="0" eaLnBrk="0" fontAlgn="base" hangingPunct="0">
              <a:spcBef>
                <a:spcPct val="0"/>
              </a:spcBef>
              <a:spcAft>
                <a:spcPct val="0"/>
              </a:spcAft>
            </a:pPr>
            <a:r>
              <a:rPr lang="en-US" altLang="en-US" dirty="0"/>
              <a:t>	 Click the language that you would like to hear.</a:t>
            </a:r>
            <a:br>
              <a:rPr lang="en-US" altLang="en-US" dirty="0"/>
            </a:br>
            <a:r>
              <a:rPr lang="en-US"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5</a:t>
            </a:fld>
            <a:endParaRPr lang="en-US"/>
          </a:p>
        </p:txBody>
      </p:sp>
    </p:spTree>
    <p:extLst>
      <p:ext uri="{BB962C8B-B14F-4D97-AF65-F5344CB8AC3E}">
        <p14:creationId xmlns:p14="http://schemas.microsoft.com/office/powerpoint/2010/main" val="296925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33</a:t>
            </a:fld>
            <a:endParaRPr lang="en-US"/>
          </a:p>
        </p:txBody>
      </p:sp>
    </p:spTree>
    <p:extLst>
      <p:ext uri="{BB962C8B-B14F-4D97-AF65-F5344CB8AC3E}">
        <p14:creationId xmlns:p14="http://schemas.microsoft.com/office/powerpoint/2010/main" val="3811993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34</a:t>
            </a:fld>
            <a:endParaRPr lang="en-US"/>
          </a:p>
        </p:txBody>
      </p:sp>
    </p:spTree>
    <p:extLst>
      <p:ext uri="{BB962C8B-B14F-4D97-AF65-F5344CB8AC3E}">
        <p14:creationId xmlns:p14="http://schemas.microsoft.com/office/powerpoint/2010/main" val="318018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7659">
              <a:defRPr/>
            </a:pPr>
            <a:fld id="{3790C18A-31AA-4ABE-8106-6AC91B768988}" type="slidenum">
              <a:rPr lang="en-US">
                <a:solidFill>
                  <a:prstClr val="black"/>
                </a:solidFill>
                <a:latin typeface="Calibri"/>
              </a:rPr>
              <a:pPr defTabSz="927659">
                <a:defRPr/>
              </a:pPr>
              <a:t>35</a:t>
            </a:fld>
            <a:endParaRPr lang="en-US">
              <a:solidFill>
                <a:prstClr val="black"/>
              </a:solidFill>
              <a:latin typeface="Calibri"/>
            </a:endParaRPr>
          </a:p>
        </p:txBody>
      </p:sp>
    </p:spTree>
    <p:extLst>
      <p:ext uri="{BB962C8B-B14F-4D97-AF65-F5344CB8AC3E}">
        <p14:creationId xmlns:p14="http://schemas.microsoft.com/office/powerpoint/2010/main" val="287134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6</a:t>
            </a:fld>
            <a:endParaRPr lang="en-US"/>
          </a:p>
        </p:txBody>
      </p:sp>
    </p:spTree>
    <p:extLst>
      <p:ext uri="{BB962C8B-B14F-4D97-AF65-F5344CB8AC3E}">
        <p14:creationId xmlns:p14="http://schemas.microsoft.com/office/powerpoint/2010/main" val="67980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7</a:t>
            </a:fld>
            <a:endParaRPr lang="en-US"/>
          </a:p>
        </p:txBody>
      </p:sp>
    </p:spTree>
    <p:extLst>
      <p:ext uri="{BB962C8B-B14F-4D97-AF65-F5344CB8AC3E}">
        <p14:creationId xmlns:p14="http://schemas.microsoft.com/office/powerpoint/2010/main" val="355382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9</a:t>
            </a:fld>
            <a:endParaRPr lang="en-US"/>
          </a:p>
        </p:txBody>
      </p:sp>
    </p:spTree>
    <p:extLst>
      <p:ext uri="{BB962C8B-B14F-4D97-AF65-F5344CB8AC3E}">
        <p14:creationId xmlns:p14="http://schemas.microsoft.com/office/powerpoint/2010/main" val="267625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10</a:t>
            </a:fld>
            <a:endParaRPr lang="en-US"/>
          </a:p>
        </p:txBody>
      </p:sp>
    </p:spTree>
    <p:extLst>
      <p:ext uri="{BB962C8B-B14F-4D97-AF65-F5344CB8AC3E}">
        <p14:creationId xmlns:p14="http://schemas.microsoft.com/office/powerpoint/2010/main" val="320462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11</a:t>
            </a:fld>
            <a:endParaRPr lang="en-US"/>
          </a:p>
        </p:txBody>
      </p:sp>
    </p:spTree>
    <p:extLst>
      <p:ext uri="{BB962C8B-B14F-4D97-AF65-F5344CB8AC3E}">
        <p14:creationId xmlns:p14="http://schemas.microsoft.com/office/powerpoint/2010/main" val="6511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14</a:t>
            </a:fld>
            <a:endParaRPr lang="en-US"/>
          </a:p>
        </p:txBody>
      </p:sp>
    </p:spTree>
    <p:extLst>
      <p:ext uri="{BB962C8B-B14F-4D97-AF65-F5344CB8AC3E}">
        <p14:creationId xmlns:p14="http://schemas.microsoft.com/office/powerpoint/2010/main" val="438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15</a:t>
            </a:fld>
            <a:endParaRPr lang="en-US" dirty="0"/>
          </a:p>
        </p:txBody>
      </p:sp>
    </p:spTree>
    <p:extLst>
      <p:ext uri="{BB962C8B-B14F-4D97-AF65-F5344CB8AC3E}">
        <p14:creationId xmlns:p14="http://schemas.microsoft.com/office/powerpoint/2010/main" val="65580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857470"/>
            <a:ext cx="5275772" cy="3201724"/>
          </a:xfrm>
        </p:spPr>
        <p:txBody>
          <a:bodyPr anchor="t">
            <a:normAutofit/>
          </a:bodyPr>
          <a:lstStyle>
            <a:lvl1pPr algn="l">
              <a:lnSpc>
                <a:spcPct val="85000"/>
              </a:lnSpc>
              <a:defRPr sz="5775"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4153444"/>
            <a:ext cx="5275772" cy="529766"/>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4735830"/>
            <a:ext cx="1197467" cy="273844"/>
          </a:xfrm>
        </p:spPr>
        <p:txBody>
          <a:bodyPr/>
          <a:lstStyle>
            <a:lvl1pPr algn="l">
              <a:defRPr sz="900">
                <a:solidFill>
                  <a:schemeClr val="tx2"/>
                </a:solidFill>
              </a:defRPr>
            </a:lvl1pPr>
          </a:lstStyle>
          <a:p>
            <a:fld id="{1D8BD707-D9CF-40AE-B4C6-C98DA3205C09}" type="datetimeFigureOut">
              <a:rPr lang="en-US" smtClean="0"/>
              <a:t>2/22/2022</a:t>
            </a:fld>
            <a:endParaRPr lang="en-US"/>
          </a:p>
        </p:txBody>
      </p:sp>
      <p:sp>
        <p:nvSpPr>
          <p:cNvPr id="5" name="Footer Placeholder 4"/>
          <p:cNvSpPr>
            <a:spLocks noGrp="1"/>
          </p:cNvSpPr>
          <p:nvPr>
            <p:ph type="ftr" sz="quarter" idx="11"/>
          </p:nvPr>
        </p:nvSpPr>
        <p:spPr>
          <a:xfrm>
            <a:off x="2250444" y="4735830"/>
            <a:ext cx="3842012" cy="273844"/>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8838008" y="1062162"/>
            <a:ext cx="305991" cy="273844"/>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824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327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045311"/>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1928792"/>
            <a:ext cx="6222491" cy="2464615"/>
          </a:xfrm>
        </p:spPr>
        <p:txBody>
          <a:bodyPr anchor="t">
            <a:normAutofit/>
          </a:bodyPr>
          <a:lstStyle>
            <a:lvl1pPr>
              <a:lnSpc>
                <a:spcPct val="85000"/>
              </a:lnSpc>
              <a:defRPr sz="5775"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045311"/>
            <a:ext cx="6301072" cy="614363"/>
          </a:xfrm>
        </p:spPr>
        <p:txBody>
          <a:bodyPr anchor="ctr">
            <a:normAutofit/>
          </a:bodyPr>
          <a:lstStyle>
            <a:lvl1pPr marL="0" indent="0" algn="r">
              <a:lnSpc>
                <a:spcPct val="113000"/>
              </a:lnSpc>
              <a:spcBef>
                <a:spcPts val="0"/>
              </a:spcBef>
              <a:buNone/>
              <a:defRPr sz="15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57216" y="4735830"/>
            <a:ext cx="1197467" cy="273844"/>
          </a:xfrm>
        </p:spPr>
        <p:txBody>
          <a:bodyPr/>
          <a:lstStyle>
            <a:lvl1pPr>
              <a:defRPr sz="900">
                <a:solidFill>
                  <a:schemeClr val="accent1"/>
                </a:solidFill>
              </a:defRPr>
            </a:lvl1pPr>
          </a:lstStyle>
          <a:p>
            <a:fld id="{C3DA15B3-215A-45CF-B568-4C88ABA533CA}" type="datetimeFigureOut">
              <a:rPr lang="en-US" smtClean="0"/>
              <a:t>2/22/2022</a:t>
            </a:fld>
            <a:endParaRPr lang="en-US"/>
          </a:p>
        </p:txBody>
      </p:sp>
      <p:sp>
        <p:nvSpPr>
          <p:cNvPr id="5" name="Footer Placeholder 4"/>
          <p:cNvSpPr>
            <a:spLocks noGrp="1"/>
          </p:cNvSpPr>
          <p:nvPr>
            <p:ph type="ftr" sz="quarter" idx="11"/>
          </p:nvPr>
        </p:nvSpPr>
        <p:spPr>
          <a:xfrm>
            <a:off x="1460755" y="4735830"/>
            <a:ext cx="4860170" cy="273844"/>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8838008" y="1215570"/>
            <a:ext cx="305991" cy="273844"/>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1" y="4633625"/>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569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405471"/>
            <a:ext cx="4686300" cy="18667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2784350"/>
            <a:ext cx="4686300" cy="18616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795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8338"/>
            <a:ext cx="2873502" cy="37170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418549"/>
            <a:ext cx="4684014" cy="6858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86200" y="1145003"/>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2775620"/>
            <a:ext cx="4686300" cy="6858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86200" y="3502074"/>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1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8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7166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2940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417946"/>
            <a:ext cx="2880360" cy="143942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69214" y="1966134"/>
            <a:ext cx="2880360" cy="2427732"/>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553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480060"/>
            <a:ext cx="4686299" cy="4188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16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482198"/>
            <a:ext cx="1835003" cy="350858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482199"/>
            <a:ext cx="5303009" cy="35085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4445349"/>
            <a:ext cx="2861142" cy="273844"/>
          </a:xfrm>
        </p:spPr>
        <p:txBody>
          <a:bodyPr/>
          <a:lstStyle/>
          <a:p>
            <a:fld id="{1D8BD707-D9CF-40AE-B4C6-C98DA3205C09}" type="datetimeFigureOut">
              <a:rPr lang="en-US" smtClean="0"/>
              <a:t>2/22/2022</a:t>
            </a:fld>
            <a:endParaRPr lang="en-US"/>
          </a:p>
        </p:txBody>
      </p:sp>
      <p:sp>
        <p:nvSpPr>
          <p:cNvPr id="5" name="Footer Placeholder 4"/>
          <p:cNvSpPr>
            <a:spLocks noGrp="1"/>
          </p:cNvSpPr>
          <p:nvPr>
            <p:ph type="ftr" sz="quarter" idx="11"/>
          </p:nvPr>
        </p:nvSpPr>
        <p:spPr>
          <a:xfrm>
            <a:off x="4902140" y="4736962"/>
            <a:ext cx="2861142" cy="273844"/>
          </a:xfrm>
        </p:spPr>
        <p:txBody>
          <a:bodyPr/>
          <a:lstStyle/>
          <a:p>
            <a:endParaRPr lang="en-US"/>
          </a:p>
        </p:txBody>
      </p:sp>
      <p:sp>
        <p:nvSpPr>
          <p:cNvPr id="6" name="Slide Number Placeholder 5"/>
          <p:cNvSpPr>
            <a:spLocks noGrp="1"/>
          </p:cNvSpPr>
          <p:nvPr>
            <p:ph type="sldNum" sz="quarter" idx="12"/>
          </p:nvPr>
        </p:nvSpPr>
        <p:spPr>
          <a:xfrm>
            <a:off x="8838008" y="4205694"/>
            <a:ext cx="305991" cy="273844"/>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4649798"/>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3013"/>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203598"/>
            <a:ext cx="8496944"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80269"/>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008692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96779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53919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8660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0938"/>
            <a:ext cx="4041775" cy="4810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290700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9429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85606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79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447774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195665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39797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32888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2/22/2022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419759"/>
            <a:ext cx="2875430" cy="37143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426800"/>
            <a:ext cx="4686299" cy="42413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4447545"/>
            <a:ext cx="2861142" cy="273844"/>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63937D59-5EDB-4C39-B697-625748F703B6}" type="datetimeFigureOut">
              <a:rPr lang="en-US" smtClean="0"/>
              <a:t>2/22/2022</a:t>
            </a:fld>
            <a:endParaRPr lang="en-US"/>
          </a:p>
        </p:txBody>
      </p:sp>
      <p:sp>
        <p:nvSpPr>
          <p:cNvPr id="5" name="Footer Placeholder 4"/>
          <p:cNvSpPr>
            <a:spLocks noGrp="1"/>
          </p:cNvSpPr>
          <p:nvPr>
            <p:ph type="ftr" sz="quarter" idx="3"/>
          </p:nvPr>
        </p:nvSpPr>
        <p:spPr>
          <a:xfrm>
            <a:off x="571501" y="4735830"/>
            <a:ext cx="2861142" cy="273844"/>
          </a:xfrm>
          <a:prstGeom prst="rect">
            <a:avLst/>
          </a:prstGeom>
        </p:spPr>
        <p:txBody>
          <a:bodyPr vert="horz" lIns="91440" tIns="45720" rIns="91440" bIns="45720" rtlCol="0" anchor="t"/>
          <a:lstStyle>
            <a:lvl1pPr algn="r">
              <a:defRPr sz="9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8838008" y="4205694"/>
            <a:ext cx="305991" cy="273844"/>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4649798"/>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6320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649" r:id="rId12"/>
    <p:sldLayoutId id="2147483650" r:id="rId13"/>
    <p:sldLayoutId id="2147483660" r:id="rId14"/>
  </p:sldLayoutIdLst>
  <p:txStyles>
    <p:titleStyle>
      <a:lvl1pPr algn="r" defTabSz="685800" rtl="0" eaLnBrk="1" latinLnBrk="0" hangingPunct="1">
        <a:lnSpc>
          <a:spcPct val="90000"/>
        </a:lnSpc>
        <a:spcBef>
          <a:spcPct val="0"/>
        </a:spcBef>
        <a:buNone/>
        <a:defRPr sz="3750" b="0" i="1" kern="1200" baseline="0">
          <a:solidFill>
            <a:schemeClr val="accent1"/>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2/22/2022</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390644322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isnapa.org/resources/"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mentisnapa.org/resource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insight.livestories.com/s/v2/cha-homepage/9caa1d21-346b-4095-bb95-e3adee66496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insight.livestories.com/s/v2/cha-homepage/9caa1d21-346b-4095-bb95-e3adee66496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div%20style='position:%20relative;%20padding-bottom:%2056.25%25;%20padding-top:%2035px;%20height:%200;%20overflow:%20hidden;'%3e%3ciframe%20sandbox='allow-scripts%20allow-same-origin%20allow-presentation'%20allowfullscreen='true'%20allowtransparency='true'%20frameborder='0'%20height='315'%20src='https:/www.mentimeter.com/embed/b53d5dab401d973f1c2d79848385835f/643383ad8241'%20style='position:%20absolute;%20top:%200;%20left:%200;%20width:%20100%25;%20height:%20100%25;'%20width='420'%3e%3c/iframe%3e%3c/div"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75606"/>
            <a:ext cx="4286696" cy="165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ubtitle 4"/>
          <p:cNvSpPr>
            <a:spLocks noGrp="1"/>
          </p:cNvSpPr>
          <p:nvPr>
            <p:ph type="subTitle" idx="1"/>
          </p:nvPr>
        </p:nvSpPr>
        <p:spPr>
          <a:xfrm>
            <a:off x="1763688" y="3219822"/>
            <a:ext cx="5275772" cy="529766"/>
          </a:xfrm>
        </p:spPr>
        <p:txBody>
          <a:bodyPr>
            <a:noAutofit/>
          </a:bodyPr>
          <a:lstStyle/>
          <a:p>
            <a:pPr algn="ctr"/>
            <a:r>
              <a:rPr lang="en-US" sz="2800" dirty="0"/>
              <a:t>Welcome!</a:t>
            </a:r>
          </a:p>
          <a:p>
            <a:pPr algn="ctr"/>
            <a:r>
              <a:rPr lang="en-US" sz="2800" dirty="0"/>
              <a:t>¡</a:t>
            </a:r>
            <a:r>
              <a:rPr lang="en-US" sz="2800" dirty="0" err="1"/>
              <a:t>Bienvenidos</a:t>
            </a:r>
            <a:r>
              <a:rPr lang="en-US" sz="2800" dirty="0"/>
              <a:t>!</a:t>
            </a: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dirty="0">
                <a:latin typeface="+mn-lt"/>
              </a:rPr>
              <a:t>Agenda</a:t>
            </a:r>
          </a:p>
        </p:txBody>
      </p:sp>
      <p:sp>
        <p:nvSpPr>
          <p:cNvPr id="4" name="Content Placeholder 3"/>
          <p:cNvSpPr>
            <a:spLocks noGrp="1"/>
          </p:cNvSpPr>
          <p:nvPr>
            <p:ph idx="4294967295"/>
          </p:nvPr>
        </p:nvSpPr>
        <p:spPr>
          <a:xfrm>
            <a:off x="501650" y="1275606"/>
            <a:ext cx="8642350" cy="3024038"/>
          </a:xfrm>
          <a:prstGeom prst="rect">
            <a:avLst/>
          </a:prstGeom>
        </p:spPr>
        <p:txBody>
          <a:bodyPr>
            <a:normAutofit lnSpcReduction="10000"/>
          </a:bodyPr>
          <a:lstStyle/>
          <a:p>
            <a:pPr marL="514350" indent="-514350">
              <a:spcAft>
                <a:spcPts val="600"/>
              </a:spcAft>
              <a:buFont typeface="Arial" panose="020B0604020202020204" pitchFamily="34" charset="0"/>
              <a:buAutoNum type="romanUcPeriod"/>
            </a:pPr>
            <a:r>
              <a:rPr lang="es-ES" sz="3900" dirty="0">
                <a:solidFill>
                  <a:schemeClr val="accent1"/>
                </a:solidFill>
              </a:rPr>
              <a:t>Plan de Acción Comunitaria</a:t>
            </a:r>
          </a:p>
          <a:p>
            <a:pPr marL="514350" indent="-514350">
              <a:spcAft>
                <a:spcPts val="600"/>
              </a:spcAft>
              <a:buFont typeface="Arial" panose="020B0604020202020204" pitchFamily="34" charset="0"/>
              <a:buAutoNum type="romanUcPeriod"/>
            </a:pPr>
            <a:r>
              <a:rPr lang="es-419" sz="3900" dirty="0">
                <a:solidFill>
                  <a:schemeClr val="accent1"/>
                </a:solidFill>
              </a:rPr>
              <a:t>Marco de dominio de Respeto e Inclusión Social</a:t>
            </a:r>
          </a:p>
          <a:p>
            <a:pPr marL="514350" indent="-514350">
              <a:spcAft>
                <a:spcPts val="600"/>
              </a:spcAft>
              <a:buFont typeface="Arial" panose="020B0604020202020204" pitchFamily="34" charset="0"/>
              <a:buAutoNum type="romanUcPeriod"/>
            </a:pPr>
            <a:r>
              <a:rPr lang="en-US" sz="3900" dirty="0">
                <a:solidFill>
                  <a:schemeClr val="accent1"/>
                </a:solidFill>
              </a:rPr>
              <a:t> </a:t>
            </a:r>
            <a:r>
              <a:rPr lang="es-ES" sz="3900" dirty="0">
                <a:solidFill>
                  <a:schemeClr val="accent1"/>
                </a:solidFill>
              </a:rPr>
              <a:t>Evaluación de la Salud Comunitaria </a:t>
            </a:r>
            <a:endParaRPr lang="en-US" sz="3900" dirty="0">
              <a:solidFill>
                <a:schemeClr val="accent1"/>
              </a:solidFill>
            </a:endParaRPr>
          </a:p>
          <a:p>
            <a:pPr marL="514350" lvl="0" indent="-514350">
              <a:spcAft>
                <a:spcPts val="600"/>
              </a:spcAft>
              <a:buAutoNum type="romanUcPeriod"/>
            </a:pPr>
            <a:endParaRPr lang="en-US" sz="4600" dirty="0"/>
          </a:p>
          <a:p>
            <a:pPr marL="514350" lvl="0" indent="-514350">
              <a:spcAft>
                <a:spcPts val="600"/>
              </a:spcAft>
              <a:buAutoNum type="romanUcPeriod"/>
            </a:pPr>
            <a:endParaRPr lang="en-US" sz="2800" dirty="0"/>
          </a:p>
          <a:p>
            <a:endParaRPr lang="en-US" sz="1600" dirty="0"/>
          </a:p>
        </p:txBody>
      </p:sp>
    </p:spTree>
    <p:extLst>
      <p:ext uri="{BB962C8B-B14F-4D97-AF65-F5344CB8AC3E}">
        <p14:creationId xmlns:p14="http://schemas.microsoft.com/office/powerpoint/2010/main" val="340271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843558"/>
            <a:ext cx="7488832" cy="1631216"/>
          </a:xfrm>
          <a:prstGeom prst="rect">
            <a:avLst/>
          </a:prstGeom>
          <a:noFill/>
        </p:spPr>
        <p:txBody>
          <a:bodyPr wrap="square" rtlCol="0">
            <a:spAutoFit/>
          </a:bodyPr>
          <a:lstStyle/>
          <a:p>
            <a:r>
              <a:rPr lang="en-US" sz="5000" dirty="0"/>
              <a:t>Community Health </a:t>
            </a:r>
          </a:p>
          <a:p>
            <a:r>
              <a:rPr lang="en-US" sz="5000" dirty="0"/>
              <a:t>Action Plan</a:t>
            </a:r>
          </a:p>
        </p:txBody>
      </p:sp>
      <p:sp>
        <p:nvSpPr>
          <p:cNvPr id="4" name="TextBox 3"/>
          <p:cNvSpPr txBox="1"/>
          <p:nvPr/>
        </p:nvSpPr>
        <p:spPr>
          <a:xfrm>
            <a:off x="503897" y="3003798"/>
            <a:ext cx="7272808" cy="1631216"/>
          </a:xfrm>
          <a:prstGeom prst="rect">
            <a:avLst/>
          </a:prstGeom>
          <a:noFill/>
        </p:spPr>
        <p:txBody>
          <a:bodyPr wrap="square" rtlCol="0">
            <a:spAutoFit/>
          </a:bodyPr>
          <a:lstStyle/>
          <a:p>
            <a:r>
              <a:rPr lang="en-US" sz="5000" dirty="0"/>
              <a:t>Plan de </a:t>
            </a:r>
            <a:r>
              <a:rPr lang="en-US" sz="5000" dirty="0" err="1"/>
              <a:t>acción</a:t>
            </a:r>
            <a:r>
              <a:rPr lang="en-US" sz="5000" dirty="0"/>
              <a:t> de </a:t>
            </a:r>
            <a:r>
              <a:rPr lang="en-US" sz="5000" dirty="0" err="1"/>
              <a:t>Salud</a:t>
            </a:r>
            <a:r>
              <a:rPr lang="en-US" sz="5000" dirty="0"/>
              <a:t>  </a:t>
            </a:r>
          </a:p>
          <a:p>
            <a:r>
              <a:rPr lang="en-US" sz="5000" dirty="0" err="1"/>
              <a:t>Comunitaria</a:t>
            </a:r>
            <a:r>
              <a:rPr lang="en-US" sz="5000" dirty="0"/>
              <a:t> </a:t>
            </a:r>
          </a:p>
        </p:txBody>
      </p:sp>
    </p:spTree>
    <p:extLst>
      <p:ext uri="{BB962C8B-B14F-4D97-AF65-F5344CB8AC3E}">
        <p14:creationId xmlns:p14="http://schemas.microsoft.com/office/powerpoint/2010/main" val="60499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95486"/>
            <a:ext cx="6192688"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Mental Wellness </a:t>
            </a: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and Community Resiliency</a:t>
            </a:r>
            <a:endPar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Rectangle 2"/>
          <p:cNvSpPr/>
          <p:nvPr/>
        </p:nvSpPr>
        <p:spPr>
          <a:xfrm>
            <a:off x="323528" y="703317"/>
            <a:ext cx="504056" cy="4440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6456" y="786905"/>
            <a:ext cx="720080" cy="776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6652" y="483518"/>
            <a:ext cx="8910736" cy="4247317"/>
          </a:xfrm>
          <a:prstGeom prst="rect">
            <a:avLst/>
          </a:prstGeom>
        </p:spPr>
        <p:txBody>
          <a:bodyPr wrap="square">
            <a:spAutoFit/>
          </a:bodyPr>
          <a:lstStyle/>
          <a:p>
            <a:pPr defTabSz="685800" latinLnBrk="0">
              <a:defRPr/>
            </a:pPr>
            <a:endParaRPr lang="en-US" kern="0" dirty="0">
              <a:solidFill>
                <a:schemeClr val="tx2"/>
              </a:solidFill>
            </a:endParaRPr>
          </a:p>
          <a:p>
            <a:pPr marL="257175" indent="-257175" defTabSz="685800" latinLnBrk="0">
              <a:buFont typeface="Wingdings" panose="05000000000000000000" pitchFamily="2" charset="2"/>
              <a:buChar char="§"/>
              <a:defRPr/>
            </a:pPr>
            <a:r>
              <a:rPr lang="en-US" kern="0" dirty="0">
                <a:solidFill>
                  <a:schemeClr val="tx2"/>
                </a:solidFill>
              </a:rPr>
              <a:t>Community Mental Wellness Campaign to decrease stigma around seeking mental wellness support.</a:t>
            </a:r>
          </a:p>
          <a:p>
            <a:pPr marL="557213" lvl="1" indent="-214313" defTabSz="685800" latinLnBrk="0">
              <a:buFont typeface="Arial" panose="020B0604020202020204" pitchFamily="34" charset="0"/>
              <a:buChar char="•"/>
              <a:defRPr/>
            </a:pPr>
            <a:r>
              <a:rPr lang="en-US" kern="0" dirty="0">
                <a:solidFill>
                  <a:schemeClr val="tx2"/>
                </a:solidFill>
              </a:rPr>
              <a:t>Convene cross-sector organizations with current mental health campaigns (or interest in mental health campaigns) to leverage knowledge, resources, and collaborate on a shared campaign.</a:t>
            </a:r>
          </a:p>
          <a:p>
            <a:pPr marL="557213" lvl="1" indent="-214313" defTabSz="685800" latinLnBrk="0">
              <a:buFont typeface="Arial" panose="020B0604020202020204" pitchFamily="34" charset="0"/>
              <a:buChar char="•"/>
              <a:defRPr/>
            </a:pPr>
            <a:endParaRPr lang="en-US" kern="0" dirty="0">
              <a:solidFill>
                <a:schemeClr val="tx2"/>
              </a:solidFill>
            </a:endParaRPr>
          </a:p>
          <a:p>
            <a:pPr marL="257175" indent="-257175" defTabSz="685800" latinLnBrk="0">
              <a:buFont typeface="Wingdings" panose="05000000000000000000" pitchFamily="2" charset="2"/>
              <a:buChar char="§"/>
              <a:defRPr/>
            </a:pPr>
            <a:r>
              <a:rPr lang="en-US" kern="0" dirty="0">
                <a:solidFill>
                  <a:schemeClr val="tx2"/>
                </a:solidFill>
              </a:rPr>
              <a:t>Create a resource list that supports mental wellness and community resilience</a:t>
            </a:r>
          </a:p>
          <a:p>
            <a:pPr marL="600075" lvl="1" indent="-257175" defTabSz="685800" latinLnBrk="0">
              <a:buFont typeface="Arial" panose="020B0604020202020204" pitchFamily="34" charset="0"/>
              <a:buChar char="•"/>
              <a:defRPr/>
            </a:pPr>
            <a:r>
              <a:rPr lang="en-US" kern="0" dirty="0">
                <a:solidFill>
                  <a:schemeClr val="tx2"/>
                </a:solidFill>
              </a:rPr>
              <a:t>Build off of  Mentis’ existing resource list (</a:t>
            </a:r>
            <a:r>
              <a:rPr lang="en-US" kern="0" dirty="0">
                <a:solidFill>
                  <a:schemeClr val="tx2"/>
                </a:solidFill>
                <a:hlinkClick r:id="rId2"/>
              </a:rPr>
              <a:t>https://mentisnapa.org/resources/</a:t>
            </a:r>
            <a:r>
              <a:rPr lang="en-US" kern="0" dirty="0">
                <a:solidFill>
                  <a:schemeClr val="tx2"/>
                </a:solidFill>
              </a:rPr>
              <a:t>) </a:t>
            </a:r>
          </a:p>
          <a:p>
            <a:pPr marL="600075" lvl="1" indent="-257175" defTabSz="685800" latinLnBrk="0">
              <a:buFont typeface="Arial" panose="020B0604020202020204" pitchFamily="34" charset="0"/>
              <a:buChar char="•"/>
              <a:defRPr/>
            </a:pPr>
            <a:r>
              <a:rPr lang="en-US" kern="0" dirty="0">
                <a:solidFill>
                  <a:schemeClr val="tx2"/>
                </a:solidFill>
              </a:rPr>
              <a:t>Aim for bilingual, culturally appropriate resources that address full spectrum of mental wellness</a:t>
            </a:r>
          </a:p>
          <a:p>
            <a:pPr marL="600075" lvl="1" indent="-257175" defTabSz="685800" latinLnBrk="0">
              <a:buFont typeface="Arial" panose="020B0604020202020204" pitchFamily="34" charset="0"/>
              <a:buChar char="•"/>
              <a:defRPr/>
            </a:pPr>
            <a:r>
              <a:rPr lang="en-US" kern="0" dirty="0">
                <a:solidFill>
                  <a:schemeClr val="tx2"/>
                </a:solidFill>
              </a:rPr>
              <a:t>Include information about kits available across the county.</a:t>
            </a:r>
          </a:p>
          <a:p>
            <a:pPr marL="557213" lvl="1" indent="-214313" defTabSz="685800" latinLnBrk="0">
              <a:buFont typeface="Arial" panose="020B0604020202020204" pitchFamily="34" charset="0"/>
              <a:buChar char="•"/>
              <a:defRPr/>
            </a:pPr>
            <a:endParaRPr lang="en-US" kern="0" dirty="0">
              <a:solidFill>
                <a:schemeClr val="tx2"/>
              </a:solidFill>
            </a:endParaRPr>
          </a:p>
          <a:p>
            <a:pPr marL="257175" indent="-257175" defTabSz="685800" latinLnBrk="0">
              <a:buFont typeface="Wingdings" panose="05000000000000000000" pitchFamily="2" charset="2"/>
              <a:buChar char="§"/>
              <a:defRPr/>
            </a:pPr>
            <a:r>
              <a:rPr lang="en-US" kern="0" dirty="0">
                <a:solidFill>
                  <a:schemeClr val="tx2"/>
                </a:solidFill>
              </a:rPr>
              <a:t>Convene Napa County Kit Makers to collect kit data, leverage knowledge, resources, distribution expertise, and build capacity.</a:t>
            </a:r>
          </a:p>
        </p:txBody>
      </p:sp>
    </p:spTree>
    <p:extLst>
      <p:ext uri="{BB962C8B-B14F-4D97-AF65-F5344CB8AC3E}">
        <p14:creationId xmlns:p14="http://schemas.microsoft.com/office/powerpoint/2010/main" val="223681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195486"/>
            <a:ext cx="7056784"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s-419" sz="2400" b="1" dirty="0">
                <a:solidFill>
                  <a:prstClr val="white"/>
                </a:solidFill>
                <a:latin typeface="Corbel" panose="020B0503020204020204"/>
              </a:rPr>
              <a:t>El Bienestar Mental </a:t>
            </a:r>
            <a:r>
              <a:rPr lang="es-419" sz="2400" dirty="0">
                <a:solidFill>
                  <a:prstClr val="white"/>
                </a:solidFill>
                <a:latin typeface="Corbel" panose="020B0503020204020204"/>
              </a:rPr>
              <a:t>y Adaptación de la Comunidad</a:t>
            </a:r>
            <a:endParaRPr kumimoji="0" lang="es-419" sz="2400" i="1" u="none" strike="noStrike" kern="1200" cap="none" spc="0" normalizeH="0" baseline="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 name="Rectangle 2"/>
          <p:cNvSpPr/>
          <p:nvPr/>
        </p:nvSpPr>
        <p:spPr>
          <a:xfrm>
            <a:off x="323528" y="703317"/>
            <a:ext cx="504056" cy="4440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6456" y="786905"/>
            <a:ext cx="720080" cy="776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6652" y="483518"/>
            <a:ext cx="8910736" cy="4524315"/>
          </a:xfrm>
          <a:prstGeom prst="rect">
            <a:avLst/>
          </a:prstGeom>
        </p:spPr>
        <p:txBody>
          <a:bodyPr wrap="square">
            <a:spAutoFit/>
          </a:bodyPr>
          <a:lstStyle/>
          <a:p>
            <a:pPr defTabSz="685800" latinLnBrk="0">
              <a:defRPr/>
            </a:pPr>
            <a:endParaRPr lang="es-419" kern="0" dirty="0">
              <a:solidFill>
                <a:schemeClr val="tx2"/>
              </a:solidFill>
            </a:endParaRPr>
          </a:p>
          <a:p>
            <a:pPr marL="257175" indent="-257175" defTabSz="685800" latinLnBrk="0">
              <a:buFont typeface="Wingdings" panose="05000000000000000000" pitchFamily="2" charset="2"/>
              <a:buChar char="§"/>
              <a:defRPr/>
            </a:pPr>
            <a:r>
              <a:rPr lang="es-419" kern="0" dirty="0">
                <a:solidFill>
                  <a:schemeClr val="tx2"/>
                </a:solidFill>
              </a:rPr>
              <a:t>Campaña de Bienestar Mental Comunitaria para reducir el estigma sobre la búsqueda de apoyo para el bienestar mental.</a:t>
            </a:r>
          </a:p>
          <a:p>
            <a:pPr marL="714375" lvl="1" indent="-257175" defTabSz="685800" latinLnBrk="0">
              <a:buFont typeface="Wingdings" panose="05000000000000000000" pitchFamily="2" charset="2"/>
              <a:buChar char="§"/>
              <a:defRPr/>
            </a:pPr>
            <a:r>
              <a:rPr lang="es-419" kern="0" dirty="0">
                <a:solidFill>
                  <a:schemeClr val="tx2"/>
                </a:solidFill>
              </a:rPr>
              <a:t>Convocar organizaciones intersectoriales con campañas actuales de salud mental (o interés en campañas de salud mental) a aprovechar los conocimientos, recursos, y colaborar en una campaña compartida.</a:t>
            </a:r>
          </a:p>
          <a:p>
            <a:pPr marL="714375" lvl="1" indent="-257175" defTabSz="685800" latinLnBrk="0">
              <a:buFont typeface="Wingdings" panose="05000000000000000000" pitchFamily="2" charset="2"/>
              <a:buChar char="§"/>
              <a:defRPr/>
            </a:pPr>
            <a:endParaRPr lang="es-419" kern="0" dirty="0">
              <a:solidFill>
                <a:schemeClr val="tx2"/>
              </a:solidFill>
            </a:endParaRPr>
          </a:p>
          <a:p>
            <a:pPr marL="257175" indent="-257175" defTabSz="685800" latinLnBrk="0">
              <a:buFont typeface="Wingdings" panose="05000000000000000000" pitchFamily="2" charset="2"/>
              <a:buChar char="§"/>
              <a:defRPr/>
            </a:pPr>
            <a:r>
              <a:rPr lang="es-419" kern="0" dirty="0">
                <a:solidFill>
                  <a:schemeClr val="tx2"/>
                </a:solidFill>
              </a:rPr>
              <a:t>Crear una lista de recursos que apoye el bienestar mental y adaptación comunitaria</a:t>
            </a:r>
          </a:p>
          <a:p>
            <a:pPr marL="600075" lvl="1" indent="-257175" defTabSz="685800" latinLnBrk="0">
              <a:buFont typeface="Arial" panose="020B0604020202020204" pitchFamily="34" charset="0"/>
              <a:buChar char="•"/>
              <a:defRPr/>
            </a:pPr>
            <a:r>
              <a:rPr lang="es-419" kern="0" dirty="0">
                <a:solidFill>
                  <a:schemeClr val="tx2"/>
                </a:solidFill>
              </a:rPr>
              <a:t>Usar la lista de recursos existentes de </a:t>
            </a:r>
            <a:r>
              <a:rPr lang="es-419" kern="0" dirty="0" err="1">
                <a:solidFill>
                  <a:schemeClr val="tx2"/>
                </a:solidFill>
              </a:rPr>
              <a:t>Mentis</a:t>
            </a:r>
            <a:r>
              <a:rPr lang="es-419" kern="0" dirty="0">
                <a:solidFill>
                  <a:schemeClr val="tx2"/>
                </a:solidFill>
              </a:rPr>
              <a:t> (</a:t>
            </a:r>
            <a:r>
              <a:rPr lang="es-419" kern="0" dirty="0">
                <a:solidFill>
                  <a:schemeClr val="tx2"/>
                </a:solidFill>
                <a:hlinkClick r:id="rId2"/>
              </a:rPr>
              <a:t>https://mentisnapa.org/resources/</a:t>
            </a:r>
            <a:r>
              <a:rPr lang="es-419" kern="0" dirty="0">
                <a:solidFill>
                  <a:schemeClr val="tx2"/>
                </a:solidFill>
              </a:rPr>
              <a:t>) </a:t>
            </a:r>
          </a:p>
          <a:p>
            <a:pPr marL="600075" lvl="1" indent="-257175" defTabSz="685800" latinLnBrk="0">
              <a:buFont typeface="Arial" panose="020B0604020202020204" pitchFamily="34" charset="0"/>
              <a:buChar char="•"/>
              <a:defRPr/>
            </a:pPr>
            <a:r>
              <a:rPr lang="es-419" kern="0" dirty="0">
                <a:solidFill>
                  <a:schemeClr val="tx2"/>
                </a:solidFill>
              </a:rPr>
              <a:t>Apunte a recursos bilingües y culturalmente apropiados que aborden el espectro completo del bienestar mental</a:t>
            </a:r>
          </a:p>
          <a:p>
            <a:pPr marL="600075" lvl="1" indent="-257175" defTabSz="685800" latinLnBrk="0">
              <a:buFont typeface="Arial" panose="020B0604020202020204" pitchFamily="34" charset="0"/>
              <a:buChar char="•"/>
              <a:defRPr/>
            </a:pPr>
            <a:r>
              <a:rPr lang="es-419" kern="0" dirty="0">
                <a:solidFill>
                  <a:schemeClr val="tx2"/>
                </a:solidFill>
              </a:rPr>
              <a:t>Incluir información sobre kits disponibles en todo el condado. </a:t>
            </a:r>
          </a:p>
          <a:p>
            <a:pPr marL="557213" lvl="1" indent="-214313" defTabSz="685800" latinLnBrk="0">
              <a:buFont typeface="Arial" panose="020B0604020202020204" pitchFamily="34" charset="0"/>
              <a:buChar char="•"/>
              <a:defRPr/>
            </a:pPr>
            <a:endParaRPr lang="es-419" kern="0" dirty="0">
              <a:solidFill>
                <a:schemeClr val="tx2"/>
              </a:solidFill>
            </a:endParaRPr>
          </a:p>
          <a:p>
            <a:pPr marL="257175" indent="-257175" defTabSz="685800" latinLnBrk="0">
              <a:buFont typeface="Wingdings" panose="05000000000000000000" pitchFamily="2" charset="2"/>
              <a:buChar char="§"/>
              <a:defRPr/>
            </a:pPr>
            <a:r>
              <a:rPr lang="es-419" kern="0" dirty="0">
                <a:solidFill>
                  <a:schemeClr val="tx2"/>
                </a:solidFill>
              </a:rPr>
              <a:t>Convocar a los Fabricantes de Kits del Condado de Napa a colectar datos, aprovechar los conocimientos, recursos, experiencia especializados en distribución y creación de capacidad .</a:t>
            </a:r>
          </a:p>
        </p:txBody>
      </p:sp>
    </p:spTree>
    <p:extLst>
      <p:ext uri="{BB962C8B-B14F-4D97-AF65-F5344CB8AC3E}">
        <p14:creationId xmlns:p14="http://schemas.microsoft.com/office/powerpoint/2010/main" val="252622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365920" y="16121"/>
            <a:ext cx="8784976" cy="523220"/>
          </a:xfrm>
          <a:prstGeom prst="rect">
            <a:avLst/>
          </a:prstGeom>
        </p:spPr>
        <p:txBody>
          <a:bodyPr wrap="square">
            <a:spAutoFit/>
          </a:bodyPr>
          <a:lstStyle/>
          <a:p>
            <a:pPr lvl="0" defTabSz="457200" latinLnBrk="0"/>
            <a:r>
              <a:rPr lang="en-US" sz="2800" b="1" dirty="0">
                <a:solidFill>
                  <a:schemeClr val="accent1"/>
                </a:solidFill>
                <a:latin typeface="Corbel" panose="020B0503020204020204" pitchFamily="34" charset="0"/>
              </a:rPr>
              <a:t>Youth</a:t>
            </a:r>
            <a:r>
              <a:rPr lang="en-US" sz="2800" dirty="0">
                <a:solidFill>
                  <a:schemeClr val="accent1"/>
                </a:solidFill>
                <a:latin typeface="Corbel" panose="020B0503020204020204" pitchFamily="34" charset="0"/>
              </a:rPr>
              <a:t> Activity Calendar and Youth Event Design Forum</a:t>
            </a:r>
          </a:p>
        </p:txBody>
      </p:sp>
      <p:sp>
        <p:nvSpPr>
          <p:cNvPr id="9" name="Subtitle 2"/>
          <p:cNvSpPr txBox="1">
            <a:spLocks/>
          </p:cNvSpPr>
          <p:nvPr/>
        </p:nvSpPr>
        <p:spPr>
          <a:xfrm>
            <a:off x="69036" y="851173"/>
            <a:ext cx="8609162" cy="1655762"/>
          </a:xfrm>
          <a:prstGeom prst="rect">
            <a:avLst/>
          </a:prstGeom>
        </p:spPr>
        <p:txBody>
          <a:bodyPr>
            <a:normAutofit fontScale="25000" lnSpcReduction="20000"/>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n-US" sz="8000" dirty="0">
                <a:solidFill>
                  <a:schemeClr val="accent1"/>
                </a:solidFill>
                <a:latin typeface="Corbel" panose="020B0503020204020204" pitchFamily="34" charset="0"/>
              </a:rPr>
              <a:t>Social media account: youth to design and upload information about activities/events that are low/no cost, accessible, occurring across the county, and alcohol free. Youth will be compensated for posting and designing graphics, planning and design of social media account, and managing account on a weekly basis. </a:t>
            </a:r>
          </a:p>
          <a:p>
            <a:endParaRPr lang="en-US" dirty="0"/>
          </a:p>
        </p:txBody>
      </p:sp>
      <p:sp>
        <p:nvSpPr>
          <p:cNvPr id="10" name="Subtitle 2"/>
          <p:cNvSpPr txBox="1">
            <a:spLocks/>
          </p:cNvSpPr>
          <p:nvPr/>
        </p:nvSpPr>
        <p:spPr>
          <a:xfrm>
            <a:off x="89216" y="2515102"/>
            <a:ext cx="9061680"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n-US" sz="2000" dirty="0">
                <a:solidFill>
                  <a:schemeClr val="accent1"/>
                </a:solidFill>
                <a:latin typeface="Corbel" panose="020B0503020204020204" pitchFamily="34" charset="0"/>
              </a:rPr>
              <a:t>Youth led  event design forum: convene all of the teen groups that LHNC has previously engaged to design a youth event that is responsive to their feedback. The event timeline and agenda will be co-created with youth to ensure it is accessible, attractive, and engaging for participants. The goal of the event is to capture data based on the experience of youth in Napa County and compile this information into recommendations for the community. All youth attendees would be compensated for their time and expertise.</a:t>
            </a:r>
          </a:p>
          <a:p>
            <a:endParaRPr lang="en-US" sz="2000" dirty="0">
              <a:solidFill>
                <a:schemeClr val="accent1"/>
              </a:solidFill>
            </a:endParaRPr>
          </a:p>
        </p:txBody>
      </p:sp>
    </p:spTree>
    <p:extLst>
      <p:ext uri="{BB962C8B-B14F-4D97-AF65-F5344CB8AC3E}">
        <p14:creationId xmlns:p14="http://schemas.microsoft.com/office/powerpoint/2010/main" val="153934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365920" y="16121"/>
            <a:ext cx="8784976" cy="954107"/>
          </a:xfrm>
          <a:prstGeom prst="rect">
            <a:avLst/>
          </a:prstGeom>
        </p:spPr>
        <p:txBody>
          <a:bodyPr wrap="square">
            <a:spAutoFit/>
          </a:bodyPr>
          <a:lstStyle/>
          <a:p>
            <a:pPr lvl="0" defTabSz="457200" latinLnBrk="0"/>
            <a:r>
              <a:rPr lang="es-419" sz="2800" dirty="0">
                <a:solidFill>
                  <a:schemeClr val="accent1"/>
                </a:solidFill>
                <a:latin typeface="Corbel" panose="020B0503020204020204" pitchFamily="34" charset="0"/>
              </a:rPr>
              <a:t>Calendario</a:t>
            </a:r>
            <a:r>
              <a:rPr lang="en-US" sz="2800" dirty="0">
                <a:solidFill>
                  <a:schemeClr val="accent1"/>
                </a:solidFill>
                <a:latin typeface="Corbel" panose="020B0503020204020204" pitchFamily="34" charset="0"/>
              </a:rPr>
              <a:t> de Actividades </a:t>
            </a:r>
            <a:r>
              <a:rPr lang="en-US" sz="2800" b="1" dirty="0">
                <a:solidFill>
                  <a:schemeClr val="accent1"/>
                </a:solidFill>
                <a:latin typeface="Corbel" panose="020B0503020204020204" pitchFamily="34" charset="0"/>
              </a:rPr>
              <a:t>Juveniles </a:t>
            </a:r>
            <a:r>
              <a:rPr lang="en-US" sz="2800" dirty="0">
                <a:solidFill>
                  <a:schemeClr val="accent1"/>
                </a:solidFill>
                <a:latin typeface="Corbel" panose="020B0503020204020204" pitchFamily="34" charset="0"/>
              </a:rPr>
              <a:t>y</a:t>
            </a:r>
            <a:r>
              <a:rPr lang="en-US" sz="2800" b="1" dirty="0">
                <a:solidFill>
                  <a:schemeClr val="accent1"/>
                </a:solidFill>
                <a:latin typeface="Corbel" panose="020B0503020204020204" pitchFamily="34" charset="0"/>
              </a:rPr>
              <a:t> </a:t>
            </a:r>
            <a:r>
              <a:rPr lang="es-ES" sz="2800" dirty="0">
                <a:solidFill>
                  <a:schemeClr val="accent1"/>
                </a:solidFill>
                <a:latin typeface="Corbel" panose="020B0503020204020204" pitchFamily="34" charset="0"/>
              </a:rPr>
              <a:t>Foro de Diseño de Eventos Juveniles</a:t>
            </a:r>
            <a:endParaRPr lang="en-US" sz="2800" dirty="0">
              <a:solidFill>
                <a:schemeClr val="accent1"/>
              </a:solidFill>
              <a:latin typeface="Corbel" panose="020B0503020204020204" pitchFamily="34" charset="0"/>
            </a:endParaRPr>
          </a:p>
        </p:txBody>
      </p:sp>
      <p:sp>
        <p:nvSpPr>
          <p:cNvPr id="9" name="Subtitle 2"/>
          <p:cNvSpPr txBox="1">
            <a:spLocks/>
          </p:cNvSpPr>
          <p:nvPr/>
        </p:nvSpPr>
        <p:spPr>
          <a:xfrm>
            <a:off x="89216" y="934435"/>
            <a:ext cx="8609162" cy="1655762"/>
          </a:xfrm>
          <a:prstGeom prst="rect">
            <a:avLst/>
          </a:prstGeom>
        </p:spPr>
        <p:txBody>
          <a:bodyPr>
            <a:norm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s-419" sz="1800" dirty="0">
                <a:solidFill>
                  <a:schemeClr val="accent1"/>
                </a:solidFill>
                <a:latin typeface="Corbel" panose="020B0503020204020204" pitchFamily="34" charset="0"/>
              </a:rPr>
              <a:t>Cuenta de Redes Sociales: jóvenes podrán diseñar y publicar información sobre actividades/eventos que son de bajo costo/sin costo, accesibles, que ocurren en todo el condado, y sin alcohol. Jóvenes serán compensados por publicar y diseñar gráficos, planificar y diseñar una cuenta de redes sociales, y dirigir la cuenta semanalmente.</a:t>
            </a:r>
            <a:endParaRPr lang="en-US" sz="300" dirty="0"/>
          </a:p>
        </p:txBody>
      </p:sp>
      <p:sp>
        <p:nvSpPr>
          <p:cNvPr id="10" name="Subtitle 2"/>
          <p:cNvSpPr txBox="1">
            <a:spLocks/>
          </p:cNvSpPr>
          <p:nvPr/>
        </p:nvSpPr>
        <p:spPr>
          <a:xfrm>
            <a:off x="89216" y="2515102"/>
            <a:ext cx="9061680" cy="1655762"/>
          </a:xfrm>
          <a:prstGeom prst="rect">
            <a:avLst/>
          </a:prstGeom>
        </p:spPr>
        <p:txBody>
          <a:bodyPr>
            <a:no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r>
              <a:rPr lang="es-419" sz="1800" dirty="0">
                <a:solidFill>
                  <a:schemeClr val="accent1"/>
                </a:solidFill>
                <a:latin typeface="Corbel" panose="020B0503020204020204" pitchFamily="34" charset="0"/>
              </a:rPr>
              <a:t>Foro de </a:t>
            </a:r>
            <a:r>
              <a:rPr lang="es-ES" sz="1800" dirty="0">
                <a:solidFill>
                  <a:schemeClr val="accent1"/>
                </a:solidFill>
                <a:latin typeface="Corbel" panose="020B0503020204020204" pitchFamily="34" charset="0"/>
              </a:rPr>
              <a:t>diseño</a:t>
            </a:r>
            <a:r>
              <a:rPr lang="es-419" sz="1800" dirty="0">
                <a:solidFill>
                  <a:schemeClr val="accent1"/>
                </a:solidFill>
                <a:latin typeface="Corbel" panose="020B0503020204020204" pitchFamily="34" charset="0"/>
              </a:rPr>
              <a:t> de eventos dirigido por jóvenes: convocar a todos los grupos de adolescentes que LHNC ha involucrado previamente para diseñar un evento juvenil que responda a comentarios.  La escala de tiempo y la agenda del evento se crearán conjuntamente con la juventud para garantizar que sea accesible, atractivo, e interesante para los participantes. El objetivo del evento es capturar datos basados en la experiencia de la juventud en el condado de Napa y compilar esta información en recomendaciones para la comunidad. Todos los jóvenes asistentes serán compensado por su tiempo y experiencia</a:t>
            </a:r>
            <a:endParaRPr lang="es-419" sz="1800" dirty="0">
              <a:solidFill>
                <a:schemeClr val="accent1"/>
              </a:solidFill>
            </a:endParaRPr>
          </a:p>
        </p:txBody>
      </p:sp>
    </p:spTree>
    <p:extLst>
      <p:ext uri="{BB962C8B-B14F-4D97-AF65-F5344CB8AC3E}">
        <p14:creationId xmlns:p14="http://schemas.microsoft.com/office/powerpoint/2010/main" val="315387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411510"/>
            <a:ext cx="6192688"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Language</a:t>
            </a: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 Inclusion</a:t>
            </a:r>
            <a:endPar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1043608" y="1275606"/>
            <a:ext cx="734481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2-3 design sprints with Spanish-speaking community </a:t>
            </a:r>
          </a:p>
          <a:p>
            <a:r>
              <a:rPr lang="en-US" sz="2400" dirty="0"/>
              <a:t>associations. First will be with Parent University, focused on information access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County wide Spanish language survey focused on </a:t>
            </a:r>
          </a:p>
          <a:p>
            <a:r>
              <a:rPr lang="en-US" sz="2400" dirty="0"/>
              <a:t>access to services, information, and local government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Best practices for language inclusion document</a:t>
            </a:r>
          </a:p>
        </p:txBody>
      </p:sp>
    </p:spTree>
    <p:extLst>
      <p:ext uri="{BB962C8B-B14F-4D97-AF65-F5344CB8AC3E}">
        <p14:creationId xmlns:p14="http://schemas.microsoft.com/office/powerpoint/2010/main" val="20538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3478"/>
            <a:ext cx="6192688" cy="1015663"/>
          </a:xfrm>
          <a:prstGeom prst="rect">
            <a:avLst/>
          </a:prstGeom>
          <a:noFill/>
        </p:spPr>
        <p:txBody>
          <a:bodyPr wrap="square" rtlCol="0">
            <a:spAutoFit/>
          </a:bodyPr>
          <a:lstStyle/>
          <a:p>
            <a:pPr lvl="0">
              <a:defRPr/>
            </a:pPr>
            <a:r>
              <a:rPr lang="es-419" sz="2400" dirty="0">
                <a:solidFill>
                  <a:prstClr val="white"/>
                </a:solidFill>
              </a:rPr>
              <a:t>Inclusión de Lenguaje</a:t>
            </a:r>
            <a:endParaRPr kumimoji="0" lang="es-419" sz="24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827584" y="771550"/>
            <a:ext cx="7920880" cy="4524315"/>
          </a:xfrm>
          <a:prstGeom prst="rect">
            <a:avLst/>
          </a:prstGeom>
          <a:noFill/>
        </p:spPr>
        <p:txBody>
          <a:bodyPr wrap="square" rtlCol="0">
            <a:spAutoFit/>
          </a:bodyPr>
          <a:lstStyle/>
          <a:p>
            <a:pPr marL="285750" indent="-285750">
              <a:buFont typeface="Arial" panose="020B0604020202020204" pitchFamily="34" charset="0"/>
              <a:buChar char="•"/>
            </a:pPr>
            <a:r>
              <a:rPr lang="es-419" sz="2400" dirty="0"/>
              <a:t>2-3 ‘</a:t>
            </a:r>
            <a:r>
              <a:rPr lang="es-419" sz="2400" dirty="0" err="1"/>
              <a:t>sprints</a:t>
            </a:r>
            <a:r>
              <a:rPr lang="es-419" sz="2400" dirty="0"/>
              <a:t> de diseño’ con organizaciones comunitarias de habla español. El primero será con </a:t>
            </a:r>
            <a:endParaRPr lang="es-419" sz="2400" dirty="0" smtClean="0"/>
          </a:p>
          <a:p>
            <a:r>
              <a:rPr lang="es-419" sz="2400" dirty="0"/>
              <a:t> </a:t>
            </a:r>
            <a:r>
              <a:rPr lang="es-419" sz="2400" dirty="0" smtClean="0"/>
              <a:t>    </a:t>
            </a:r>
            <a:r>
              <a:rPr lang="es-419" sz="2400" dirty="0" err="1" smtClean="0"/>
              <a:t>Parent</a:t>
            </a:r>
            <a:r>
              <a:rPr lang="es-419" sz="2400" dirty="0" smtClean="0"/>
              <a:t> </a:t>
            </a:r>
            <a:r>
              <a:rPr lang="es-419" sz="2400" dirty="0" err="1" smtClean="0"/>
              <a:t>University</a:t>
            </a:r>
            <a:r>
              <a:rPr lang="es-419" sz="2400" dirty="0" smtClean="0"/>
              <a:t>, </a:t>
            </a:r>
            <a:r>
              <a:rPr lang="es-419" sz="2400" dirty="0"/>
              <a:t>enfocado en el acceso a la </a:t>
            </a:r>
            <a:endParaRPr lang="es-419" sz="2400" dirty="0" smtClean="0"/>
          </a:p>
          <a:p>
            <a:r>
              <a:rPr lang="es-419" sz="2400" dirty="0"/>
              <a:t> </a:t>
            </a:r>
            <a:r>
              <a:rPr lang="es-419" sz="2400" dirty="0" smtClean="0"/>
              <a:t>    </a:t>
            </a:r>
            <a:r>
              <a:rPr lang="es-419" sz="2400" dirty="0" smtClean="0"/>
              <a:t>información </a:t>
            </a:r>
            <a:endParaRPr lang="es-419" sz="2400" dirty="0"/>
          </a:p>
          <a:p>
            <a:pPr marL="285750" indent="-285750">
              <a:buFont typeface="Arial" panose="020B0604020202020204" pitchFamily="34" charset="0"/>
              <a:buChar char="•"/>
            </a:pPr>
            <a:endParaRPr lang="es-419" sz="2400" dirty="0"/>
          </a:p>
          <a:p>
            <a:pPr marL="285750" indent="-285750">
              <a:buFont typeface="Arial" panose="020B0604020202020204" pitchFamily="34" charset="0"/>
              <a:buChar char="•"/>
            </a:pPr>
            <a:r>
              <a:rPr lang="es-419" sz="2400" dirty="0"/>
              <a:t>Encuesta en el idioma español al nivel del condado </a:t>
            </a:r>
            <a:endParaRPr lang="es-419" sz="2400" dirty="0" smtClean="0"/>
          </a:p>
          <a:p>
            <a:r>
              <a:rPr lang="es-419" sz="2400" dirty="0"/>
              <a:t> </a:t>
            </a:r>
            <a:r>
              <a:rPr lang="es-419" sz="2400" dirty="0" smtClean="0"/>
              <a:t>   </a:t>
            </a:r>
            <a:r>
              <a:rPr lang="es-419" sz="2400" dirty="0" smtClean="0"/>
              <a:t>enfocado </a:t>
            </a:r>
            <a:r>
              <a:rPr lang="es-419" sz="2400" dirty="0"/>
              <a:t>en el acceso a servicios, información y en el </a:t>
            </a:r>
            <a:endParaRPr lang="es-419" sz="2400" dirty="0" smtClean="0"/>
          </a:p>
          <a:p>
            <a:r>
              <a:rPr lang="es-419" sz="2400" dirty="0"/>
              <a:t> </a:t>
            </a:r>
            <a:r>
              <a:rPr lang="es-419" sz="2400" dirty="0" smtClean="0"/>
              <a:t>   </a:t>
            </a:r>
            <a:r>
              <a:rPr lang="es-419" sz="2400" dirty="0" smtClean="0"/>
              <a:t>gobierno </a:t>
            </a:r>
            <a:r>
              <a:rPr lang="es-419" sz="2400" dirty="0"/>
              <a:t>local</a:t>
            </a:r>
          </a:p>
          <a:p>
            <a:pPr marL="285750" indent="-285750">
              <a:buFont typeface="Arial" panose="020B0604020202020204" pitchFamily="34" charset="0"/>
              <a:buChar char="•"/>
            </a:pPr>
            <a:endParaRPr lang="es-419" sz="2400" dirty="0"/>
          </a:p>
          <a:p>
            <a:pPr marL="285750" indent="-285750">
              <a:buFont typeface="Arial" panose="020B0604020202020204" pitchFamily="34" charset="0"/>
              <a:buChar char="•"/>
            </a:pPr>
            <a:r>
              <a:rPr lang="es-419" sz="2400" dirty="0"/>
              <a:t>Practicas recomendadas para el documento de </a:t>
            </a:r>
            <a:endParaRPr lang="es-419" sz="2400" dirty="0" smtClean="0"/>
          </a:p>
          <a:p>
            <a:r>
              <a:rPr lang="es-419" sz="2400" dirty="0"/>
              <a:t> </a:t>
            </a:r>
            <a:r>
              <a:rPr lang="es-419" sz="2400" dirty="0" smtClean="0"/>
              <a:t>    </a:t>
            </a:r>
            <a:r>
              <a:rPr lang="es-419" sz="2400" dirty="0" smtClean="0"/>
              <a:t>inclusión </a:t>
            </a:r>
            <a:r>
              <a:rPr lang="es-419" sz="2400" dirty="0"/>
              <a:t>de lenguaje</a:t>
            </a:r>
          </a:p>
          <a:p>
            <a:pPr marL="285750" indent="-285750">
              <a:buFont typeface="Arial" panose="020B0604020202020204" pitchFamily="34" charset="0"/>
              <a:buChar char="•"/>
            </a:pPr>
            <a:endParaRPr lang="es-419" sz="2400" dirty="0"/>
          </a:p>
        </p:txBody>
      </p:sp>
    </p:spTree>
    <p:extLst>
      <p:ext uri="{BB962C8B-B14F-4D97-AF65-F5344CB8AC3E}">
        <p14:creationId xmlns:p14="http://schemas.microsoft.com/office/powerpoint/2010/main" val="397713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5154" y="267243"/>
            <a:ext cx="3384376" cy="461665"/>
          </a:xfrm>
          <a:prstGeom prst="rect">
            <a:avLst/>
          </a:prstGeom>
          <a:noFill/>
        </p:spPr>
        <p:txBody>
          <a:bodyPr wrap="square" rtlCol="0">
            <a:spAutoFit/>
          </a:bodyPr>
          <a:lstStyle/>
          <a:p>
            <a:r>
              <a:rPr lang="en-US" sz="2400" b="1" dirty="0">
                <a:solidFill>
                  <a:schemeClr val="accent1"/>
                </a:solidFill>
              </a:rPr>
              <a:t>LGBTQ</a:t>
            </a:r>
            <a:r>
              <a:rPr lang="en-US" sz="2400" dirty="0">
                <a:solidFill>
                  <a:schemeClr val="accent1"/>
                </a:solidFill>
              </a:rPr>
              <a:t> community</a:t>
            </a:r>
          </a:p>
        </p:txBody>
      </p:sp>
      <p:sp>
        <p:nvSpPr>
          <p:cNvPr id="5" name="TextBox 4"/>
          <p:cNvSpPr txBox="1"/>
          <p:nvPr/>
        </p:nvSpPr>
        <p:spPr>
          <a:xfrm flipH="1">
            <a:off x="542564" y="1319613"/>
            <a:ext cx="8058871" cy="2677656"/>
          </a:xfrm>
          <a:prstGeom prst="rect">
            <a:avLst/>
          </a:prstGeom>
          <a:noFill/>
        </p:spPr>
        <p:txBody>
          <a:bodyPr wrap="square" rtlCol="0">
            <a:spAutoFit/>
          </a:bodyPr>
          <a:lstStyle/>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Empathic interviews with business, health and education </a:t>
            </a:r>
          </a:p>
          <a:p>
            <a:r>
              <a:rPr lang="en-US" sz="2400" dirty="0">
                <a:solidFill>
                  <a:schemeClr val="accent1"/>
                </a:solidFill>
              </a:rPr>
              <a:t>sectors to determine staff/client successes and gaps </a:t>
            </a:r>
          </a:p>
          <a:p>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Create one-page document as a potential prototype for </a:t>
            </a:r>
          </a:p>
          <a:p>
            <a:r>
              <a:rPr lang="en-US" sz="2400" dirty="0">
                <a:solidFill>
                  <a:schemeClr val="accent1"/>
                </a:solidFill>
              </a:rPr>
              <a:t>businesses that are interested in implementing LGBTQ </a:t>
            </a:r>
          </a:p>
          <a:p>
            <a:r>
              <a:rPr lang="en-US" sz="2400" dirty="0">
                <a:solidFill>
                  <a:schemeClr val="accent1"/>
                </a:solidFill>
              </a:rPr>
              <a:t>inclusive practices and may need support in getting started.</a:t>
            </a:r>
          </a:p>
        </p:txBody>
      </p:sp>
      <p:sp>
        <p:nvSpPr>
          <p:cNvPr id="6" name="TextBox 5"/>
          <p:cNvSpPr txBox="1"/>
          <p:nvPr/>
        </p:nvSpPr>
        <p:spPr>
          <a:xfrm>
            <a:off x="0" y="728908"/>
            <a:ext cx="9144000" cy="738664"/>
          </a:xfrm>
          <a:prstGeom prst="rect">
            <a:avLst/>
          </a:prstGeom>
          <a:noFill/>
        </p:spPr>
        <p:txBody>
          <a:bodyPr wrap="square" rtlCol="0">
            <a:spAutoFit/>
          </a:bodyPr>
          <a:lstStyle/>
          <a:p>
            <a:r>
              <a:rPr lang="en-US" sz="2400" dirty="0">
                <a:solidFill>
                  <a:schemeClr val="accent1"/>
                </a:solidFill>
              </a:rPr>
              <a:t>Increase amount and awareness of LGBTQ safe spaces in Napa County</a:t>
            </a:r>
          </a:p>
          <a:p>
            <a:endParaRPr lang="en-US" dirty="0"/>
          </a:p>
        </p:txBody>
      </p:sp>
    </p:spTree>
    <p:extLst>
      <p:ext uri="{BB962C8B-B14F-4D97-AF65-F5344CB8AC3E}">
        <p14:creationId xmlns:p14="http://schemas.microsoft.com/office/powerpoint/2010/main" val="63873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9198" y="27464"/>
            <a:ext cx="3384376" cy="461665"/>
          </a:xfrm>
          <a:prstGeom prst="rect">
            <a:avLst/>
          </a:prstGeom>
          <a:noFill/>
        </p:spPr>
        <p:txBody>
          <a:bodyPr wrap="square" rtlCol="0">
            <a:spAutoFit/>
          </a:bodyPr>
          <a:lstStyle/>
          <a:p>
            <a:r>
              <a:rPr lang="es-419" sz="2400" b="1" dirty="0">
                <a:solidFill>
                  <a:schemeClr val="accent1"/>
                </a:solidFill>
              </a:rPr>
              <a:t>Comunidad LGBTQ</a:t>
            </a:r>
            <a:endParaRPr lang="es-419" sz="2400" dirty="0">
              <a:solidFill>
                <a:schemeClr val="accent1"/>
              </a:solidFill>
            </a:endParaRPr>
          </a:p>
        </p:txBody>
      </p:sp>
      <p:sp>
        <p:nvSpPr>
          <p:cNvPr id="5" name="TextBox 4"/>
          <p:cNvSpPr txBox="1"/>
          <p:nvPr/>
        </p:nvSpPr>
        <p:spPr>
          <a:xfrm flipH="1">
            <a:off x="467544" y="1165644"/>
            <a:ext cx="8058871" cy="3416320"/>
          </a:xfrm>
          <a:prstGeom prst="rect">
            <a:avLst/>
          </a:prstGeom>
          <a:noFill/>
        </p:spPr>
        <p:txBody>
          <a:bodyPr wrap="square" rtlCol="0">
            <a:spAutoFit/>
          </a:bodyPr>
          <a:lstStyle/>
          <a:p>
            <a:endParaRPr lang="es-419" sz="2400" dirty="0">
              <a:solidFill>
                <a:schemeClr val="accent1"/>
              </a:solidFill>
            </a:endParaRPr>
          </a:p>
          <a:p>
            <a:pPr marL="342900" indent="-342900">
              <a:buFont typeface="Arial" panose="020B0604020202020204" pitchFamily="34" charset="0"/>
              <a:buChar char="•"/>
            </a:pPr>
            <a:r>
              <a:rPr lang="es-419" sz="2400" dirty="0">
                <a:solidFill>
                  <a:schemeClr val="accent1"/>
                </a:solidFill>
              </a:rPr>
              <a:t>Entrevistas empáticas con los sectores de negocios, salud y educación a determinar los éxitos y las brechas de el personal y los clientes</a:t>
            </a:r>
            <a:endParaRPr lang="es-419" sz="2400" dirty="0"/>
          </a:p>
          <a:p>
            <a:endParaRPr lang="es-419" sz="2400" dirty="0">
              <a:solidFill>
                <a:schemeClr val="accent1"/>
              </a:solidFill>
            </a:endParaRPr>
          </a:p>
          <a:p>
            <a:pPr marL="342900" indent="-342900">
              <a:buFont typeface="Arial" panose="020B0604020202020204" pitchFamily="34" charset="0"/>
              <a:buChar char="•"/>
            </a:pPr>
            <a:r>
              <a:rPr lang="es-419" sz="2400" dirty="0">
                <a:solidFill>
                  <a:schemeClr val="accent1"/>
                </a:solidFill>
              </a:rPr>
              <a:t>Crear un documento de una página como un prototipo </a:t>
            </a:r>
            <a:endParaRPr lang="es-419" sz="2400" dirty="0" smtClean="0">
              <a:solidFill>
                <a:schemeClr val="accent1"/>
              </a:solidFill>
            </a:endParaRPr>
          </a:p>
          <a:p>
            <a:r>
              <a:rPr lang="es-419" sz="2400" dirty="0">
                <a:solidFill>
                  <a:schemeClr val="accent1"/>
                </a:solidFill>
              </a:rPr>
              <a:t> </a:t>
            </a:r>
            <a:r>
              <a:rPr lang="es-419" sz="2400" dirty="0" smtClean="0">
                <a:solidFill>
                  <a:schemeClr val="accent1"/>
                </a:solidFill>
              </a:rPr>
              <a:t>      </a:t>
            </a:r>
            <a:r>
              <a:rPr lang="es-419" sz="2400" dirty="0" smtClean="0">
                <a:solidFill>
                  <a:schemeClr val="accent1"/>
                </a:solidFill>
              </a:rPr>
              <a:t>potencial </a:t>
            </a:r>
            <a:r>
              <a:rPr lang="es-419" sz="2400" dirty="0">
                <a:solidFill>
                  <a:schemeClr val="accent1"/>
                </a:solidFill>
              </a:rPr>
              <a:t>para negocios que estén interesados en </a:t>
            </a:r>
            <a:endParaRPr lang="es-419" sz="2400" dirty="0" smtClean="0">
              <a:solidFill>
                <a:schemeClr val="accent1"/>
              </a:solidFill>
            </a:endParaRPr>
          </a:p>
          <a:p>
            <a:r>
              <a:rPr lang="es-419" sz="2400" dirty="0">
                <a:solidFill>
                  <a:schemeClr val="accent1"/>
                </a:solidFill>
              </a:rPr>
              <a:t> </a:t>
            </a:r>
            <a:r>
              <a:rPr lang="es-419" sz="2400" dirty="0" smtClean="0">
                <a:solidFill>
                  <a:schemeClr val="accent1"/>
                </a:solidFill>
              </a:rPr>
              <a:t>      </a:t>
            </a:r>
            <a:r>
              <a:rPr lang="es-419" sz="2400" dirty="0" smtClean="0">
                <a:solidFill>
                  <a:schemeClr val="accent1"/>
                </a:solidFill>
              </a:rPr>
              <a:t>implementar prácticas </a:t>
            </a:r>
            <a:r>
              <a:rPr lang="es-419" sz="2400" dirty="0">
                <a:solidFill>
                  <a:schemeClr val="accent1"/>
                </a:solidFill>
              </a:rPr>
              <a:t>inclusivas para la comunidad LGBTQ </a:t>
            </a:r>
            <a:r>
              <a:rPr lang="es-419" sz="2400" dirty="0" smtClean="0">
                <a:solidFill>
                  <a:schemeClr val="accent1"/>
                </a:solidFill>
              </a:rPr>
              <a:t>    </a:t>
            </a:r>
          </a:p>
          <a:p>
            <a:r>
              <a:rPr lang="es-419" sz="2400" dirty="0">
                <a:solidFill>
                  <a:schemeClr val="accent1"/>
                </a:solidFill>
              </a:rPr>
              <a:t> </a:t>
            </a:r>
            <a:r>
              <a:rPr lang="es-419" sz="2400" dirty="0" smtClean="0">
                <a:solidFill>
                  <a:schemeClr val="accent1"/>
                </a:solidFill>
              </a:rPr>
              <a:t>      </a:t>
            </a:r>
            <a:r>
              <a:rPr lang="es-419" sz="2400" dirty="0" smtClean="0">
                <a:solidFill>
                  <a:schemeClr val="accent1"/>
                </a:solidFill>
              </a:rPr>
              <a:t>y </a:t>
            </a:r>
            <a:r>
              <a:rPr lang="es-419" sz="2400" dirty="0">
                <a:solidFill>
                  <a:schemeClr val="accent1"/>
                </a:solidFill>
              </a:rPr>
              <a:t>pueden necesitar apoyo para comenzar</a:t>
            </a:r>
          </a:p>
        </p:txBody>
      </p:sp>
      <p:sp>
        <p:nvSpPr>
          <p:cNvPr id="6" name="TextBox 5"/>
          <p:cNvSpPr txBox="1"/>
          <p:nvPr/>
        </p:nvSpPr>
        <p:spPr>
          <a:xfrm>
            <a:off x="0" y="488873"/>
            <a:ext cx="9144000" cy="830997"/>
          </a:xfrm>
          <a:prstGeom prst="rect">
            <a:avLst/>
          </a:prstGeom>
          <a:noFill/>
        </p:spPr>
        <p:txBody>
          <a:bodyPr wrap="square" rtlCol="0">
            <a:spAutoFit/>
          </a:bodyPr>
          <a:lstStyle/>
          <a:p>
            <a:r>
              <a:rPr lang="es-419" sz="2400" dirty="0">
                <a:solidFill>
                  <a:schemeClr val="accent1"/>
                </a:solidFill>
              </a:rPr>
              <a:t>Aumentar la cantidad y la conciencia de espacios seguros para la </a:t>
            </a:r>
            <a:endParaRPr lang="es-419" sz="2400" dirty="0" smtClean="0">
              <a:solidFill>
                <a:schemeClr val="accent1"/>
              </a:solidFill>
            </a:endParaRPr>
          </a:p>
          <a:p>
            <a:r>
              <a:rPr lang="es-419" sz="2400" dirty="0" smtClean="0">
                <a:solidFill>
                  <a:schemeClr val="accent1"/>
                </a:solidFill>
              </a:rPr>
              <a:t>comunidad </a:t>
            </a:r>
            <a:r>
              <a:rPr lang="es-419" sz="2400" dirty="0">
                <a:solidFill>
                  <a:schemeClr val="accent1"/>
                </a:solidFill>
              </a:rPr>
              <a:t>LGBTQ en el condado de Napa</a:t>
            </a:r>
            <a:endParaRPr lang="es-419" dirty="0"/>
          </a:p>
        </p:txBody>
      </p:sp>
    </p:spTree>
    <p:extLst>
      <p:ext uri="{BB962C8B-B14F-4D97-AF65-F5344CB8AC3E}">
        <p14:creationId xmlns:p14="http://schemas.microsoft.com/office/powerpoint/2010/main" val="21457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2962647"/>
            <a:ext cx="8120576" cy="1591194"/>
          </a:xfrm>
          <a:prstGeom prst="rect">
            <a:avLst/>
          </a:prstGeom>
        </p:spPr>
      </p:pic>
      <p:pic>
        <p:nvPicPr>
          <p:cNvPr id="6" name="Picture 5"/>
          <p:cNvPicPr>
            <a:picLocks noChangeAspect="1"/>
          </p:cNvPicPr>
          <p:nvPr/>
        </p:nvPicPr>
        <p:blipFill>
          <a:blip r:embed="rId3"/>
          <a:stretch>
            <a:fillRect/>
          </a:stretch>
        </p:blipFill>
        <p:spPr>
          <a:xfrm>
            <a:off x="8028384" y="3363838"/>
            <a:ext cx="809625" cy="514350"/>
          </a:xfrm>
          <a:prstGeom prst="rect">
            <a:avLst/>
          </a:prstGeom>
        </p:spPr>
      </p:pic>
      <p:sp>
        <p:nvSpPr>
          <p:cNvPr id="8" name="TextBox 7"/>
          <p:cNvSpPr txBox="1"/>
          <p:nvPr/>
        </p:nvSpPr>
        <p:spPr>
          <a:xfrm>
            <a:off x="683568" y="1347614"/>
            <a:ext cx="8032968" cy="1569660"/>
          </a:xfrm>
          <a:prstGeom prst="rect">
            <a:avLst/>
          </a:prstGeom>
          <a:noFill/>
        </p:spPr>
        <p:txBody>
          <a:bodyPr wrap="none" rtlCol="0">
            <a:spAutoFit/>
          </a:bodyPr>
          <a:lstStyle/>
          <a:p>
            <a:r>
              <a:rPr lang="es-419" sz="2000" dirty="0" err="1"/>
              <a:t>If</a:t>
            </a:r>
            <a:r>
              <a:rPr lang="es-419" sz="2000" dirty="0"/>
              <a:t> </a:t>
            </a:r>
            <a:r>
              <a:rPr lang="es-419" sz="2000" dirty="0" err="1"/>
              <a:t>you</a:t>
            </a:r>
            <a:r>
              <a:rPr lang="es-419" sz="2000" dirty="0"/>
              <a:t> </a:t>
            </a:r>
            <a:r>
              <a:rPr lang="es-419" sz="2000" dirty="0" err="1"/>
              <a:t>need</a:t>
            </a:r>
            <a:r>
              <a:rPr lang="es-419" sz="2000" dirty="0"/>
              <a:t> </a:t>
            </a:r>
            <a:r>
              <a:rPr lang="es-419" sz="2000" dirty="0" err="1"/>
              <a:t>tech</a:t>
            </a:r>
            <a:r>
              <a:rPr lang="es-419" sz="2000" dirty="0"/>
              <a:t> </a:t>
            </a:r>
            <a:r>
              <a:rPr lang="es-419" sz="2000" dirty="0" err="1"/>
              <a:t>help</a:t>
            </a:r>
            <a:r>
              <a:rPr lang="es-419" sz="2000" dirty="0"/>
              <a:t>, </a:t>
            </a:r>
            <a:r>
              <a:rPr lang="es-419" sz="2000" dirty="0" err="1"/>
              <a:t>please</a:t>
            </a:r>
            <a:r>
              <a:rPr lang="es-419" sz="2000" dirty="0"/>
              <a:t> </a:t>
            </a:r>
            <a:r>
              <a:rPr lang="es-419" sz="2000" dirty="0" err="1"/>
              <a:t>message</a:t>
            </a:r>
            <a:r>
              <a:rPr lang="es-419" sz="2000" dirty="0"/>
              <a:t> Ana Fernandez </a:t>
            </a:r>
            <a:r>
              <a:rPr lang="es-419" sz="2000" dirty="0" err="1"/>
              <a:t>directly</a:t>
            </a:r>
            <a:r>
              <a:rPr lang="es-419" sz="2000" dirty="0"/>
              <a:t> in </a:t>
            </a:r>
            <a:r>
              <a:rPr lang="es-419" sz="2000" dirty="0" err="1"/>
              <a:t>the</a:t>
            </a:r>
            <a:r>
              <a:rPr lang="es-419" sz="2000" dirty="0"/>
              <a:t> chat.</a:t>
            </a:r>
          </a:p>
          <a:p>
            <a:r>
              <a:rPr lang="es-419" sz="2000" i="1" dirty="0"/>
              <a:t>Si necesitas ayuda técnica, envíe un mensaje a </a:t>
            </a:r>
            <a:r>
              <a:rPr lang="es-419" sz="2000" dirty="0"/>
              <a:t>Ana Fernandez </a:t>
            </a:r>
            <a:r>
              <a:rPr lang="es-419" sz="2000" i="1" dirty="0"/>
              <a:t>directamente </a:t>
            </a:r>
          </a:p>
          <a:p>
            <a:r>
              <a:rPr lang="es-419" sz="2000" i="1" dirty="0"/>
              <a:t>en el chat.</a:t>
            </a:r>
          </a:p>
          <a:p>
            <a:endParaRPr lang="en-US" dirty="0"/>
          </a:p>
          <a:p>
            <a:endParaRPr lang="en-US" dirty="0"/>
          </a:p>
        </p:txBody>
      </p:sp>
    </p:spTree>
    <p:extLst>
      <p:ext uri="{BB962C8B-B14F-4D97-AF65-F5344CB8AC3E}">
        <p14:creationId xmlns:p14="http://schemas.microsoft.com/office/powerpoint/2010/main" val="22071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411510"/>
            <a:ext cx="6192688"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Funds Available!</a:t>
            </a:r>
            <a:endPar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971600" y="1275606"/>
            <a:ext cx="7344816" cy="3046988"/>
          </a:xfrm>
          <a:prstGeom prst="rect">
            <a:avLst/>
          </a:prstGeom>
          <a:noFill/>
        </p:spPr>
        <p:txBody>
          <a:bodyPr wrap="square" rtlCol="0">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Up to $4000 of</a:t>
            </a:r>
            <a:r>
              <a:rPr kumimoji="0" lang="en-US" sz="2400" b="0" i="0" u="none" strike="noStrike" kern="1200" cap="none" spc="0" normalizeH="0" noProof="0" dirty="0">
                <a:ln>
                  <a:noFill/>
                </a:ln>
                <a:solidFill>
                  <a:prstClr val="white"/>
                </a:solidFill>
                <a:effectLst/>
                <a:uLnTx/>
                <a:uFillTx/>
                <a:latin typeface="Corbel" panose="020B0503020204020204"/>
                <a:ea typeface="+mn-ea"/>
                <a:cs typeface="+mn-cs"/>
              </a:rPr>
              <a:t> CSII funds are available for each group.</a:t>
            </a: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noProof="0" dirty="0">
              <a:ln>
                <a:noFill/>
              </a:ln>
              <a:solidFill>
                <a:prstClr val="white"/>
              </a:solidFill>
              <a:effectLst/>
              <a:uLnTx/>
              <a:uFillTx/>
              <a:latin typeface="Corbel" panose="020B0503020204020204"/>
              <a:ea typeface="+mn-ea"/>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Our next Action Item</a:t>
            </a:r>
            <a:r>
              <a:rPr kumimoji="0" lang="en-US" sz="2400" b="0" i="0" u="none" strike="noStrike" kern="1200" cap="none" spc="0" normalizeH="0" noProof="0" dirty="0">
                <a:ln>
                  <a:noFill/>
                </a:ln>
                <a:solidFill>
                  <a:prstClr val="white"/>
                </a:solidFill>
                <a:effectLst/>
                <a:uLnTx/>
                <a:uFillTx/>
                <a:latin typeface="Corbel" panose="020B0503020204020204"/>
                <a:ea typeface="+mn-ea"/>
                <a:cs typeface="+mn-cs"/>
              </a:rPr>
              <a:t> group meetings will be spent </a:t>
            </a:r>
            <a:endParaRPr kumimoji="0" lang="en-US" sz="2400" b="0" i="0" u="none" strike="noStrike" kern="1200" cap="none" spc="0" normalizeH="0" noProof="0" dirty="0" smtClean="0">
              <a:ln>
                <a:noFill/>
              </a:ln>
              <a:solidFill>
                <a:prstClr val="white"/>
              </a:solidFill>
              <a:effectLst/>
              <a:uLnTx/>
              <a:uFillTx/>
              <a:latin typeface="Corbel" panose="020B0503020204020204"/>
              <a:ea typeface="+mn-ea"/>
              <a:cs typeface="+mn-cs"/>
            </a:endParaRPr>
          </a:p>
          <a:p>
            <a:pPr marR="0" lvl="0" algn="l" defTabSz="914400" rtl="0" eaLnBrk="1" fontAlgn="auto" latinLnBrk="1" hangingPunct="1">
              <a:lnSpc>
                <a:spcPct val="100000"/>
              </a:lnSpc>
              <a:spcBef>
                <a:spcPts val="0"/>
              </a:spcBef>
              <a:spcAft>
                <a:spcPts val="0"/>
              </a:spcAft>
              <a:buClrTx/>
              <a:buSzTx/>
              <a:tabLst/>
              <a:defRPr/>
            </a:pPr>
            <a:r>
              <a:rPr lang="en-US" sz="2400" dirty="0">
                <a:solidFill>
                  <a:prstClr val="white"/>
                </a:solidFill>
                <a:latin typeface="Corbel" panose="020B0503020204020204"/>
              </a:rPr>
              <a:t> </a:t>
            </a:r>
            <a:r>
              <a:rPr lang="en-US" sz="2400" dirty="0" smtClean="0">
                <a:solidFill>
                  <a:prstClr val="white"/>
                </a:solidFill>
                <a:latin typeface="Corbel" panose="020B0503020204020204"/>
              </a:rPr>
              <a:t>   </a:t>
            </a:r>
            <a:r>
              <a:rPr kumimoji="0" lang="en-US" sz="2400" b="0" i="0" u="none" strike="noStrike" kern="1200" cap="none" spc="0" normalizeH="0" noProof="0" dirty="0" smtClean="0">
                <a:ln>
                  <a:noFill/>
                </a:ln>
                <a:solidFill>
                  <a:prstClr val="white"/>
                </a:solidFill>
                <a:effectLst/>
                <a:uLnTx/>
                <a:uFillTx/>
                <a:latin typeface="Corbel" panose="020B0503020204020204"/>
                <a:ea typeface="+mn-ea"/>
                <a:cs typeface="+mn-cs"/>
              </a:rPr>
              <a:t>creating </a:t>
            </a:r>
            <a:r>
              <a:rPr kumimoji="0" lang="en-US" sz="2400" b="0" i="0" u="none" strike="noStrike" kern="1200" cap="none" spc="0" normalizeH="0" noProof="0" dirty="0">
                <a:ln>
                  <a:noFill/>
                </a:ln>
                <a:solidFill>
                  <a:prstClr val="white"/>
                </a:solidFill>
                <a:effectLst/>
                <a:uLnTx/>
                <a:uFillTx/>
                <a:latin typeface="Corbel" panose="020B0503020204020204"/>
                <a:ea typeface="+mn-ea"/>
                <a:cs typeface="+mn-cs"/>
              </a:rPr>
              <a:t>a budget for each project</a:t>
            </a:r>
            <a:endPar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rPr>
              <a:t>Erin will send out doodle polls to each group to select</a:t>
            </a:r>
            <a:r>
              <a:rPr kumimoji="0" lang="en-US" sz="2400" b="0" i="0" u="none" strike="noStrike" kern="1200" cap="none" spc="0" normalizeH="0" noProof="0" dirty="0">
                <a:ln>
                  <a:noFill/>
                </a:ln>
                <a:solidFill>
                  <a:prstClr val="white"/>
                </a:solidFill>
                <a:effectLst/>
                <a:uLnTx/>
                <a:uFillTx/>
                <a:latin typeface="Corbel" panose="020B0503020204020204"/>
                <a:ea typeface="+mn-ea"/>
                <a:cs typeface="+mn-cs"/>
              </a:rPr>
              <a:t> a meeting date and time</a:t>
            </a:r>
            <a:endPar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R="0" lvl="0" algn="l" defTabSz="914400" rtl="0" eaLnBrk="1" fontAlgn="auto" latinLnBrk="1"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1211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5576" y="411510"/>
            <a:ext cx="6192688" cy="1107996"/>
          </a:xfrm>
          <a:prstGeom prst="rect">
            <a:avLst/>
          </a:prstGeom>
          <a:noFill/>
        </p:spPr>
        <p:txBody>
          <a:bodyPr wrap="square" rtlCol="0">
            <a:spAutoFit/>
          </a:bodyPr>
          <a:lstStyle/>
          <a:p>
            <a:pPr lvl="0">
              <a:defRPr/>
            </a:pPr>
            <a:r>
              <a:rPr lang="es-419" sz="2400" b="1" dirty="0">
                <a:solidFill>
                  <a:prstClr val="white"/>
                </a:solidFill>
              </a:rPr>
              <a:t>¡Fondos Disponibles!
</a:t>
            </a: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extBox 1"/>
          <p:cNvSpPr txBox="1"/>
          <p:nvPr/>
        </p:nvSpPr>
        <p:spPr>
          <a:xfrm>
            <a:off x="971600" y="1275606"/>
            <a:ext cx="7344816" cy="3416320"/>
          </a:xfrm>
          <a:prstGeom prst="rect">
            <a:avLst/>
          </a:prstGeom>
          <a:noFill/>
        </p:spPr>
        <p:txBody>
          <a:bodyPr wrap="square" rtlCol="0">
            <a:spAutoFit/>
          </a:bodyPr>
          <a:lstStyle/>
          <a:p>
            <a:pPr marL="285750" lvl="0" indent="-285750">
              <a:buFont typeface="Arial" panose="020B0604020202020204" pitchFamily="34" charset="0"/>
              <a:buChar char="•"/>
              <a:defRPr/>
            </a:pPr>
            <a:r>
              <a:rPr lang="es-ES" sz="2400" dirty="0">
                <a:solidFill>
                  <a:prstClr val="white"/>
                </a:solidFill>
              </a:rPr>
              <a:t>Hasta $4000 de fondos de CSII están disponibles para </a:t>
            </a:r>
            <a:endParaRPr lang="es-ES" sz="2400" dirty="0" smtClean="0">
              <a:solidFill>
                <a:prstClr val="white"/>
              </a:solidFill>
            </a:endParaRPr>
          </a:p>
          <a:p>
            <a:pPr lvl="0">
              <a:defRPr/>
            </a:pPr>
            <a:r>
              <a:rPr lang="es-ES" sz="2400" dirty="0">
                <a:solidFill>
                  <a:prstClr val="white"/>
                </a:solidFill>
              </a:rPr>
              <a:t> </a:t>
            </a:r>
            <a:r>
              <a:rPr lang="es-ES" sz="2400" dirty="0" smtClean="0">
                <a:solidFill>
                  <a:prstClr val="white"/>
                </a:solidFill>
              </a:rPr>
              <a:t>   cada </a:t>
            </a:r>
            <a:r>
              <a:rPr lang="es-ES" sz="2400" dirty="0">
                <a:solidFill>
                  <a:prstClr val="white"/>
                </a:solidFill>
              </a:rPr>
              <a:t>grupo.</a:t>
            </a:r>
          </a:p>
          <a:p>
            <a:pPr marL="285750" lvl="0" indent="-285750">
              <a:buFont typeface="Arial" panose="020B0604020202020204" pitchFamily="34" charset="0"/>
              <a:buChar char="•"/>
              <a:defRPr/>
            </a:pPr>
            <a:endParaRPr kumimoji="0" lang="es-419" sz="2400" b="0" i="0" u="none" strike="noStrike" kern="1200" cap="none" spc="0" normalizeH="0" dirty="0">
              <a:ln>
                <a:noFill/>
              </a:ln>
              <a:solidFill>
                <a:prstClr val="white"/>
              </a:solidFill>
              <a:effectLst/>
              <a:uLnTx/>
              <a:uFillTx/>
              <a:latin typeface="Corbel" panose="020B0503020204020204"/>
              <a:ea typeface="+mn-ea"/>
              <a:cs typeface="+mn-cs"/>
            </a:endParaRPr>
          </a:p>
          <a:p>
            <a:pPr marL="285750" lvl="0" indent="-285750">
              <a:buFont typeface="Arial" panose="020B0604020202020204" pitchFamily="34" charset="0"/>
              <a:buChar char="•"/>
              <a:defRPr/>
            </a:pPr>
            <a:r>
              <a:rPr kumimoji="0" lang="es-419" sz="2400" b="0" i="0" u="none" strike="noStrike" kern="1200" cap="none" spc="0" normalizeH="0" baseline="0" dirty="0">
                <a:ln>
                  <a:noFill/>
                </a:ln>
                <a:solidFill>
                  <a:prstClr val="white"/>
                </a:solidFill>
                <a:effectLst/>
                <a:uLnTx/>
                <a:uFillTx/>
                <a:latin typeface="Corbel" panose="020B0503020204020204"/>
                <a:ea typeface="+mn-ea"/>
                <a:cs typeface="+mn-cs"/>
              </a:rPr>
              <a:t>La próxima reunión </a:t>
            </a:r>
            <a:r>
              <a:rPr kumimoji="0" lang="es-ES" sz="2400" b="0" i="0" u="none" strike="noStrike" kern="1200" cap="none" spc="0" normalizeH="0" baseline="0" dirty="0">
                <a:ln>
                  <a:noFill/>
                </a:ln>
                <a:solidFill>
                  <a:prstClr val="white"/>
                </a:solidFill>
                <a:effectLst/>
                <a:uLnTx/>
                <a:uFillTx/>
                <a:latin typeface="Corbel" panose="020B0503020204020204"/>
                <a:ea typeface="+mn-ea"/>
                <a:cs typeface="+mn-cs"/>
              </a:rPr>
              <a:t>de nuestros </a:t>
            </a:r>
            <a:r>
              <a:rPr lang="es-ES" sz="2400" dirty="0"/>
              <a:t>grupos de acción </a:t>
            </a:r>
            <a:r>
              <a:rPr lang="es-419" sz="2400" dirty="0">
                <a:solidFill>
                  <a:prstClr val="white"/>
                </a:solidFill>
                <a:latin typeface="Corbel" panose="020B0503020204020204"/>
              </a:rPr>
              <a:t>será  enfocada </a:t>
            </a:r>
            <a:r>
              <a:rPr kumimoji="0" lang="es-419" sz="2400" b="0" i="0" u="none" strike="noStrike" kern="1200" cap="none" spc="0" normalizeH="0" dirty="0">
                <a:ln>
                  <a:noFill/>
                </a:ln>
                <a:solidFill>
                  <a:prstClr val="white"/>
                </a:solidFill>
                <a:effectLst/>
                <a:uLnTx/>
                <a:uFillTx/>
                <a:latin typeface="Corbel" panose="020B0503020204020204"/>
                <a:ea typeface="+mn-ea"/>
                <a:cs typeface="+mn-cs"/>
              </a:rPr>
              <a:t>en crear un </a:t>
            </a:r>
            <a:r>
              <a:rPr lang="es-419" sz="2400" dirty="0">
                <a:solidFill>
                  <a:prstClr val="white"/>
                </a:solidFill>
              </a:rPr>
              <a:t>presupuesto </a:t>
            </a:r>
            <a:r>
              <a:rPr kumimoji="0" lang="es-419" sz="2400" b="0" i="0" u="none" strike="noStrike" kern="1200" cap="none" spc="0" normalizeH="0" dirty="0">
                <a:ln>
                  <a:noFill/>
                </a:ln>
                <a:solidFill>
                  <a:prstClr val="white"/>
                </a:solidFill>
                <a:effectLst/>
                <a:uLnTx/>
                <a:uFillTx/>
                <a:latin typeface="Corbel" panose="020B0503020204020204"/>
                <a:ea typeface="+mn-ea"/>
                <a:cs typeface="+mn-cs"/>
              </a:rPr>
              <a:t>para cada grupo</a:t>
            </a:r>
          </a:p>
          <a:p>
            <a:pPr marL="285750" lvl="0" indent="-285750">
              <a:buFont typeface="Arial" panose="020B0604020202020204" pitchFamily="34" charset="0"/>
              <a:buChar char="•"/>
              <a:defRPr/>
            </a:pPr>
            <a:endParaRPr kumimoji="0" lang="es-419" sz="2400" b="0" i="0" u="none" strike="noStrike" kern="1200" cap="none" spc="0" normalizeH="0" baseline="0" dirty="0">
              <a:ln>
                <a:noFill/>
              </a:ln>
              <a:solidFill>
                <a:prstClr val="white"/>
              </a:solidFill>
              <a:effectLst/>
              <a:uLnTx/>
              <a:uFillTx/>
              <a:latin typeface="Corbel" panose="020B0503020204020204"/>
              <a:ea typeface="+mn-ea"/>
              <a:cs typeface="+mn-cs"/>
            </a:endParaRPr>
          </a:p>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s-419" sz="2400" b="0" i="0" u="none" strike="noStrike" kern="1200" cap="none" spc="0" normalizeH="0" baseline="0" dirty="0">
                <a:ln>
                  <a:noFill/>
                </a:ln>
                <a:solidFill>
                  <a:prstClr val="white"/>
                </a:solidFill>
                <a:effectLst/>
                <a:uLnTx/>
                <a:uFillTx/>
                <a:latin typeface="Corbel" panose="020B0503020204020204"/>
                <a:ea typeface="+mn-ea"/>
                <a:cs typeface="+mn-cs"/>
              </a:rPr>
              <a:t>Erin enviará a cada grupo una encuesta de </a:t>
            </a:r>
            <a:r>
              <a:rPr kumimoji="0" lang="es-419" sz="2400" b="0" i="0" u="none" strike="noStrike" kern="1200" cap="none" spc="0" normalizeH="0" baseline="0" dirty="0" err="1">
                <a:ln>
                  <a:noFill/>
                </a:ln>
                <a:solidFill>
                  <a:prstClr val="white"/>
                </a:solidFill>
                <a:effectLst/>
                <a:uLnTx/>
                <a:uFillTx/>
                <a:latin typeface="Corbel" panose="020B0503020204020204"/>
                <a:ea typeface="+mn-ea"/>
                <a:cs typeface="+mn-cs"/>
              </a:rPr>
              <a:t>Doodle</a:t>
            </a:r>
            <a:r>
              <a:rPr kumimoji="0" lang="es-419" sz="2400" b="0" i="0" u="none" strike="noStrike" kern="1200" cap="none" spc="0" normalizeH="0" baseline="0" dirty="0">
                <a:ln>
                  <a:noFill/>
                </a:ln>
                <a:solidFill>
                  <a:prstClr val="white"/>
                </a:solidFill>
                <a:effectLst/>
                <a:uLnTx/>
                <a:uFillTx/>
                <a:latin typeface="Corbel" panose="020B0503020204020204"/>
                <a:ea typeface="+mn-ea"/>
                <a:cs typeface="+mn-cs"/>
              </a:rPr>
              <a:t> para seleccionar una fecha y tiempo</a:t>
            </a:r>
          </a:p>
          <a:p>
            <a:pPr marR="0" lvl="0" algn="l" defTabSz="914400" rtl="0" eaLnBrk="1" fontAlgn="auto" latinLnBrk="1"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1813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n minutes icon. A black ten minutes ico royalty free illu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915566"/>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1563638"/>
            <a:ext cx="4752528" cy="1569660"/>
          </a:xfrm>
          <a:prstGeom prst="rect">
            <a:avLst/>
          </a:prstGeom>
        </p:spPr>
        <p:txBody>
          <a:bodyPr wrap="square">
            <a:spAutoFit/>
          </a:bodyPr>
          <a:lstStyle/>
          <a:p>
            <a:r>
              <a:rPr lang="en-US" sz="4800" i="1" cap="all" dirty="0">
                <a:solidFill>
                  <a:srgbClr val="5B9BD5"/>
                </a:solidFill>
                <a:latin typeface="Century Schoolbook" panose="02040604050505020304"/>
                <a:ea typeface="+mj-ea"/>
                <a:cs typeface="+mj-cs"/>
              </a:rPr>
              <a:t>Break/</a:t>
            </a:r>
          </a:p>
          <a:p>
            <a:r>
              <a:rPr lang="en-US" sz="4800" i="1" cap="all" dirty="0" err="1">
                <a:solidFill>
                  <a:srgbClr val="5B9BD5"/>
                </a:solidFill>
                <a:latin typeface="Century Schoolbook" panose="02040604050505020304"/>
                <a:ea typeface="+mj-ea"/>
                <a:cs typeface="+mj-cs"/>
              </a:rPr>
              <a:t>descanso</a:t>
            </a:r>
            <a:endParaRPr lang="en-US" sz="4800" dirty="0"/>
          </a:p>
        </p:txBody>
      </p:sp>
    </p:spTree>
    <p:extLst>
      <p:ext uri="{BB962C8B-B14F-4D97-AF65-F5344CB8AC3E}">
        <p14:creationId xmlns:p14="http://schemas.microsoft.com/office/powerpoint/2010/main" val="200369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8239" y="1198003"/>
            <a:ext cx="6443663" cy="720725"/>
          </a:xfrm>
        </p:spPr>
        <p:txBody>
          <a:bodyPr>
            <a:normAutofit fontScale="90000"/>
          </a:bodyPr>
          <a:lstStyle/>
          <a:p>
            <a:r>
              <a:rPr lang="en-US" dirty="0">
                <a:latin typeface="+mn-lt"/>
              </a:rPr>
              <a:t>Aligned through Design</a:t>
            </a:r>
          </a:p>
        </p:txBody>
      </p:sp>
      <p:sp>
        <p:nvSpPr>
          <p:cNvPr id="3" name="Text Placeholder 2"/>
          <p:cNvSpPr>
            <a:spLocks noGrp="1"/>
          </p:cNvSpPr>
          <p:nvPr>
            <p:ph type="subTitle" idx="4294967295"/>
          </p:nvPr>
        </p:nvSpPr>
        <p:spPr>
          <a:xfrm>
            <a:off x="649763" y="2169942"/>
            <a:ext cx="7440613" cy="530225"/>
          </a:xfrm>
        </p:spPr>
        <p:txBody>
          <a:bodyPr>
            <a:noAutofit/>
          </a:bodyPr>
          <a:lstStyle/>
          <a:p>
            <a:pPr marL="0" indent="0" algn="ctr">
              <a:buNone/>
            </a:pPr>
            <a:r>
              <a:rPr lang="en-US" sz="2800" dirty="0"/>
              <a:t>Improving health equity in Napa County through shared data and human-centered strategies</a:t>
            </a:r>
          </a:p>
        </p:txBody>
      </p:sp>
      <p:pic>
        <p:nvPicPr>
          <p:cNvPr id="4" name="Picture 3"/>
          <p:cNvPicPr>
            <a:picLocks noChangeAspect="1"/>
          </p:cNvPicPr>
          <p:nvPr/>
        </p:nvPicPr>
        <p:blipFill>
          <a:blip r:embed="rId3"/>
          <a:stretch>
            <a:fillRect/>
          </a:stretch>
        </p:blipFill>
        <p:spPr>
          <a:xfrm>
            <a:off x="508104" y="4146716"/>
            <a:ext cx="1280271" cy="685859"/>
          </a:xfrm>
          <a:prstGeom prst="rect">
            <a:avLst/>
          </a:prstGeom>
        </p:spPr>
      </p:pic>
      <p:pic>
        <p:nvPicPr>
          <p:cNvPr id="5" name="Picture 4"/>
          <p:cNvPicPr>
            <a:picLocks noChangeAspect="1"/>
          </p:cNvPicPr>
          <p:nvPr/>
        </p:nvPicPr>
        <p:blipFill>
          <a:blip r:embed="rId4"/>
          <a:stretch>
            <a:fillRect/>
          </a:stretch>
        </p:blipFill>
        <p:spPr>
          <a:xfrm>
            <a:off x="2299556" y="3904380"/>
            <a:ext cx="937341" cy="1152244"/>
          </a:xfrm>
          <a:prstGeom prst="rect">
            <a:avLst/>
          </a:prstGeom>
        </p:spPr>
      </p:pic>
      <p:pic>
        <p:nvPicPr>
          <p:cNvPr id="6" name="Picture 5"/>
          <p:cNvPicPr>
            <a:picLocks noChangeAspect="1"/>
          </p:cNvPicPr>
          <p:nvPr/>
        </p:nvPicPr>
        <p:blipFill>
          <a:blip r:embed="rId5"/>
          <a:stretch>
            <a:fillRect/>
          </a:stretch>
        </p:blipFill>
        <p:spPr>
          <a:xfrm>
            <a:off x="3883519" y="4011831"/>
            <a:ext cx="781880" cy="1024217"/>
          </a:xfrm>
          <a:prstGeom prst="rect">
            <a:avLst/>
          </a:prstGeom>
        </p:spPr>
      </p:pic>
      <p:pic>
        <p:nvPicPr>
          <p:cNvPr id="7" name="Picture 6"/>
          <p:cNvPicPr>
            <a:picLocks noChangeAspect="1"/>
          </p:cNvPicPr>
          <p:nvPr/>
        </p:nvPicPr>
        <p:blipFill>
          <a:blip r:embed="rId6"/>
          <a:stretch>
            <a:fillRect/>
          </a:stretch>
        </p:blipFill>
        <p:spPr>
          <a:xfrm>
            <a:off x="5357662" y="4181009"/>
            <a:ext cx="1582049" cy="598984"/>
          </a:xfrm>
          <a:prstGeom prst="rect">
            <a:avLst/>
          </a:prstGeom>
        </p:spPr>
      </p:pic>
      <p:pic>
        <p:nvPicPr>
          <p:cNvPr id="8" name="Picture 7"/>
          <p:cNvPicPr>
            <a:picLocks noChangeAspect="1"/>
          </p:cNvPicPr>
          <p:nvPr/>
        </p:nvPicPr>
        <p:blipFill>
          <a:blip r:embed="rId7"/>
          <a:stretch>
            <a:fillRect/>
          </a:stretch>
        </p:blipFill>
        <p:spPr>
          <a:xfrm>
            <a:off x="7489470" y="3922669"/>
            <a:ext cx="905335" cy="1133954"/>
          </a:xfrm>
          <a:prstGeom prst="rect">
            <a:avLst/>
          </a:prstGeom>
        </p:spPr>
      </p:pic>
    </p:spTree>
    <p:extLst>
      <p:ext uri="{BB962C8B-B14F-4D97-AF65-F5344CB8AC3E}">
        <p14:creationId xmlns:p14="http://schemas.microsoft.com/office/powerpoint/2010/main" val="107023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31926" y="1062935"/>
            <a:ext cx="6476286" cy="720725"/>
          </a:xfrm>
        </p:spPr>
        <p:txBody>
          <a:bodyPr>
            <a:normAutofit fontScale="90000"/>
          </a:bodyPr>
          <a:lstStyle/>
          <a:p>
            <a:r>
              <a:rPr lang="es-ES" dirty="0">
                <a:latin typeface="+mn-lt"/>
              </a:rPr>
              <a:t/>
            </a:r>
            <a:br>
              <a:rPr lang="es-ES" dirty="0">
                <a:latin typeface="+mn-lt"/>
              </a:rPr>
            </a:br>
            <a:r>
              <a:rPr lang="es-ES" dirty="0">
                <a:latin typeface="+mn-lt"/>
              </a:rPr>
              <a:t>Alineado a través de diseño</a:t>
            </a:r>
            <a:endParaRPr lang="en-US" dirty="0">
              <a:latin typeface="+mn-lt"/>
            </a:endParaRPr>
          </a:p>
        </p:txBody>
      </p:sp>
      <p:sp>
        <p:nvSpPr>
          <p:cNvPr id="3" name="Text Placeholder 2"/>
          <p:cNvSpPr>
            <a:spLocks noGrp="1"/>
          </p:cNvSpPr>
          <p:nvPr>
            <p:ph type="subTitle" idx="4294967295"/>
          </p:nvPr>
        </p:nvSpPr>
        <p:spPr>
          <a:xfrm>
            <a:off x="649763" y="2169942"/>
            <a:ext cx="7440613" cy="530225"/>
          </a:xfrm>
        </p:spPr>
        <p:txBody>
          <a:bodyPr>
            <a:noAutofit/>
          </a:bodyPr>
          <a:lstStyle/>
          <a:p>
            <a:pPr marL="0" indent="0" algn="ctr">
              <a:buNone/>
            </a:pPr>
            <a:r>
              <a:rPr lang="es-ES" sz="2800" dirty="0"/>
              <a:t>Mejorar la equidad en la salud en el condado de Napa a través de datos compartidos y estrategias centradas en el ser humano</a:t>
            </a:r>
            <a:endParaRPr lang="en-US" sz="2800" dirty="0"/>
          </a:p>
        </p:txBody>
      </p:sp>
      <p:pic>
        <p:nvPicPr>
          <p:cNvPr id="4" name="Picture 3"/>
          <p:cNvPicPr>
            <a:picLocks noChangeAspect="1"/>
          </p:cNvPicPr>
          <p:nvPr/>
        </p:nvPicPr>
        <p:blipFill>
          <a:blip r:embed="rId3"/>
          <a:stretch>
            <a:fillRect/>
          </a:stretch>
        </p:blipFill>
        <p:spPr>
          <a:xfrm>
            <a:off x="508104" y="4146716"/>
            <a:ext cx="1280271" cy="685859"/>
          </a:xfrm>
          <a:prstGeom prst="rect">
            <a:avLst/>
          </a:prstGeom>
        </p:spPr>
      </p:pic>
      <p:pic>
        <p:nvPicPr>
          <p:cNvPr id="5" name="Picture 4"/>
          <p:cNvPicPr>
            <a:picLocks noChangeAspect="1"/>
          </p:cNvPicPr>
          <p:nvPr/>
        </p:nvPicPr>
        <p:blipFill>
          <a:blip r:embed="rId4"/>
          <a:stretch>
            <a:fillRect/>
          </a:stretch>
        </p:blipFill>
        <p:spPr>
          <a:xfrm>
            <a:off x="2299556" y="3904380"/>
            <a:ext cx="937341" cy="1152244"/>
          </a:xfrm>
          <a:prstGeom prst="rect">
            <a:avLst/>
          </a:prstGeom>
        </p:spPr>
      </p:pic>
      <p:pic>
        <p:nvPicPr>
          <p:cNvPr id="6" name="Picture 5"/>
          <p:cNvPicPr>
            <a:picLocks noChangeAspect="1"/>
          </p:cNvPicPr>
          <p:nvPr/>
        </p:nvPicPr>
        <p:blipFill>
          <a:blip r:embed="rId5"/>
          <a:stretch>
            <a:fillRect/>
          </a:stretch>
        </p:blipFill>
        <p:spPr>
          <a:xfrm>
            <a:off x="3883519" y="4011831"/>
            <a:ext cx="781880" cy="1024217"/>
          </a:xfrm>
          <a:prstGeom prst="rect">
            <a:avLst/>
          </a:prstGeom>
        </p:spPr>
      </p:pic>
      <p:pic>
        <p:nvPicPr>
          <p:cNvPr id="7" name="Picture 6"/>
          <p:cNvPicPr>
            <a:picLocks noChangeAspect="1"/>
          </p:cNvPicPr>
          <p:nvPr/>
        </p:nvPicPr>
        <p:blipFill>
          <a:blip r:embed="rId6"/>
          <a:stretch>
            <a:fillRect/>
          </a:stretch>
        </p:blipFill>
        <p:spPr>
          <a:xfrm>
            <a:off x="5357662" y="4181009"/>
            <a:ext cx="1582049" cy="598984"/>
          </a:xfrm>
          <a:prstGeom prst="rect">
            <a:avLst/>
          </a:prstGeom>
        </p:spPr>
      </p:pic>
      <p:pic>
        <p:nvPicPr>
          <p:cNvPr id="8" name="Picture 7"/>
          <p:cNvPicPr>
            <a:picLocks noChangeAspect="1"/>
          </p:cNvPicPr>
          <p:nvPr/>
        </p:nvPicPr>
        <p:blipFill>
          <a:blip r:embed="rId7"/>
          <a:stretch>
            <a:fillRect/>
          </a:stretch>
        </p:blipFill>
        <p:spPr>
          <a:xfrm>
            <a:off x="7489470" y="3922669"/>
            <a:ext cx="905335" cy="1133954"/>
          </a:xfrm>
          <a:prstGeom prst="rect">
            <a:avLst/>
          </a:prstGeom>
        </p:spPr>
      </p:pic>
    </p:spTree>
    <p:extLst>
      <p:ext uri="{BB962C8B-B14F-4D97-AF65-F5344CB8AC3E}">
        <p14:creationId xmlns:p14="http://schemas.microsoft.com/office/powerpoint/2010/main" val="337555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114" y="267494"/>
            <a:ext cx="4788024" cy="1360562"/>
          </a:xfrm>
        </p:spPr>
        <p:txBody>
          <a:bodyPr/>
          <a:lstStyle/>
          <a:p>
            <a:pPr algn="l"/>
            <a:r>
              <a:rPr lang="en-US" b="1" dirty="0">
                <a:latin typeface="+mn-lt"/>
              </a:rPr>
              <a:t>CSII Grant Objectives</a:t>
            </a:r>
          </a:p>
        </p:txBody>
      </p:sp>
      <p:sp>
        <p:nvSpPr>
          <p:cNvPr id="5" name="Content Placeholder 4"/>
          <p:cNvSpPr>
            <a:spLocks noGrp="1"/>
          </p:cNvSpPr>
          <p:nvPr>
            <p:ph idx="4294967295"/>
          </p:nvPr>
        </p:nvSpPr>
        <p:spPr>
          <a:xfrm>
            <a:off x="251520" y="947775"/>
            <a:ext cx="8892480" cy="4241800"/>
          </a:xfrm>
        </p:spPr>
        <p:txBody>
          <a:bodyPr>
            <a:normAutofit/>
          </a:bodyPr>
          <a:lstStyle/>
          <a:p>
            <a:r>
              <a:rPr lang="en-US" sz="2400" dirty="0"/>
              <a:t>We have shared priority of addressing health inequities through increasing </a:t>
            </a:r>
            <a:r>
              <a:rPr lang="en-US" sz="2400" b="1" dirty="0"/>
              <a:t>respect and social inclusion </a:t>
            </a:r>
            <a:r>
              <a:rPr lang="en-US" sz="2400" dirty="0"/>
              <a:t>in our community.</a:t>
            </a:r>
          </a:p>
          <a:p>
            <a:r>
              <a:rPr lang="en-US" sz="2400" dirty="0"/>
              <a:t>Our project expands the use of </a:t>
            </a:r>
            <a:r>
              <a:rPr lang="en-US" sz="2400" b="1" dirty="0"/>
              <a:t>human-centered design </a:t>
            </a:r>
            <a:r>
              <a:rPr lang="en-US" sz="2400" dirty="0"/>
              <a:t>as a tool for engaging community in the planning and implementation of solutions to health-related challenges.</a:t>
            </a:r>
          </a:p>
          <a:p>
            <a:r>
              <a:rPr lang="en-US" sz="2400" b="1" dirty="0"/>
              <a:t>We seek to align outcomes, data and measurement across sectors, with a specific focus on the qualitative data captured through the use of human-centered design.</a:t>
            </a:r>
          </a:p>
          <a:p>
            <a:endParaRPr lang="en-US" b="1" dirty="0"/>
          </a:p>
        </p:txBody>
      </p:sp>
      <p:sp>
        <p:nvSpPr>
          <p:cNvPr id="2" name="Rectangle 1"/>
          <p:cNvSpPr/>
          <p:nvPr/>
        </p:nvSpPr>
        <p:spPr>
          <a:xfrm>
            <a:off x="-252536" y="4515966"/>
            <a:ext cx="4104456"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91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114" y="267494"/>
            <a:ext cx="6718126" cy="1360562"/>
          </a:xfrm>
        </p:spPr>
        <p:txBody>
          <a:bodyPr/>
          <a:lstStyle/>
          <a:p>
            <a:pPr algn="l"/>
            <a:r>
              <a:rPr lang="es-ES" b="1" dirty="0">
                <a:latin typeface="+mn-lt"/>
              </a:rPr>
              <a:t>Objetivos de la subvención CSII</a:t>
            </a:r>
            <a:endParaRPr lang="en-US" b="1" dirty="0">
              <a:latin typeface="+mn-lt"/>
            </a:endParaRPr>
          </a:p>
        </p:txBody>
      </p:sp>
      <p:sp>
        <p:nvSpPr>
          <p:cNvPr id="5" name="Content Placeholder 4"/>
          <p:cNvSpPr>
            <a:spLocks noGrp="1"/>
          </p:cNvSpPr>
          <p:nvPr>
            <p:ph idx="4294967295"/>
          </p:nvPr>
        </p:nvSpPr>
        <p:spPr>
          <a:xfrm>
            <a:off x="245713" y="1131590"/>
            <a:ext cx="8892480" cy="4241800"/>
          </a:xfrm>
        </p:spPr>
        <p:txBody>
          <a:bodyPr>
            <a:normAutofit/>
          </a:bodyPr>
          <a:lstStyle/>
          <a:p>
            <a:r>
              <a:rPr lang="es-ES" sz="2200" dirty="0"/>
              <a:t>Hemos compartido la prioridad de examinar las inequidades en salud a través de un mayor </a:t>
            </a:r>
            <a:r>
              <a:rPr lang="es-ES" sz="2200" b="1" dirty="0"/>
              <a:t>respeto e inclusión social </a:t>
            </a:r>
            <a:r>
              <a:rPr lang="es-ES" sz="2200" dirty="0"/>
              <a:t>en nuestra comunidad.</a:t>
            </a:r>
          </a:p>
          <a:p>
            <a:r>
              <a:rPr lang="es-ES" sz="2200" dirty="0"/>
              <a:t>Nuestro proyecto expande el uso del </a:t>
            </a:r>
            <a:r>
              <a:rPr lang="es-ES" sz="2200" b="1" dirty="0"/>
              <a:t>diseño centrado en el ser humano </a:t>
            </a:r>
            <a:r>
              <a:rPr lang="es-ES" sz="2200" dirty="0"/>
              <a:t>como una herramienta para involucrar a la comunidad en la planificación e implementación de soluciones a los desafíos relacionados con la salud.</a:t>
            </a:r>
          </a:p>
          <a:p>
            <a:r>
              <a:rPr lang="es-ES" sz="2200" b="1" dirty="0"/>
              <a:t>Buscamos alinear los resultados, los datos y la medición en todos los sectores, con un enfoque específico en los datos cualitativos capturados mediante el diseño centrado en el ser humano.</a:t>
            </a:r>
            <a:endParaRPr lang="en-US" sz="2200" b="1" dirty="0"/>
          </a:p>
        </p:txBody>
      </p:sp>
    </p:spTree>
    <p:extLst>
      <p:ext uri="{BB962C8B-B14F-4D97-AF65-F5344CB8AC3E}">
        <p14:creationId xmlns:p14="http://schemas.microsoft.com/office/powerpoint/2010/main" val="308497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843558"/>
            <a:ext cx="432048" cy="443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2" y="42039"/>
            <a:ext cx="9037077" cy="46166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rPr>
              <a:t>Respect &amp;</a:t>
            </a:r>
            <a:r>
              <a:rPr kumimoji="0" lang="en-US" sz="2400" b="0" i="1" u="none" strike="noStrike" kern="1200" cap="none" spc="0" normalizeH="0" noProof="0" dirty="0">
                <a:ln>
                  <a:noFill/>
                </a:ln>
                <a:solidFill>
                  <a:prstClr val="white"/>
                </a:solidFill>
                <a:effectLst/>
                <a:uLnTx/>
                <a:uFillTx/>
                <a:latin typeface="Corbel" panose="020B0503020204020204"/>
                <a:ea typeface="+mn-ea"/>
                <a:cs typeface="+mn-cs"/>
              </a:rPr>
              <a:t> Social Inclusion Domain Framework</a:t>
            </a:r>
            <a:endParaRPr kumimoji="0" lang="en-US" sz="2400" b="0" i="1"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8" name="Oval 7"/>
          <p:cNvSpPr/>
          <p:nvPr/>
        </p:nvSpPr>
        <p:spPr>
          <a:xfrm>
            <a:off x="8820472" y="843558"/>
            <a:ext cx="720080" cy="7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29" y="503704"/>
            <a:ext cx="8029220" cy="4438650"/>
          </a:xfrm>
          <a:prstGeom prst="rect">
            <a:avLst/>
          </a:prstGeom>
        </p:spPr>
      </p:pic>
    </p:spTree>
    <p:extLst>
      <p:ext uri="{BB962C8B-B14F-4D97-AF65-F5344CB8AC3E}">
        <p14:creationId xmlns:p14="http://schemas.microsoft.com/office/powerpoint/2010/main" val="109570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843558"/>
            <a:ext cx="432048" cy="443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TextBox 5"/>
          <p:cNvSpPr txBox="1"/>
          <p:nvPr/>
        </p:nvSpPr>
        <p:spPr>
          <a:xfrm>
            <a:off x="-216605" y="10601"/>
            <a:ext cx="9037077" cy="40011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orbel" panose="020B0503020204020204"/>
                <a:ea typeface="+mn-ea"/>
                <a:cs typeface="+mn-cs"/>
              </a:rPr>
              <a:t>Respect &amp; Social Inclusion Domain Framework</a:t>
            </a:r>
          </a:p>
        </p:txBody>
      </p:sp>
      <p:sp>
        <p:nvSpPr>
          <p:cNvPr id="8" name="Oval 7"/>
          <p:cNvSpPr/>
          <p:nvPr/>
        </p:nvSpPr>
        <p:spPr>
          <a:xfrm>
            <a:off x="8820472" y="843558"/>
            <a:ext cx="720080" cy="7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10711"/>
            <a:ext cx="8351829" cy="4475015"/>
          </a:xfrm>
          <a:prstGeom prst="rect">
            <a:avLst/>
          </a:prstGeom>
        </p:spPr>
      </p:pic>
    </p:spTree>
    <p:extLst>
      <p:ext uri="{BB962C8B-B14F-4D97-AF65-F5344CB8AC3E}">
        <p14:creationId xmlns:p14="http://schemas.microsoft.com/office/powerpoint/2010/main" val="387677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843558"/>
            <a:ext cx="432048" cy="443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3648" y="0"/>
            <a:ext cx="9037077" cy="461665"/>
          </a:xfrm>
          <a:prstGeom prst="rect">
            <a:avLst/>
          </a:prstGeom>
          <a:noFill/>
        </p:spPr>
        <p:txBody>
          <a:bodyPr wrap="square" rtlCol="0">
            <a:spAutoFit/>
          </a:bodyPr>
          <a:lstStyle/>
          <a:p>
            <a:pPr>
              <a:spcAft>
                <a:spcPts val="600"/>
              </a:spcAft>
            </a:pPr>
            <a:r>
              <a:rPr lang="es-419" sz="2400" dirty="0"/>
              <a:t>Marco de dominio de Respeto e Inclusión Social</a:t>
            </a:r>
            <a:endParaRPr lang="es-419" sz="2400" dirty="0"/>
          </a:p>
        </p:txBody>
      </p:sp>
      <p:sp>
        <p:nvSpPr>
          <p:cNvPr id="8" name="Oval 7"/>
          <p:cNvSpPr/>
          <p:nvPr/>
        </p:nvSpPr>
        <p:spPr>
          <a:xfrm>
            <a:off x="8820472" y="843558"/>
            <a:ext cx="720080" cy="7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61261"/>
            <a:ext cx="7735713" cy="4536573"/>
          </a:xfrm>
          <a:prstGeom prst="rect">
            <a:avLst/>
          </a:prstGeom>
        </p:spPr>
      </p:pic>
    </p:spTree>
    <p:extLst>
      <p:ext uri="{BB962C8B-B14F-4D97-AF65-F5344CB8AC3E}">
        <p14:creationId xmlns:p14="http://schemas.microsoft.com/office/powerpoint/2010/main" val="95039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endParaRPr lang="en-US" dirty="0"/>
          </a:p>
        </p:txBody>
      </p:sp>
      <p:sp>
        <p:nvSpPr>
          <p:cNvPr id="3" name="TextBox 2"/>
          <p:cNvSpPr txBox="1"/>
          <p:nvPr/>
        </p:nvSpPr>
        <p:spPr>
          <a:xfrm>
            <a:off x="323528" y="843558"/>
            <a:ext cx="8352928" cy="4124206"/>
          </a:xfrm>
          <a:prstGeom prst="rect">
            <a:avLst/>
          </a:prstGeom>
          <a:noFill/>
        </p:spPr>
        <p:txBody>
          <a:bodyPr wrap="square" rtlCol="0">
            <a:spAutoFit/>
          </a:bodyPr>
          <a:lstStyle/>
          <a:p>
            <a:r>
              <a:rPr lang="en-US" sz="2000" b="1" dirty="0"/>
              <a:t>We would like to begin today by acknowledging that we gather as Live </a:t>
            </a:r>
          </a:p>
          <a:p>
            <a:r>
              <a:rPr lang="en-US" sz="2000" b="1" dirty="0"/>
              <a:t>Healthy Napa County on the ancestral and unceded territory of the </a:t>
            </a:r>
          </a:p>
          <a:p>
            <a:r>
              <a:rPr lang="en-US" sz="2000" b="1" dirty="0"/>
              <a:t>Patwin, Onosatis, Miwok and Pomo Peoples past and present, and honor with gratitude the land itself and the people who have stewarded it </a:t>
            </a:r>
          </a:p>
          <a:p>
            <a:r>
              <a:rPr lang="en-US" sz="2000" b="1" dirty="0"/>
              <a:t>throughout the generations. </a:t>
            </a:r>
          </a:p>
          <a:p>
            <a:endParaRPr lang="en-US" sz="2000" b="1" dirty="0"/>
          </a:p>
          <a:p>
            <a:r>
              <a:rPr lang="es-ES" sz="2000" b="1" dirty="0">
                <a:solidFill>
                  <a:prstClr val="black"/>
                </a:solidFill>
              </a:rPr>
              <a:t>Queremos comenzar hoy reconociendo que nos reunimos como Vive </a:t>
            </a:r>
          </a:p>
          <a:p>
            <a:r>
              <a:rPr lang="es-ES" sz="2000" b="1" dirty="0">
                <a:solidFill>
                  <a:prstClr val="black"/>
                </a:solidFill>
              </a:rPr>
              <a:t>Saludable Condado de Napa en el Territorio ancestral e incesante de los </a:t>
            </a:r>
          </a:p>
          <a:p>
            <a:r>
              <a:rPr lang="es-ES" sz="2000" b="1" dirty="0">
                <a:solidFill>
                  <a:prstClr val="black"/>
                </a:solidFill>
              </a:rPr>
              <a:t>pueblos Patwin, Onosatis, </a:t>
            </a:r>
            <a:r>
              <a:rPr lang="es-ES" sz="2000" b="1" dirty="0" err="1">
                <a:solidFill>
                  <a:prstClr val="black"/>
                </a:solidFill>
              </a:rPr>
              <a:t>Miwok</a:t>
            </a:r>
            <a:r>
              <a:rPr lang="es-ES" sz="2000" b="1" dirty="0">
                <a:solidFill>
                  <a:prstClr val="black"/>
                </a:solidFill>
              </a:rPr>
              <a:t> y Pomo pasados ​​y presentes,  y honrar </a:t>
            </a:r>
          </a:p>
          <a:p>
            <a:r>
              <a:rPr lang="es-ES" sz="2000" b="1" dirty="0">
                <a:solidFill>
                  <a:prstClr val="black"/>
                </a:solidFill>
              </a:rPr>
              <a:t>con gratitud a la tierra misma y a  las  personas que la han administrado a </a:t>
            </a:r>
          </a:p>
          <a:p>
            <a:r>
              <a:rPr lang="es-ES" sz="2000" b="1" dirty="0">
                <a:solidFill>
                  <a:prstClr val="black"/>
                </a:solidFill>
              </a:rPr>
              <a:t>lo largo de las generaciones.</a:t>
            </a:r>
            <a:endParaRPr lang="en-US" sz="2000" dirty="0">
              <a:solidFill>
                <a:prstClr val="black"/>
              </a:solidFill>
            </a:endParaRPr>
          </a:p>
          <a:p>
            <a:endParaRPr lang="en-US" sz="2400" dirty="0"/>
          </a:p>
          <a:p>
            <a:endParaRPr lang="en-US" dirty="0"/>
          </a:p>
        </p:txBody>
      </p:sp>
    </p:spTree>
    <p:extLst>
      <p:ext uri="{BB962C8B-B14F-4D97-AF65-F5344CB8AC3E}">
        <p14:creationId xmlns:p14="http://schemas.microsoft.com/office/powerpoint/2010/main" val="371057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843558"/>
            <a:ext cx="432048" cy="443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3648" y="0"/>
            <a:ext cx="9037077" cy="461665"/>
          </a:xfrm>
          <a:prstGeom prst="rect">
            <a:avLst/>
          </a:prstGeom>
          <a:noFill/>
        </p:spPr>
        <p:txBody>
          <a:bodyPr wrap="square" rtlCol="0">
            <a:spAutoFit/>
          </a:bodyPr>
          <a:lstStyle/>
          <a:p>
            <a:pPr>
              <a:spcAft>
                <a:spcPts val="600"/>
              </a:spcAft>
            </a:pPr>
            <a:r>
              <a:rPr lang="es-419" sz="2400" dirty="0"/>
              <a:t>Marco de dominio de Respeto e Inclusión Social</a:t>
            </a:r>
            <a:endParaRPr lang="es-419" sz="2400" dirty="0"/>
          </a:p>
        </p:txBody>
      </p:sp>
      <p:sp>
        <p:nvSpPr>
          <p:cNvPr id="8" name="Oval 7"/>
          <p:cNvSpPr/>
          <p:nvPr/>
        </p:nvSpPr>
        <p:spPr>
          <a:xfrm>
            <a:off x="8820472" y="843558"/>
            <a:ext cx="720080" cy="7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61665"/>
            <a:ext cx="8239769" cy="4398920"/>
          </a:xfrm>
          <a:prstGeom prst="rect">
            <a:avLst/>
          </a:prstGeom>
        </p:spPr>
      </p:pic>
    </p:spTree>
    <p:extLst>
      <p:ext uri="{BB962C8B-B14F-4D97-AF65-F5344CB8AC3E}">
        <p14:creationId xmlns:p14="http://schemas.microsoft.com/office/powerpoint/2010/main" val="245257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4412"/>
            <a:ext cx="8749045" cy="124649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rPr>
              <a:t>Community Health Assessment: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rPr>
              <a:t>Next</a:t>
            </a:r>
            <a:r>
              <a:rPr kumimoji="0" lang="en-US" sz="3750" b="0" i="1" u="none" strike="noStrike" kern="1200" cap="none" spc="0" normalizeH="0" noProof="0" dirty="0">
                <a:ln>
                  <a:noFill/>
                </a:ln>
                <a:solidFill>
                  <a:prstClr val="white"/>
                </a:solidFill>
                <a:effectLst/>
                <a:uLnTx/>
                <a:uFillTx/>
                <a:latin typeface="Corbel" panose="020B0503020204020204"/>
                <a:ea typeface="+mn-ea"/>
                <a:cs typeface="+mn-cs"/>
              </a:rPr>
              <a:t> cycle coming soon!</a:t>
            </a:r>
            <a:endPar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805" y="1491630"/>
            <a:ext cx="6092457" cy="2637452"/>
          </a:xfrm>
          <a:prstGeom prst="rect">
            <a:avLst/>
          </a:prstGeom>
        </p:spPr>
      </p:pic>
      <p:sp>
        <p:nvSpPr>
          <p:cNvPr id="7" name="TextBox 6"/>
          <p:cNvSpPr txBox="1"/>
          <p:nvPr/>
        </p:nvSpPr>
        <p:spPr>
          <a:xfrm>
            <a:off x="611560" y="4355779"/>
            <a:ext cx="8137164" cy="338554"/>
          </a:xfrm>
          <a:prstGeom prst="rect">
            <a:avLst/>
          </a:prstGeom>
          <a:noFill/>
        </p:spPr>
        <p:txBody>
          <a:bodyPr wrap="none" rtlCol="0">
            <a:spAutoFit/>
          </a:bodyPr>
          <a:lstStyle/>
          <a:p>
            <a:r>
              <a:rPr lang="en-US" sz="1600" dirty="0">
                <a:hlinkClick r:id="rId4"/>
              </a:rPr>
              <a:t>https://insight.livestories.com/s/v2/cha-homepage/9caa1d21-346b-4095-bb95-e3adee664960/</a:t>
            </a:r>
            <a:endParaRPr lang="en-US" sz="1600" dirty="0"/>
          </a:p>
        </p:txBody>
      </p:sp>
    </p:spTree>
    <p:extLst>
      <p:ext uri="{BB962C8B-B14F-4D97-AF65-F5344CB8AC3E}">
        <p14:creationId xmlns:p14="http://schemas.microsoft.com/office/powerpoint/2010/main" val="1743177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4412"/>
            <a:ext cx="8749045" cy="124649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s-ES" sz="3750" b="0" i="1" u="none" strike="noStrike" kern="1200" cap="none" spc="0" normalizeH="0" baseline="0" noProof="0" dirty="0">
                <a:ln>
                  <a:noFill/>
                </a:ln>
                <a:solidFill>
                  <a:prstClr val="white"/>
                </a:solidFill>
                <a:effectLst/>
                <a:uLnTx/>
                <a:uFillTx/>
                <a:latin typeface="Corbel" panose="020B0503020204020204"/>
                <a:ea typeface="+mn-ea"/>
                <a:cs typeface="+mn-cs"/>
              </a:rPr>
              <a:t>Evaluación de la Salud Comunitaria</a:t>
            </a:r>
            <a:r>
              <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rPr>
              <a:t>: </a:t>
            </a:r>
          </a:p>
          <a:p>
            <a:pPr lvl="0" algn="ctr">
              <a:defRPr/>
            </a:pPr>
            <a:r>
              <a:rPr lang="es-419" sz="3750" i="1" dirty="0">
                <a:solidFill>
                  <a:prstClr val="white"/>
                </a:solidFill>
              </a:rPr>
              <a:t>¡Próximo ciclo viene pronto!</a:t>
            </a:r>
            <a:endParaRPr kumimoji="0" lang="es-419" sz="3750" b="0" i="1" u="none" strike="noStrike" kern="1200" cap="none" spc="0" normalizeH="0" baseline="0" dirty="0">
              <a:ln>
                <a:noFill/>
              </a:ln>
              <a:solidFill>
                <a:prstClr val="white"/>
              </a:solidFill>
              <a:effectLst/>
              <a:uLnTx/>
              <a:uFillTx/>
              <a:latin typeface="Corbel" panose="020B050302020402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805" y="1491630"/>
            <a:ext cx="6092457" cy="2637452"/>
          </a:xfrm>
          <a:prstGeom prst="rect">
            <a:avLst/>
          </a:prstGeom>
        </p:spPr>
      </p:pic>
      <p:sp>
        <p:nvSpPr>
          <p:cNvPr id="7" name="TextBox 6"/>
          <p:cNvSpPr txBox="1"/>
          <p:nvPr/>
        </p:nvSpPr>
        <p:spPr>
          <a:xfrm>
            <a:off x="611560" y="4355779"/>
            <a:ext cx="8137164" cy="338554"/>
          </a:xfrm>
          <a:prstGeom prst="rect">
            <a:avLst/>
          </a:prstGeom>
          <a:noFill/>
        </p:spPr>
        <p:txBody>
          <a:bodyPr wrap="none" rtlCol="0">
            <a:spAutoFit/>
          </a:bodyPr>
          <a:lstStyle/>
          <a:p>
            <a:r>
              <a:rPr lang="en-US" sz="1600" dirty="0">
                <a:hlinkClick r:id="rId4"/>
              </a:rPr>
              <a:t>https://insight.livestories.com/s/v2/cha-homepage/9caa1d21-346b-4095-bb95-e3adee664960/</a:t>
            </a:r>
            <a:endParaRPr lang="en-US" sz="1600" dirty="0"/>
          </a:p>
        </p:txBody>
      </p:sp>
    </p:spTree>
    <p:extLst>
      <p:ext uri="{BB962C8B-B14F-4D97-AF65-F5344CB8AC3E}">
        <p14:creationId xmlns:p14="http://schemas.microsoft.com/office/powerpoint/2010/main" val="1123200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826232" y="1712416"/>
            <a:ext cx="7472486" cy="1728192"/>
          </a:xfrm>
          <a:prstGeom prst="rect">
            <a:avLst/>
          </a:prstGeom>
        </p:spPr>
        <p:txBody>
          <a:bodyPr>
            <a:noAutofit/>
          </a:bodyPr>
          <a:lstStyle/>
          <a:p>
            <a:pPr marL="0" indent="0" algn="ctr">
              <a:buNone/>
            </a:pPr>
            <a:r>
              <a:rPr lang="en-US" sz="5400" dirty="0">
                <a:solidFill>
                  <a:schemeClr val="accent1"/>
                </a:solidFill>
              </a:rPr>
              <a:t>Questions? ¿Preguntas?</a:t>
            </a:r>
          </a:p>
          <a:p>
            <a:pPr marL="0" indent="0" algn="ctr">
              <a:buNone/>
            </a:pPr>
            <a:endParaRPr lang="en-US" sz="5400" dirty="0">
              <a:solidFill>
                <a:schemeClr val="accent1"/>
              </a:solidFill>
            </a:endParaRPr>
          </a:p>
        </p:txBody>
      </p:sp>
      <p:pic>
        <p:nvPicPr>
          <p:cNvPr id="1026" name="Picture 2" descr="C:\Users\jhenn\AppData\Local\Microsoft\Windows\Temporary Internet Files\Content.IE5\9FJJMUFD\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56698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HNC Logo Bilingu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795886"/>
            <a:ext cx="2160240" cy="8357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0021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fontScale="92500" lnSpcReduction="10000"/>
          </a:bodyPr>
          <a:lstStyle/>
          <a:p>
            <a:pPr algn="ctr"/>
            <a:r>
              <a:rPr lang="en-US" sz="2800" b="1" dirty="0"/>
              <a:t>THANK YOU for participating!</a:t>
            </a:r>
          </a:p>
        </p:txBody>
      </p:sp>
      <p:sp>
        <p:nvSpPr>
          <p:cNvPr id="4" name="Content Placeholder 3"/>
          <p:cNvSpPr>
            <a:spLocks noGrp="1"/>
          </p:cNvSpPr>
          <p:nvPr>
            <p:ph idx="4294967295"/>
          </p:nvPr>
        </p:nvSpPr>
        <p:spPr>
          <a:xfrm>
            <a:off x="631815" y="915566"/>
            <a:ext cx="8240264" cy="2448272"/>
          </a:xfrm>
          <a:prstGeom prst="rect">
            <a:avLst/>
          </a:prstGeom>
        </p:spPr>
        <p:txBody>
          <a:bodyPr>
            <a:noAutofit/>
          </a:bodyPr>
          <a:lstStyle/>
          <a:p>
            <a:pPr marL="0" indent="0">
              <a:buNone/>
            </a:pPr>
            <a:r>
              <a:rPr lang="en-US" sz="2400" dirty="0"/>
              <a:t>Next Steps:</a:t>
            </a:r>
          </a:p>
          <a:p>
            <a:pPr lvl="2"/>
            <a:r>
              <a:rPr lang="en-US" sz="2400" dirty="0"/>
              <a:t>We will share meeting outcomes through email and website: </a:t>
            </a:r>
            <a:r>
              <a:rPr lang="en-US" sz="2400" dirty="0">
                <a:hlinkClick r:id="rId3"/>
              </a:rPr>
              <a:t>http://www.livehealthynapacounty.org/</a:t>
            </a:r>
            <a:r>
              <a:rPr lang="en-US" sz="2400" dirty="0"/>
              <a:t> </a:t>
            </a:r>
          </a:p>
          <a:p>
            <a:pPr lvl="2"/>
            <a:r>
              <a:rPr lang="en-US" sz="2400" dirty="0"/>
              <a:t>Next LHNC meeting will be May 3, from 1-3 pm. Registration info will be in the LHNC newsletter and action item groups will meet individually in the interim</a:t>
            </a:r>
          </a:p>
          <a:p>
            <a:pPr lvl="2"/>
            <a:r>
              <a:rPr lang="en-US" sz="2400" dirty="0"/>
              <a:t>Please complete survey, link is in the chat. </a:t>
            </a:r>
          </a:p>
        </p:txBody>
      </p:sp>
      <p:sp>
        <p:nvSpPr>
          <p:cNvPr id="6" name="TextBox 5"/>
          <p:cNvSpPr txBox="1"/>
          <p:nvPr/>
        </p:nvSpPr>
        <p:spPr>
          <a:xfrm>
            <a:off x="-581" y="42039"/>
            <a:ext cx="4752528" cy="669414"/>
          </a:xfrm>
          <a:prstGeom prst="rect">
            <a:avLst/>
          </a:prstGeom>
          <a:noFill/>
        </p:spPr>
        <p:txBody>
          <a:bodyPr wrap="square" rtlCol="0">
            <a:spAutoFit/>
          </a:bodyPr>
          <a:lstStyle/>
          <a:p>
            <a:r>
              <a:rPr lang="en-US" sz="3750" i="1" dirty="0"/>
              <a:t>Closing</a:t>
            </a:r>
          </a:p>
        </p:txBody>
      </p:sp>
    </p:spTree>
    <p:extLst>
      <p:ext uri="{BB962C8B-B14F-4D97-AF65-F5344CB8AC3E}">
        <p14:creationId xmlns:p14="http://schemas.microsoft.com/office/powerpoint/2010/main" val="1670482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fontScale="92500" lnSpcReduction="10000"/>
          </a:bodyPr>
          <a:lstStyle/>
          <a:p>
            <a:pPr algn="ctr"/>
            <a:r>
              <a:rPr lang="en-US" sz="2800" b="1" dirty="0"/>
              <a:t>¡Gracias </a:t>
            </a:r>
            <a:r>
              <a:rPr lang="en-US" sz="2800" b="1" dirty="0" err="1"/>
              <a:t>por</a:t>
            </a:r>
            <a:r>
              <a:rPr lang="en-US" sz="2800" b="1" dirty="0"/>
              <a:t> </a:t>
            </a:r>
            <a:r>
              <a:rPr lang="en-US" sz="2800" b="1" dirty="0" err="1"/>
              <a:t>participar</a:t>
            </a:r>
            <a:r>
              <a:rPr lang="en-US" sz="2800" b="1" dirty="0"/>
              <a:t>!</a:t>
            </a:r>
          </a:p>
        </p:txBody>
      </p:sp>
      <p:sp>
        <p:nvSpPr>
          <p:cNvPr id="4" name="Content Placeholder 3"/>
          <p:cNvSpPr>
            <a:spLocks noGrp="1"/>
          </p:cNvSpPr>
          <p:nvPr>
            <p:ph idx="4294967295"/>
          </p:nvPr>
        </p:nvSpPr>
        <p:spPr>
          <a:xfrm>
            <a:off x="683568" y="987574"/>
            <a:ext cx="8784976" cy="2448272"/>
          </a:xfrm>
          <a:prstGeom prst="rect">
            <a:avLst/>
          </a:prstGeom>
        </p:spPr>
        <p:txBody>
          <a:bodyPr>
            <a:noAutofit/>
          </a:bodyPr>
          <a:lstStyle/>
          <a:p>
            <a:pPr marL="0" indent="0">
              <a:buNone/>
            </a:pPr>
            <a:r>
              <a:rPr lang="en-US" sz="2200" dirty="0" err="1">
                <a:solidFill>
                  <a:schemeClr val="tx1"/>
                </a:solidFill>
              </a:rPr>
              <a:t>Próximos</a:t>
            </a:r>
            <a:r>
              <a:rPr lang="en-US" sz="2200" dirty="0">
                <a:solidFill>
                  <a:schemeClr val="tx1"/>
                </a:solidFill>
              </a:rPr>
              <a:t> </a:t>
            </a:r>
            <a:r>
              <a:rPr lang="en-US" sz="2200" dirty="0" err="1">
                <a:solidFill>
                  <a:schemeClr val="tx1"/>
                </a:solidFill>
              </a:rPr>
              <a:t>pasos</a:t>
            </a:r>
            <a:r>
              <a:rPr lang="en-US" sz="2200" dirty="0">
                <a:solidFill>
                  <a:schemeClr val="tx1"/>
                </a:solidFill>
              </a:rPr>
              <a:t>:</a:t>
            </a:r>
          </a:p>
          <a:p>
            <a:pPr lvl="2"/>
            <a:r>
              <a:rPr lang="es-ES" sz="2200" dirty="0"/>
              <a:t>Compartir los resultados de la reunión a través del correo electrónico y el sitio web</a:t>
            </a:r>
            <a:r>
              <a:rPr lang="en-US" sz="2200" dirty="0"/>
              <a:t>: </a:t>
            </a:r>
            <a:r>
              <a:rPr lang="en-US" sz="2200" dirty="0">
                <a:hlinkClick r:id="rId3"/>
              </a:rPr>
              <a:t>http://www.livehealthynapacounty.org/</a:t>
            </a:r>
            <a:r>
              <a:rPr lang="en-US" sz="2200" dirty="0"/>
              <a:t> </a:t>
            </a:r>
          </a:p>
          <a:p>
            <a:pPr lvl="2"/>
            <a:r>
              <a:rPr lang="es-419" sz="2200" dirty="0"/>
              <a:t>La próxima reunión del LHNC será 3 de mayo, de 1-3 pm. Información de registro estará en el boletín de LHNC y los grupos de acción se reunirán individualmente en el tiempo intermedio.  </a:t>
            </a:r>
          </a:p>
          <a:p>
            <a:pPr lvl="2"/>
            <a:r>
              <a:rPr lang="es-ES" sz="2200" dirty="0"/>
              <a:t>Por favor complete la encuesta, el enlace está en el chat.</a:t>
            </a:r>
            <a:endParaRPr lang="en-US" sz="2200" dirty="0"/>
          </a:p>
        </p:txBody>
      </p:sp>
      <p:sp>
        <p:nvSpPr>
          <p:cNvPr id="6" name="TextBox 5"/>
          <p:cNvSpPr txBox="1"/>
          <p:nvPr/>
        </p:nvSpPr>
        <p:spPr>
          <a:xfrm>
            <a:off x="-581" y="42039"/>
            <a:ext cx="4752528" cy="669414"/>
          </a:xfrm>
          <a:prstGeom prst="rect">
            <a:avLst/>
          </a:prstGeom>
          <a:noFill/>
        </p:spPr>
        <p:txBody>
          <a:bodyPr wrap="square" rtlCol="0">
            <a:spAutoFit/>
          </a:bodyPr>
          <a:lstStyle/>
          <a:p>
            <a:pPr lvl="0">
              <a:defRPr/>
            </a:pPr>
            <a:r>
              <a:rPr lang="en-US" sz="3750" i="1" dirty="0" err="1">
                <a:solidFill>
                  <a:prstClr val="white"/>
                </a:solidFill>
              </a:rPr>
              <a:t>Clausura</a:t>
            </a:r>
            <a:endParaRPr kumimoji="0" lang="en-US" sz="3750" b="0" i="1"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0715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0" y="4573789"/>
            <a:ext cx="370790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51920" y="3003798"/>
            <a:ext cx="4824536" cy="158417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026" name="Picture 2" descr="Napa Strong En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5223"/>
            <a:ext cx="6818525" cy="463659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8676456" y="3795886"/>
            <a:ext cx="792088" cy="10659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44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4" name="TextBox 3"/>
          <p:cNvSpPr txBox="1"/>
          <p:nvPr/>
        </p:nvSpPr>
        <p:spPr>
          <a:xfrm>
            <a:off x="251520" y="1203598"/>
            <a:ext cx="8712968" cy="3354765"/>
          </a:xfrm>
          <a:prstGeom prst="rect">
            <a:avLst/>
          </a:prstGeom>
          <a:noFill/>
        </p:spPr>
        <p:txBody>
          <a:bodyPr wrap="square" rtlCol="0">
            <a:spAutoFit/>
          </a:bodyPr>
          <a:lstStyle/>
          <a:p>
            <a:r>
              <a:rPr lang="en-US" sz="3200" dirty="0"/>
              <a:t>Who is here today? </a:t>
            </a:r>
            <a:r>
              <a:rPr lang="en-US" sz="3200" dirty="0">
                <a:solidFill>
                  <a:prstClr val="black"/>
                </a:solidFill>
              </a:rPr>
              <a:t>¿</a:t>
            </a:r>
            <a:r>
              <a:rPr lang="en-US" sz="3200" dirty="0" err="1">
                <a:solidFill>
                  <a:prstClr val="black"/>
                </a:solidFill>
              </a:rPr>
              <a:t>Quién</a:t>
            </a:r>
            <a:r>
              <a:rPr lang="en-US" sz="3200" dirty="0">
                <a:solidFill>
                  <a:prstClr val="black"/>
                </a:solidFill>
              </a:rPr>
              <a:t> </a:t>
            </a:r>
            <a:r>
              <a:rPr lang="en-US" sz="3200" dirty="0" err="1">
                <a:solidFill>
                  <a:prstClr val="black"/>
                </a:solidFill>
              </a:rPr>
              <a:t>está</a:t>
            </a:r>
            <a:r>
              <a:rPr lang="en-US" sz="3200" dirty="0">
                <a:solidFill>
                  <a:prstClr val="black"/>
                </a:solidFill>
              </a:rPr>
              <a:t> hoy </a:t>
            </a:r>
            <a:r>
              <a:rPr lang="en-US" sz="3200" dirty="0" err="1">
                <a:solidFill>
                  <a:prstClr val="black"/>
                </a:solidFill>
              </a:rPr>
              <a:t>aquí</a:t>
            </a:r>
            <a:r>
              <a:rPr lang="en-US" sz="3200" dirty="0">
                <a:solidFill>
                  <a:prstClr val="black"/>
                </a:solidFill>
              </a:rPr>
              <a:t>?</a:t>
            </a:r>
            <a:endParaRPr lang="en-US" sz="3200" dirty="0"/>
          </a:p>
          <a:p>
            <a:endParaRPr lang="en-US" sz="3200" dirty="0"/>
          </a:p>
          <a:p>
            <a:r>
              <a:rPr lang="en-US" sz="2400" dirty="0">
                <a:solidFill>
                  <a:schemeClr val="accent1"/>
                </a:solidFill>
              </a:rPr>
              <a:t>Please enter your name in the chat. If you are here </a:t>
            </a:r>
          </a:p>
          <a:p>
            <a:r>
              <a:rPr lang="en-US" sz="2400" dirty="0">
                <a:solidFill>
                  <a:schemeClr val="accent1"/>
                </a:solidFill>
              </a:rPr>
              <a:t>representing an organization, please enter that as well. </a:t>
            </a:r>
          </a:p>
          <a:p>
            <a:endParaRPr lang="en-US" sz="2400" dirty="0">
              <a:solidFill>
                <a:schemeClr val="accent1"/>
              </a:solidFill>
            </a:endParaRPr>
          </a:p>
          <a:p>
            <a:pPr lvl="0" indent="-822960">
              <a:defRPr/>
            </a:pPr>
            <a:r>
              <a:rPr lang="es-ES" sz="2400" dirty="0">
                <a:solidFill>
                  <a:srgbClr val="5B9BD5"/>
                </a:solidFill>
              </a:rPr>
              <a:t>Ingrese su nombre en el chat. Si usted representa a una </a:t>
            </a:r>
          </a:p>
          <a:p>
            <a:pPr lvl="0" indent="-822960">
              <a:defRPr/>
            </a:pPr>
            <a:r>
              <a:rPr lang="es-ES" sz="2400" dirty="0">
                <a:solidFill>
                  <a:srgbClr val="5B9BD5"/>
                </a:solidFill>
              </a:rPr>
              <a:t>organización, por favor ingrese el nombre. </a:t>
            </a:r>
          </a:p>
          <a:p>
            <a:endParaRPr lang="en-US" sz="2800" dirty="0">
              <a:solidFill>
                <a:schemeClr val="accent1"/>
              </a:solidFill>
            </a:endParaRPr>
          </a:p>
        </p:txBody>
      </p:sp>
    </p:spTree>
    <p:extLst>
      <p:ext uri="{BB962C8B-B14F-4D97-AF65-F5344CB8AC3E}">
        <p14:creationId xmlns:p14="http://schemas.microsoft.com/office/powerpoint/2010/main" val="264360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8" name="TextBox 7"/>
          <p:cNvSpPr txBox="1"/>
          <p:nvPr/>
        </p:nvSpPr>
        <p:spPr>
          <a:xfrm>
            <a:off x="0" y="1440160"/>
            <a:ext cx="8964488" cy="2800767"/>
          </a:xfrm>
          <a:prstGeom prst="rect">
            <a:avLst/>
          </a:prstGeom>
          <a:noFill/>
        </p:spPr>
        <p:txBody>
          <a:bodyPr wrap="square" rtlCol="0">
            <a:spAutoFit/>
          </a:bodyPr>
          <a:lstStyle/>
          <a:p>
            <a:r>
              <a:rPr lang="en-US" sz="3200" dirty="0"/>
              <a:t>What sector are you from? </a:t>
            </a:r>
            <a:r>
              <a:rPr lang="en-US" sz="3200" dirty="0">
                <a:solidFill>
                  <a:prstClr val="black"/>
                </a:solidFill>
              </a:rPr>
              <a:t>¿</a:t>
            </a:r>
            <a:r>
              <a:rPr lang="en-US" sz="3200" dirty="0" err="1">
                <a:solidFill>
                  <a:prstClr val="black"/>
                </a:solidFill>
              </a:rPr>
              <a:t>Cuál</a:t>
            </a:r>
            <a:r>
              <a:rPr lang="en-US" sz="3200" dirty="0">
                <a:solidFill>
                  <a:prstClr val="black"/>
                </a:solidFill>
              </a:rPr>
              <a:t> sector </a:t>
            </a:r>
            <a:r>
              <a:rPr lang="en-US" sz="3200" dirty="0" err="1">
                <a:solidFill>
                  <a:prstClr val="black"/>
                </a:solidFill>
              </a:rPr>
              <a:t>representa</a:t>
            </a:r>
            <a:r>
              <a:rPr lang="en-US" sz="3200" dirty="0">
                <a:solidFill>
                  <a:prstClr val="black"/>
                </a:solidFill>
              </a:rPr>
              <a:t>?</a:t>
            </a:r>
          </a:p>
          <a:p>
            <a:endParaRPr lang="en-US" sz="3200" dirty="0"/>
          </a:p>
          <a:p>
            <a:r>
              <a:rPr lang="en-US" sz="2800" dirty="0">
                <a:solidFill>
                  <a:schemeClr val="accent1"/>
                </a:solidFill>
              </a:rPr>
              <a:t>Please choose your sector from the options in the poll.</a:t>
            </a:r>
          </a:p>
          <a:p>
            <a:endParaRPr lang="en-US" sz="2800" dirty="0">
              <a:solidFill>
                <a:schemeClr val="accent1"/>
              </a:solidFill>
            </a:endParaRPr>
          </a:p>
          <a:p>
            <a:r>
              <a:rPr lang="es-ES" sz="2800" dirty="0">
                <a:solidFill>
                  <a:srgbClr val="5B9BD5"/>
                </a:solidFill>
              </a:rPr>
              <a:t>Elija su sector entre las opciones de la encuesta.</a:t>
            </a:r>
            <a:endParaRPr lang="en-US" sz="2800" dirty="0">
              <a:solidFill>
                <a:srgbClr val="5B9BD5"/>
              </a:solidFill>
            </a:endParaRPr>
          </a:p>
          <a:p>
            <a:endParaRPr lang="en-US" sz="2800" dirty="0">
              <a:solidFill>
                <a:schemeClr val="accent1"/>
              </a:solidFill>
            </a:endParaRPr>
          </a:p>
        </p:txBody>
      </p:sp>
    </p:spTree>
    <p:extLst>
      <p:ext uri="{BB962C8B-B14F-4D97-AF65-F5344CB8AC3E}">
        <p14:creationId xmlns:p14="http://schemas.microsoft.com/office/powerpoint/2010/main" val="335219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0" y="0"/>
            <a:ext cx="5904656" cy="1440160"/>
          </a:xfrm>
          <a:prstGeom prst="rect">
            <a:avLst/>
          </a:prstGeom>
        </p:spPr>
        <p:txBody>
          <a:bodyPr>
            <a:noAutofit/>
          </a:bodyPr>
          <a:lstStyle/>
          <a:p>
            <a:pPr marL="0" indent="0">
              <a:buNone/>
            </a:pPr>
            <a:r>
              <a:rPr lang="en-US" sz="3750" i="1" dirty="0">
                <a:solidFill>
                  <a:schemeClr val="accent1"/>
                </a:solidFill>
              </a:rPr>
              <a:t>Hi Friends/</a:t>
            </a:r>
            <a:r>
              <a:rPr lang="en-US" sz="3750" i="1" dirty="0" err="1">
                <a:solidFill>
                  <a:schemeClr val="accent1"/>
                </a:solidFill>
              </a:rPr>
              <a:t>Hola</a:t>
            </a:r>
            <a:r>
              <a:rPr lang="en-US" sz="3750" i="1" dirty="0">
                <a:solidFill>
                  <a:schemeClr val="accent1"/>
                </a:solidFill>
              </a:rPr>
              <a:t> Amigos</a:t>
            </a:r>
          </a:p>
        </p:txBody>
      </p:sp>
      <p:sp>
        <p:nvSpPr>
          <p:cNvPr id="9" name="TextBox 8"/>
          <p:cNvSpPr txBox="1"/>
          <p:nvPr/>
        </p:nvSpPr>
        <p:spPr>
          <a:xfrm>
            <a:off x="0" y="1059582"/>
            <a:ext cx="9144000" cy="3662541"/>
          </a:xfrm>
          <a:prstGeom prst="rect">
            <a:avLst/>
          </a:prstGeom>
          <a:noFill/>
        </p:spPr>
        <p:txBody>
          <a:bodyPr wrap="square" rtlCol="0">
            <a:spAutoFit/>
          </a:bodyPr>
          <a:lstStyle/>
          <a:p>
            <a:r>
              <a:rPr lang="en-US" sz="3200" dirty="0"/>
              <a:t>How are you feeling today?</a:t>
            </a:r>
            <a:r>
              <a:rPr lang="en-US" sz="3200" dirty="0">
                <a:solidFill>
                  <a:prstClr val="black"/>
                </a:solidFill>
              </a:rPr>
              <a:t>¿</a:t>
            </a:r>
            <a:r>
              <a:rPr lang="en-US" sz="3200" dirty="0" err="1">
                <a:solidFill>
                  <a:prstClr val="black"/>
                </a:solidFill>
              </a:rPr>
              <a:t>Cómo</a:t>
            </a:r>
            <a:r>
              <a:rPr lang="en-US" sz="3200" dirty="0">
                <a:solidFill>
                  <a:prstClr val="black"/>
                </a:solidFill>
              </a:rPr>
              <a:t> se </a:t>
            </a:r>
            <a:r>
              <a:rPr lang="en-US" sz="3200" dirty="0" err="1">
                <a:solidFill>
                  <a:prstClr val="black"/>
                </a:solidFill>
              </a:rPr>
              <a:t>siente</a:t>
            </a:r>
            <a:r>
              <a:rPr lang="en-US" sz="3200" dirty="0">
                <a:solidFill>
                  <a:prstClr val="black"/>
                </a:solidFill>
              </a:rPr>
              <a:t> hoy?</a:t>
            </a:r>
          </a:p>
          <a:p>
            <a:endParaRPr lang="en-US" sz="3200" dirty="0"/>
          </a:p>
          <a:p>
            <a:r>
              <a:rPr lang="en-US" sz="2800" dirty="0">
                <a:solidFill>
                  <a:schemeClr val="accent1"/>
                </a:solidFill>
              </a:rPr>
              <a:t>Please click the link in the chat to access </a:t>
            </a:r>
            <a:r>
              <a:rPr lang="en-US" sz="2800" dirty="0" err="1">
                <a:solidFill>
                  <a:schemeClr val="accent1"/>
                </a:solidFill>
                <a:hlinkClick r:id="rId3" action="ppaction://hlinkfile"/>
              </a:rPr>
              <a:t>Mentimeter</a:t>
            </a:r>
            <a:r>
              <a:rPr lang="en-US" sz="2800" dirty="0">
                <a:solidFill>
                  <a:schemeClr val="accent1"/>
                </a:solidFill>
              </a:rPr>
              <a:t> and </a:t>
            </a:r>
          </a:p>
          <a:p>
            <a:r>
              <a:rPr lang="en-US" sz="2800" dirty="0">
                <a:solidFill>
                  <a:schemeClr val="accent1"/>
                </a:solidFill>
              </a:rPr>
              <a:t>answer the question there.</a:t>
            </a:r>
          </a:p>
          <a:p>
            <a:endParaRPr lang="en-US" sz="2800" dirty="0">
              <a:solidFill>
                <a:schemeClr val="accent1"/>
              </a:solidFill>
            </a:endParaRPr>
          </a:p>
          <a:p>
            <a:pPr lvl="0">
              <a:defRPr/>
            </a:pPr>
            <a:r>
              <a:rPr lang="es-ES" sz="2800" dirty="0">
                <a:solidFill>
                  <a:srgbClr val="5B9BD5"/>
                </a:solidFill>
              </a:rPr>
              <a:t>Haga clic en el enlace del chat para acceder a </a:t>
            </a:r>
            <a:r>
              <a:rPr lang="en-US" sz="2800" dirty="0" err="1">
                <a:solidFill>
                  <a:srgbClr val="5B9BD5"/>
                </a:solidFill>
                <a:hlinkClick r:id="rId3" action="ppaction://hlinkfile"/>
              </a:rPr>
              <a:t>Mentimeter</a:t>
            </a:r>
            <a:r>
              <a:rPr lang="es-ES" sz="2800" dirty="0">
                <a:solidFill>
                  <a:srgbClr val="5B9BD5"/>
                </a:solidFill>
              </a:rPr>
              <a:t> y </a:t>
            </a:r>
          </a:p>
          <a:p>
            <a:pPr lvl="0">
              <a:defRPr/>
            </a:pPr>
            <a:r>
              <a:rPr lang="es-ES" sz="2800" dirty="0">
                <a:solidFill>
                  <a:srgbClr val="5B9BD5"/>
                </a:solidFill>
              </a:rPr>
              <a:t>responda la pregunta allí.</a:t>
            </a:r>
            <a:endParaRPr lang="en-US" sz="2800" dirty="0">
              <a:solidFill>
                <a:srgbClr val="5B9BD5"/>
              </a:solidFill>
            </a:endParaRPr>
          </a:p>
          <a:p>
            <a:endParaRPr lang="en-US" sz="2800" dirty="0">
              <a:solidFill>
                <a:schemeClr val="accent1"/>
              </a:solidFill>
            </a:endParaRPr>
          </a:p>
        </p:txBody>
      </p:sp>
    </p:spTree>
    <p:extLst>
      <p:ext uri="{BB962C8B-B14F-4D97-AF65-F5344CB8AC3E}">
        <p14:creationId xmlns:p14="http://schemas.microsoft.com/office/powerpoint/2010/main" val="123373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9622"/>
            <a:ext cx="8892480" cy="2308324"/>
          </a:xfrm>
          <a:prstGeom prst="rect">
            <a:avLst/>
          </a:prstGeom>
        </p:spPr>
        <p:txBody>
          <a:bodyPr wrap="square">
            <a:spAutoFit/>
          </a:bodyPr>
          <a:lstStyle/>
          <a:p>
            <a:pPr lvl="0" eaLnBrk="0" fontAlgn="base" latinLnBrk="0" hangingPunct="0">
              <a:spcBef>
                <a:spcPct val="0"/>
              </a:spcBef>
              <a:spcAft>
                <a:spcPct val="0"/>
              </a:spcAft>
              <a:defRPr/>
            </a:pPr>
            <a:r>
              <a:rPr lang="es-ES" altLang="en-US" sz="2400" dirty="0"/>
              <a:t>Para español:</a:t>
            </a:r>
          </a:p>
          <a:p>
            <a:pPr lvl="0" eaLnBrk="0" fontAlgn="base" latinLnBrk="0" hangingPunct="0">
              <a:spcBef>
                <a:spcPct val="0"/>
              </a:spcBef>
              <a:spcAft>
                <a:spcPct val="0"/>
              </a:spcAft>
              <a:defRPr/>
            </a:pPr>
            <a:r>
              <a:rPr lang="es-ES" altLang="en-US" sz="2400" dirty="0"/>
              <a:t>1. En los controles de su reunión / seminario web, haga clic en   </a:t>
            </a:r>
          </a:p>
          <a:p>
            <a:pPr lvl="0" eaLnBrk="0" fontAlgn="base" latinLnBrk="0" hangingPunct="0">
              <a:spcBef>
                <a:spcPct val="0"/>
              </a:spcBef>
              <a:spcAft>
                <a:spcPct val="0"/>
              </a:spcAft>
              <a:defRPr/>
            </a:pPr>
            <a:r>
              <a:rPr lang="es-ES" altLang="en-US" sz="2400" dirty="0"/>
              <a:t>     Interpretación.</a:t>
            </a:r>
          </a:p>
          <a:p>
            <a:pPr lvl="0" eaLnBrk="0" fontAlgn="base" latinLnBrk="0" hangingPunct="0">
              <a:spcBef>
                <a:spcPct val="0"/>
              </a:spcBef>
              <a:spcAft>
                <a:spcPct val="0"/>
              </a:spcAft>
              <a:defRPr/>
            </a:pPr>
            <a:r>
              <a:rPr lang="es-ES" altLang="en-US" sz="2400" dirty="0"/>
              <a:t>2. Haga clic en el idioma que le gustaría escuchar. </a:t>
            </a:r>
          </a:p>
          <a:p>
            <a:pPr lvl="0" eaLnBrk="0" fontAlgn="base" latinLnBrk="0" hangingPunct="0">
              <a:spcBef>
                <a:spcPct val="0"/>
              </a:spcBef>
              <a:spcAft>
                <a:spcPct val="0"/>
              </a:spcAft>
              <a:defRPr/>
            </a:pPr>
            <a:r>
              <a:rPr lang="es-ES" altLang="en-US" sz="2400" dirty="0"/>
              <a:t>3. (Opcional) Para escuchar solo el idioma interpretado, haga clic en   </a:t>
            </a:r>
          </a:p>
          <a:p>
            <a:pPr lvl="0" eaLnBrk="0" fontAlgn="base" latinLnBrk="0" hangingPunct="0">
              <a:spcBef>
                <a:spcPct val="0"/>
              </a:spcBef>
              <a:spcAft>
                <a:spcPct val="0"/>
              </a:spcAft>
              <a:defRPr/>
            </a:pPr>
            <a:r>
              <a:rPr lang="es-ES" altLang="en-US" sz="2400" dirty="0"/>
              <a:t>     Silenciar audio original</a:t>
            </a:r>
            <a:r>
              <a:rPr lang="en-US" altLang="en-US" dirty="0"/>
              <a:t>.</a:t>
            </a:r>
          </a:p>
        </p:txBody>
      </p:sp>
      <p:pic>
        <p:nvPicPr>
          <p:cNvPr id="3" name="Picture 2"/>
          <p:cNvPicPr>
            <a:picLocks noChangeAspect="1"/>
          </p:cNvPicPr>
          <p:nvPr/>
        </p:nvPicPr>
        <p:blipFill>
          <a:blip r:embed="rId2"/>
          <a:stretch>
            <a:fillRect/>
          </a:stretch>
        </p:blipFill>
        <p:spPr>
          <a:xfrm>
            <a:off x="6876256" y="2279528"/>
            <a:ext cx="792088" cy="503209"/>
          </a:xfrm>
          <a:prstGeom prst="rect">
            <a:avLst/>
          </a:prstGeom>
        </p:spPr>
      </p:pic>
    </p:spTree>
    <p:extLst>
      <p:ext uri="{BB962C8B-B14F-4D97-AF65-F5344CB8AC3E}">
        <p14:creationId xmlns:p14="http://schemas.microsoft.com/office/powerpoint/2010/main" val="51696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dirty="0">
                <a:latin typeface="+mn-lt"/>
              </a:rPr>
              <a:t>Agenda</a:t>
            </a:r>
          </a:p>
        </p:txBody>
      </p:sp>
      <p:sp>
        <p:nvSpPr>
          <p:cNvPr id="4" name="Content Placeholder 3"/>
          <p:cNvSpPr>
            <a:spLocks noGrp="1"/>
          </p:cNvSpPr>
          <p:nvPr>
            <p:ph idx="4294967295"/>
          </p:nvPr>
        </p:nvSpPr>
        <p:spPr>
          <a:xfrm>
            <a:off x="501650" y="1275606"/>
            <a:ext cx="8642350" cy="3024038"/>
          </a:xfrm>
          <a:prstGeom prst="rect">
            <a:avLst/>
          </a:prstGeom>
        </p:spPr>
        <p:txBody>
          <a:bodyPr>
            <a:normAutofit lnSpcReduction="10000"/>
          </a:bodyPr>
          <a:lstStyle/>
          <a:p>
            <a:pPr marL="514350" indent="-514350">
              <a:spcAft>
                <a:spcPts val="600"/>
              </a:spcAft>
              <a:buFont typeface="Arial" panose="020B0604020202020204" pitchFamily="34" charset="0"/>
              <a:buAutoNum type="romanUcPeriod"/>
            </a:pPr>
            <a:r>
              <a:rPr lang="en-US" sz="3900" dirty="0">
                <a:solidFill>
                  <a:schemeClr val="accent1"/>
                </a:solidFill>
              </a:rPr>
              <a:t>Community Action Plan</a:t>
            </a:r>
            <a:endParaRPr lang="en-US" sz="3900" i="1" dirty="0">
              <a:solidFill>
                <a:schemeClr val="accent1"/>
              </a:solidFill>
            </a:endParaRPr>
          </a:p>
          <a:p>
            <a:pPr marL="514350" indent="-514350">
              <a:spcAft>
                <a:spcPts val="600"/>
              </a:spcAft>
              <a:buFont typeface="Arial" panose="020B0604020202020204" pitchFamily="34" charset="0"/>
              <a:buAutoNum type="romanUcPeriod"/>
            </a:pPr>
            <a:r>
              <a:rPr lang="en-US" sz="3900" dirty="0">
                <a:solidFill>
                  <a:schemeClr val="accent1"/>
                </a:solidFill>
              </a:rPr>
              <a:t>Respect and Social Inclusion domain framework</a:t>
            </a:r>
          </a:p>
          <a:p>
            <a:pPr marL="514350" indent="-514350">
              <a:spcAft>
                <a:spcPts val="600"/>
              </a:spcAft>
              <a:buFont typeface="Arial" panose="020B0604020202020204" pitchFamily="34" charset="0"/>
              <a:buAutoNum type="romanUcPeriod"/>
            </a:pPr>
            <a:r>
              <a:rPr lang="en-US" sz="3900" dirty="0">
                <a:solidFill>
                  <a:schemeClr val="accent1"/>
                </a:solidFill>
              </a:rPr>
              <a:t>Community Health Assessment </a:t>
            </a:r>
          </a:p>
          <a:p>
            <a:pPr marL="514350" lvl="0" indent="-514350">
              <a:spcAft>
                <a:spcPts val="600"/>
              </a:spcAft>
              <a:buAutoNum type="romanUcPeriod"/>
            </a:pPr>
            <a:endParaRPr lang="en-US" sz="4600" dirty="0"/>
          </a:p>
          <a:p>
            <a:pPr marL="514350" lvl="0" indent="-514350">
              <a:spcAft>
                <a:spcPts val="600"/>
              </a:spcAft>
              <a:buAutoNum type="romanUcPeriod"/>
            </a:pPr>
            <a:endParaRPr lang="en-US" sz="2800" dirty="0"/>
          </a:p>
          <a:p>
            <a:endParaRPr lang="en-US" sz="1600" dirty="0"/>
          </a:p>
        </p:txBody>
      </p:sp>
    </p:spTree>
    <p:extLst>
      <p:ext uri="{BB962C8B-B14F-4D97-AF65-F5344CB8AC3E}">
        <p14:creationId xmlns:p14="http://schemas.microsoft.com/office/powerpoint/2010/main" val="19330671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F673E2DB324CB540B98EF010F708FC38" ma:contentTypeVersion="0" ma:contentTypeDescription="Create a new document." ma:contentTypeScope="" ma:versionID="0822968a730c3c25d53e059b748c6fbc">
  <xsd:schema xmlns:xsd="http://www.w3.org/2001/XMLSchema" xmlns:xs="http://www.w3.org/2001/XMLSchema" xmlns:p="http://schemas.microsoft.com/office/2006/metadata/properties" xmlns:ns2="3ed4a573-98f7-402b-b1e5-f426d0893dfb" targetNamespace="http://schemas.microsoft.com/office/2006/metadata/properties" ma:root="true" ma:fieldsID="a50675c1f13e57d07354b21ea06c7681" ns2:_="">
    <xsd:import namespace="3ed4a573-98f7-402b-b1e5-f426d0893d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a573-98f7-402b-b1e5-f426d0893d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6C7F67-7594-4C35-8F5A-6DFF1B598714}">
  <ds:schemaRefs>
    <ds:schemaRef ds:uri="http://schemas.microsoft.com/sharepoint/events"/>
  </ds:schemaRefs>
</ds:datastoreItem>
</file>

<file path=customXml/itemProps2.xml><?xml version="1.0" encoding="utf-8"?>
<ds:datastoreItem xmlns:ds="http://schemas.openxmlformats.org/officeDocument/2006/customXml" ds:itemID="{6EFA7511-44C2-404C-8C4F-627416F87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a573-98f7-402b-b1e5-f426d0893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919D76-3F20-46CD-861C-2AFD8FD9B194}">
  <ds:schemaRefs>
    <ds:schemaRef ds:uri="http://schemas.microsoft.com/office/infopath/2007/PartnerControls"/>
    <ds:schemaRef ds:uri="http://purl.org/dc/elements/1.1/"/>
    <ds:schemaRef ds:uri="http://schemas.microsoft.com/office/2006/metadata/properties"/>
    <ds:schemaRef ds:uri="3ed4a573-98f7-402b-b1e5-f426d0893dfb"/>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4.xml><?xml version="1.0" encoding="utf-8"?>
<ds:datastoreItem xmlns:ds="http://schemas.openxmlformats.org/officeDocument/2006/customXml" ds:itemID="{E7B89008-0C2E-4CA3-8262-AD24F2101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20804</TotalTime>
  <Words>1791</Words>
  <Application>Microsoft Office PowerPoint</Application>
  <PresentationFormat>On-screen Show (16:9)</PresentationFormat>
  <Paragraphs>201</Paragraphs>
  <Slides>35</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맑은 고딕</vt:lpstr>
      <vt:lpstr>Arial</vt:lpstr>
      <vt:lpstr>Calibri</vt:lpstr>
      <vt:lpstr>Century Schoolbook</vt:lpstr>
      <vt:lpstr>Corbel</vt:lpstr>
      <vt:lpstr>HY엽서L</vt:lpstr>
      <vt:lpstr>Wingdings</vt:lpstr>
      <vt:lpstr>Custom Design</vt:lpstr>
      <vt:lpstr>Headlines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Agenda</vt:lpstr>
      <vt:lpstr>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Aligned through Design</vt:lpstr>
      <vt:lpstr> Alineado a través de diseño</vt:lpstr>
      <vt:lpstr>CSII Grant Objectives</vt:lpstr>
      <vt:lpstr>Objetivos de la subvención CSII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Nieuwenhuijs, Erin</cp:lastModifiedBy>
  <cp:revision>538</cp:revision>
  <cp:lastPrinted>2021-09-21T15:46:17Z</cp:lastPrinted>
  <dcterms:created xsi:type="dcterms:W3CDTF">2014-04-01T16:27:38Z</dcterms:created>
  <dcterms:modified xsi:type="dcterms:W3CDTF">2022-02-22T18:09:36Z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0x010100F673E2DB324CB540B98EF010F708FC38</vt:lpwstr>
  </property>
</Properties>
</file>