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836" r:id="rId6"/>
  </p:sldMasterIdLst>
  <p:notesMasterIdLst>
    <p:notesMasterId r:id="rId41"/>
  </p:notesMasterIdLst>
  <p:sldIdLst>
    <p:sldId id="256" r:id="rId7"/>
    <p:sldId id="476" r:id="rId8"/>
    <p:sldId id="296" r:id="rId9"/>
    <p:sldId id="334" r:id="rId10"/>
    <p:sldId id="465" r:id="rId11"/>
    <p:sldId id="461" r:id="rId12"/>
    <p:sldId id="483" r:id="rId13"/>
    <p:sldId id="485" r:id="rId14"/>
    <p:sldId id="499" r:id="rId15"/>
    <p:sldId id="460" r:id="rId16"/>
    <p:sldId id="449" r:id="rId17"/>
    <p:sldId id="480" r:id="rId18"/>
    <p:sldId id="474" r:id="rId19"/>
    <p:sldId id="475" r:id="rId20"/>
    <p:sldId id="481" r:id="rId21"/>
    <p:sldId id="482" r:id="rId22"/>
    <p:sldId id="447" r:id="rId23"/>
    <p:sldId id="486" r:id="rId24"/>
    <p:sldId id="487" r:id="rId25"/>
    <p:sldId id="488" r:id="rId26"/>
    <p:sldId id="497" r:id="rId27"/>
    <p:sldId id="496" r:id="rId28"/>
    <p:sldId id="491" r:id="rId29"/>
    <p:sldId id="498" r:id="rId30"/>
    <p:sldId id="503" r:id="rId31"/>
    <p:sldId id="494" r:id="rId32"/>
    <p:sldId id="492" r:id="rId33"/>
    <p:sldId id="493" r:id="rId34"/>
    <p:sldId id="495" r:id="rId35"/>
    <p:sldId id="502" r:id="rId36"/>
    <p:sldId id="500" r:id="rId37"/>
    <p:sldId id="501" r:id="rId38"/>
    <p:sldId id="416" r:id="rId39"/>
    <p:sldId id="422" r:id="rId40"/>
  </p:sldIdLst>
  <p:sldSz cx="9144000" cy="5143500" type="screen16x9"/>
  <p:notesSz cx="7010400" cy="92964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CCFFCC"/>
    <a:srgbClr val="FDFED8"/>
    <a:srgbClr val="FF6600"/>
    <a:srgbClr val="EDF07C"/>
    <a:srgbClr val="E7E74F"/>
    <a:srgbClr val="E3F21A"/>
    <a:srgbClr val="3366FF"/>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77" autoAdjust="0"/>
    <p:restoredTop sz="92601" autoAdjust="0"/>
  </p:normalViewPr>
  <p:slideViewPr>
    <p:cSldViewPr>
      <p:cViewPr varScale="1">
        <p:scale>
          <a:sx n="89" d="100"/>
          <a:sy n="89" d="100"/>
        </p:scale>
        <p:origin x="1230" y="6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BD39C-9A08-4D9B-81B1-A097310C333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5D68A78-B1A7-433F-9755-3530143597FF}">
      <dgm:prSet/>
      <dgm:spPr/>
      <dgm:t>
        <a:bodyPr/>
        <a:lstStyle/>
        <a:p>
          <a:pPr rtl="0"/>
          <a:r>
            <a:rPr lang="en-US" baseline="0" dirty="0" smtClean="0"/>
            <a:t>Get into groups of 5-6 people</a:t>
          </a:r>
          <a:endParaRPr lang="en-US" dirty="0"/>
        </a:p>
      </dgm:t>
    </dgm:pt>
    <dgm:pt modelId="{C22A9186-22A9-4D42-845C-7574B423EB09}" type="parTrans" cxnId="{D9287523-E34E-455C-8170-7CA6B7BFD84D}">
      <dgm:prSet/>
      <dgm:spPr/>
      <dgm:t>
        <a:bodyPr/>
        <a:lstStyle/>
        <a:p>
          <a:endParaRPr lang="en-US"/>
        </a:p>
      </dgm:t>
    </dgm:pt>
    <dgm:pt modelId="{0264FB11-B791-42CE-8DD8-E54E98ABC35F}" type="sibTrans" cxnId="{D9287523-E34E-455C-8170-7CA6B7BFD84D}">
      <dgm:prSet/>
      <dgm:spPr/>
      <dgm:t>
        <a:bodyPr/>
        <a:lstStyle/>
        <a:p>
          <a:endParaRPr lang="en-US"/>
        </a:p>
      </dgm:t>
    </dgm:pt>
    <dgm:pt modelId="{EC974D06-3888-460D-AF4D-911D9F390727}">
      <dgm:prSet/>
      <dgm:spPr/>
      <dgm:t>
        <a:bodyPr/>
        <a:lstStyle/>
        <a:p>
          <a:pPr rtl="0"/>
          <a:r>
            <a:rPr lang="en-US" baseline="0" smtClean="0"/>
            <a:t>Choose a “How Might We” question</a:t>
          </a:r>
          <a:endParaRPr lang="en-US"/>
        </a:p>
      </dgm:t>
    </dgm:pt>
    <dgm:pt modelId="{6E821A2B-DA64-4F2D-8771-47D9EBF978BC}" type="parTrans" cxnId="{44ACB92E-810A-4B73-BF2C-D53C17779C22}">
      <dgm:prSet/>
      <dgm:spPr/>
      <dgm:t>
        <a:bodyPr/>
        <a:lstStyle/>
        <a:p>
          <a:endParaRPr lang="en-US"/>
        </a:p>
      </dgm:t>
    </dgm:pt>
    <dgm:pt modelId="{823A4E52-95A5-4D9F-807F-D4D0389F276E}" type="sibTrans" cxnId="{44ACB92E-810A-4B73-BF2C-D53C17779C22}">
      <dgm:prSet/>
      <dgm:spPr/>
      <dgm:t>
        <a:bodyPr/>
        <a:lstStyle/>
        <a:p>
          <a:endParaRPr lang="en-US"/>
        </a:p>
      </dgm:t>
    </dgm:pt>
    <dgm:pt modelId="{F956A89D-BB15-42E7-8864-90A007C72E4F}">
      <dgm:prSet/>
      <dgm:spPr/>
      <dgm:t>
        <a:bodyPr/>
        <a:lstStyle/>
        <a:p>
          <a:pPr rtl="0"/>
          <a:r>
            <a:rPr lang="en-US" baseline="0" smtClean="0"/>
            <a:t>Brainstorm on your own first</a:t>
          </a:r>
          <a:endParaRPr lang="en-US"/>
        </a:p>
      </dgm:t>
    </dgm:pt>
    <dgm:pt modelId="{D1570B9B-2E2A-4C77-A499-70D4B8FC30DD}" type="parTrans" cxnId="{506D90E8-7A79-486E-95DB-73ABB844AFE3}">
      <dgm:prSet/>
      <dgm:spPr/>
      <dgm:t>
        <a:bodyPr/>
        <a:lstStyle/>
        <a:p>
          <a:endParaRPr lang="en-US"/>
        </a:p>
      </dgm:t>
    </dgm:pt>
    <dgm:pt modelId="{D0795426-8310-4F4E-B07C-B6214CE61DAD}" type="sibTrans" cxnId="{506D90E8-7A79-486E-95DB-73ABB844AFE3}">
      <dgm:prSet/>
      <dgm:spPr/>
      <dgm:t>
        <a:bodyPr/>
        <a:lstStyle/>
        <a:p>
          <a:endParaRPr lang="en-US"/>
        </a:p>
      </dgm:t>
    </dgm:pt>
    <dgm:pt modelId="{911A7B12-D8B3-4A75-9C93-AC5651BCC435}">
      <dgm:prSet/>
      <dgm:spPr/>
      <dgm:t>
        <a:bodyPr/>
        <a:lstStyle/>
        <a:p>
          <a:pPr rtl="0"/>
          <a:r>
            <a:rPr lang="en-US" baseline="0" dirty="0" smtClean="0"/>
            <a:t>Say it, Write it, Stick it!</a:t>
          </a:r>
          <a:endParaRPr lang="en-US" dirty="0"/>
        </a:p>
      </dgm:t>
    </dgm:pt>
    <dgm:pt modelId="{59DAD9D3-B181-4256-BF40-6D97E77B0B09}" type="parTrans" cxnId="{B8ECFEAB-C69F-4300-A86C-4180B1593307}">
      <dgm:prSet/>
      <dgm:spPr/>
      <dgm:t>
        <a:bodyPr/>
        <a:lstStyle/>
        <a:p>
          <a:endParaRPr lang="en-US"/>
        </a:p>
      </dgm:t>
    </dgm:pt>
    <dgm:pt modelId="{2DC4A83A-57EE-47DC-9900-A98AE1CA7A15}" type="sibTrans" cxnId="{B8ECFEAB-C69F-4300-A86C-4180B1593307}">
      <dgm:prSet/>
      <dgm:spPr/>
      <dgm:t>
        <a:bodyPr/>
        <a:lstStyle/>
        <a:p>
          <a:endParaRPr lang="en-US"/>
        </a:p>
      </dgm:t>
    </dgm:pt>
    <dgm:pt modelId="{575FEDDD-8A7E-4DDC-BDD1-4504C597B512}" type="pres">
      <dgm:prSet presAssocID="{7F6BD39C-9A08-4D9B-81B1-A097310C3335}" presName="Name0" presStyleCnt="0">
        <dgm:presLayoutVars>
          <dgm:chMax val="7"/>
          <dgm:chPref val="7"/>
          <dgm:dir/>
        </dgm:presLayoutVars>
      </dgm:prSet>
      <dgm:spPr/>
      <dgm:t>
        <a:bodyPr/>
        <a:lstStyle/>
        <a:p>
          <a:endParaRPr lang="en-US"/>
        </a:p>
      </dgm:t>
    </dgm:pt>
    <dgm:pt modelId="{F7A3923A-0F83-44AC-A42B-E607C7FE2FCE}" type="pres">
      <dgm:prSet presAssocID="{7F6BD39C-9A08-4D9B-81B1-A097310C3335}" presName="Name1" presStyleCnt="0"/>
      <dgm:spPr/>
    </dgm:pt>
    <dgm:pt modelId="{E41797B7-E856-4F4D-9E41-30F3D6963280}" type="pres">
      <dgm:prSet presAssocID="{7F6BD39C-9A08-4D9B-81B1-A097310C3335}" presName="cycle" presStyleCnt="0"/>
      <dgm:spPr/>
    </dgm:pt>
    <dgm:pt modelId="{878AC5BB-BC85-4C12-B8BD-626638E0E6D7}" type="pres">
      <dgm:prSet presAssocID="{7F6BD39C-9A08-4D9B-81B1-A097310C3335}" presName="srcNode" presStyleLbl="node1" presStyleIdx="0" presStyleCnt="4"/>
      <dgm:spPr/>
    </dgm:pt>
    <dgm:pt modelId="{BCD318B1-5E06-480A-8F70-5767B414D8EE}" type="pres">
      <dgm:prSet presAssocID="{7F6BD39C-9A08-4D9B-81B1-A097310C3335}" presName="conn" presStyleLbl="parChTrans1D2" presStyleIdx="0" presStyleCnt="1"/>
      <dgm:spPr/>
      <dgm:t>
        <a:bodyPr/>
        <a:lstStyle/>
        <a:p>
          <a:endParaRPr lang="en-US"/>
        </a:p>
      </dgm:t>
    </dgm:pt>
    <dgm:pt modelId="{3D7FCCC3-B9F2-4DE9-9986-FB06DCA9801B}" type="pres">
      <dgm:prSet presAssocID="{7F6BD39C-9A08-4D9B-81B1-A097310C3335}" presName="extraNode" presStyleLbl="node1" presStyleIdx="0" presStyleCnt="4"/>
      <dgm:spPr/>
    </dgm:pt>
    <dgm:pt modelId="{6AFAB8E0-C07C-44D7-AA9E-EFD23F017F3F}" type="pres">
      <dgm:prSet presAssocID="{7F6BD39C-9A08-4D9B-81B1-A097310C3335}" presName="dstNode" presStyleLbl="node1" presStyleIdx="0" presStyleCnt="4"/>
      <dgm:spPr/>
    </dgm:pt>
    <dgm:pt modelId="{ADFA431A-B29F-492E-B3BA-FCAFD9F5E477}" type="pres">
      <dgm:prSet presAssocID="{F5D68A78-B1A7-433F-9755-3530143597FF}" presName="text_1" presStyleLbl="node1" presStyleIdx="0" presStyleCnt="4">
        <dgm:presLayoutVars>
          <dgm:bulletEnabled val="1"/>
        </dgm:presLayoutVars>
      </dgm:prSet>
      <dgm:spPr/>
      <dgm:t>
        <a:bodyPr/>
        <a:lstStyle/>
        <a:p>
          <a:endParaRPr lang="en-US"/>
        </a:p>
      </dgm:t>
    </dgm:pt>
    <dgm:pt modelId="{56DF9D7A-5EAF-4694-9415-60DD678E5D28}" type="pres">
      <dgm:prSet presAssocID="{F5D68A78-B1A7-433F-9755-3530143597FF}" presName="accent_1" presStyleCnt="0"/>
      <dgm:spPr/>
    </dgm:pt>
    <dgm:pt modelId="{B5379C64-96F6-4F0B-8A4E-7E3AB99FD8FA}" type="pres">
      <dgm:prSet presAssocID="{F5D68A78-B1A7-433F-9755-3530143597FF}" presName="accentRepeatNode" presStyleLbl="solidFgAcc1" presStyleIdx="0" presStyleCnt="4"/>
      <dgm:spPr/>
    </dgm:pt>
    <dgm:pt modelId="{0B0C637D-E2A8-4B9B-8307-9A79EECD4240}" type="pres">
      <dgm:prSet presAssocID="{EC974D06-3888-460D-AF4D-911D9F390727}" presName="text_2" presStyleLbl="node1" presStyleIdx="1" presStyleCnt="4">
        <dgm:presLayoutVars>
          <dgm:bulletEnabled val="1"/>
        </dgm:presLayoutVars>
      </dgm:prSet>
      <dgm:spPr/>
      <dgm:t>
        <a:bodyPr/>
        <a:lstStyle/>
        <a:p>
          <a:endParaRPr lang="en-US"/>
        </a:p>
      </dgm:t>
    </dgm:pt>
    <dgm:pt modelId="{0A13016F-D5D2-4415-86A5-CD6EE5E3F968}" type="pres">
      <dgm:prSet presAssocID="{EC974D06-3888-460D-AF4D-911D9F390727}" presName="accent_2" presStyleCnt="0"/>
      <dgm:spPr/>
    </dgm:pt>
    <dgm:pt modelId="{E7ECBB32-18CB-4E74-8A36-5A5421FB7E4D}" type="pres">
      <dgm:prSet presAssocID="{EC974D06-3888-460D-AF4D-911D9F390727}" presName="accentRepeatNode" presStyleLbl="solidFgAcc1" presStyleIdx="1" presStyleCnt="4"/>
      <dgm:spPr/>
    </dgm:pt>
    <dgm:pt modelId="{275E870A-7AD1-451B-8D56-2292165B7B88}" type="pres">
      <dgm:prSet presAssocID="{F956A89D-BB15-42E7-8864-90A007C72E4F}" presName="text_3" presStyleLbl="node1" presStyleIdx="2" presStyleCnt="4">
        <dgm:presLayoutVars>
          <dgm:bulletEnabled val="1"/>
        </dgm:presLayoutVars>
      </dgm:prSet>
      <dgm:spPr/>
      <dgm:t>
        <a:bodyPr/>
        <a:lstStyle/>
        <a:p>
          <a:endParaRPr lang="en-US"/>
        </a:p>
      </dgm:t>
    </dgm:pt>
    <dgm:pt modelId="{D8A04083-BD63-4BE5-B5B5-AB942AAAAF09}" type="pres">
      <dgm:prSet presAssocID="{F956A89D-BB15-42E7-8864-90A007C72E4F}" presName="accent_3" presStyleCnt="0"/>
      <dgm:spPr/>
    </dgm:pt>
    <dgm:pt modelId="{5B636A9B-E9B6-49A4-9937-C357A7CA9381}" type="pres">
      <dgm:prSet presAssocID="{F956A89D-BB15-42E7-8864-90A007C72E4F}" presName="accentRepeatNode" presStyleLbl="solidFgAcc1" presStyleIdx="2" presStyleCnt="4"/>
      <dgm:spPr/>
    </dgm:pt>
    <dgm:pt modelId="{D86E7C4F-31E3-41F7-B10C-CDA58BB0B211}" type="pres">
      <dgm:prSet presAssocID="{911A7B12-D8B3-4A75-9C93-AC5651BCC435}" presName="text_4" presStyleLbl="node1" presStyleIdx="3" presStyleCnt="4">
        <dgm:presLayoutVars>
          <dgm:bulletEnabled val="1"/>
        </dgm:presLayoutVars>
      </dgm:prSet>
      <dgm:spPr/>
      <dgm:t>
        <a:bodyPr/>
        <a:lstStyle/>
        <a:p>
          <a:endParaRPr lang="en-US"/>
        </a:p>
      </dgm:t>
    </dgm:pt>
    <dgm:pt modelId="{A2DBE96E-6A32-4E7D-83D1-6E3D4636EB1A}" type="pres">
      <dgm:prSet presAssocID="{911A7B12-D8B3-4A75-9C93-AC5651BCC435}" presName="accent_4" presStyleCnt="0"/>
      <dgm:spPr/>
    </dgm:pt>
    <dgm:pt modelId="{C786E551-ECB7-458B-934D-80492B0F11DC}" type="pres">
      <dgm:prSet presAssocID="{911A7B12-D8B3-4A75-9C93-AC5651BCC435}" presName="accentRepeatNode" presStyleLbl="solidFgAcc1" presStyleIdx="3" presStyleCnt="4"/>
      <dgm:spPr/>
    </dgm:pt>
  </dgm:ptLst>
  <dgm:cxnLst>
    <dgm:cxn modelId="{7ED5E10C-E8E4-4C29-A861-1FEFE021BB8D}" type="presOf" srcId="{EC974D06-3888-460D-AF4D-911D9F390727}" destId="{0B0C637D-E2A8-4B9B-8307-9A79EECD4240}" srcOrd="0" destOrd="0" presId="urn:microsoft.com/office/officeart/2008/layout/VerticalCurvedList"/>
    <dgm:cxn modelId="{AF927B7C-839E-4FA9-9140-A38CDD22628F}" type="presOf" srcId="{F956A89D-BB15-42E7-8864-90A007C72E4F}" destId="{275E870A-7AD1-451B-8D56-2292165B7B88}" srcOrd="0" destOrd="0" presId="urn:microsoft.com/office/officeart/2008/layout/VerticalCurvedList"/>
    <dgm:cxn modelId="{94C6DAC2-A4BD-4186-B091-59FE09822763}" type="presOf" srcId="{7F6BD39C-9A08-4D9B-81B1-A097310C3335}" destId="{575FEDDD-8A7E-4DDC-BDD1-4504C597B512}" srcOrd="0" destOrd="0" presId="urn:microsoft.com/office/officeart/2008/layout/VerticalCurvedList"/>
    <dgm:cxn modelId="{A4D08149-567C-4BBD-91E4-317A3E10E069}" type="presOf" srcId="{F5D68A78-B1A7-433F-9755-3530143597FF}" destId="{ADFA431A-B29F-492E-B3BA-FCAFD9F5E477}" srcOrd="0" destOrd="0" presId="urn:microsoft.com/office/officeart/2008/layout/VerticalCurvedList"/>
    <dgm:cxn modelId="{D9287523-E34E-455C-8170-7CA6B7BFD84D}" srcId="{7F6BD39C-9A08-4D9B-81B1-A097310C3335}" destId="{F5D68A78-B1A7-433F-9755-3530143597FF}" srcOrd="0" destOrd="0" parTransId="{C22A9186-22A9-4D42-845C-7574B423EB09}" sibTransId="{0264FB11-B791-42CE-8DD8-E54E98ABC35F}"/>
    <dgm:cxn modelId="{A5FBD7B1-D116-4A78-97F3-0A02DBBD842A}" type="presOf" srcId="{0264FB11-B791-42CE-8DD8-E54E98ABC35F}" destId="{BCD318B1-5E06-480A-8F70-5767B414D8EE}" srcOrd="0" destOrd="0" presId="urn:microsoft.com/office/officeart/2008/layout/VerticalCurvedList"/>
    <dgm:cxn modelId="{44ACB92E-810A-4B73-BF2C-D53C17779C22}" srcId="{7F6BD39C-9A08-4D9B-81B1-A097310C3335}" destId="{EC974D06-3888-460D-AF4D-911D9F390727}" srcOrd="1" destOrd="0" parTransId="{6E821A2B-DA64-4F2D-8771-47D9EBF978BC}" sibTransId="{823A4E52-95A5-4D9F-807F-D4D0389F276E}"/>
    <dgm:cxn modelId="{B8ECFEAB-C69F-4300-A86C-4180B1593307}" srcId="{7F6BD39C-9A08-4D9B-81B1-A097310C3335}" destId="{911A7B12-D8B3-4A75-9C93-AC5651BCC435}" srcOrd="3" destOrd="0" parTransId="{59DAD9D3-B181-4256-BF40-6D97E77B0B09}" sibTransId="{2DC4A83A-57EE-47DC-9900-A98AE1CA7A15}"/>
    <dgm:cxn modelId="{506D90E8-7A79-486E-95DB-73ABB844AFE3}" srcId="{7F6BD39C-9A08-4D9B-81B1-A097310C3335}" destId="{F956A89D-BB15-42E7-8864-90A007C72E4F}" srcOrd="2" destOrd="0" parTransId="{D1570B9B-2E2A-4C77-A499-70D4B8FC30DD}" sibTransId="{D0795426-8310-4F4E-B07C-B6214CE61DAD}"/>
    <dgm:cxn modelId="{14515505-5D68-4DC1-B3FC-5E60899072B2}" type="presOf" srcId="{911A7B12-D8B3-4A75-9C93-AC5651BCC435}" destId="{D86E7C4F-31E3-41F7-B10C-CDA58BB0B211}" srcOrd="0" destOrd="0" presId="urn:microsoft.com/office/officeart/2008/layout/VerticalCurvedList"/>
    <dgm:cxn modelId="{2CDE875A-38AA-4C62-80C4-660BB7962FCA}" type="presParOf" srcId="{575FEDDD-8A7E-4DDC-BDD1-4504C597B512}" destId="{F7A3923A-0F83-44AC-A42B-E607C7FE2FCE}" srcOrd="0" destOrd="0" presId="urn:microsoft.com/office/officeart/2008/layout/VerticalCurvedList"/>
    <dgm:cxn modelId="{71F58C13-FA1F-4B36-8DF0-EE6A25342398}" type="presParOf" srcId="{F7A3923A-0F83-44AC-A42B-E607C7FE2FCE}" destId="{E41797B7-E856-4F4D-9E41-30F3D6963280}" srcOrd="0" destOrd="0" presId="urn:microsoft.com/office/officeart/2008/layout/VerticalCurvedList"/>
    <dgm:cxn modelId="{A9C24660-03DE-4F25-A97F-545CEC0795E5}" type="presParOf" srcId="{E41797B7-E856-4F4D-9E41-30F3D6963280}" destId="{878AC5BB-BC85-4C12-B8BD-626638E0E6D7}" srcOrd="0" destOrd="0" presId="urn:microsoft.com/office/officeart/2008/layout/VerticalCurvedList"/>
    <dgm:cxn modelId="{E2851DCF-93B9-49A9-BF13-F0E23E9E02C1}" type="presParOf" srcId="{E41797B7-E856-4F4D-9E41-30F3D6963280}" destId="{BCD318B1-5E06-480A-8F70-5767B414D8EE}" srcOrd="1" destOrd="0" presId="urn:microsoft.com/office/officeart/2008/layout/VerticalCurvedList"/>
    <dgm:cxn modelId="{428CA53F-65EA-4DCE-AFCD-8526E42AB617}" type="presParOf" srcId="{E41797B7-E856-4F4D-9E41-30F3D6963280}" destId="{3D7FCCC3-B9F2-4DE9-9986-FB06DCA9801B}" srcOrd="2" destOrd="0" presId="urn:microsoft.com/office/officeart/2008/layout/VerticalCurvedList"/>
    <dgm:cxn modelId="{AD4A41DF-AD87-4E24-8A4A-09D1BE5D1E79}" type="presParOf" srcId="{E41797B7-E856-4F4D-9E41-30F3D6963280}" destId="{6AFAB8E0-C07C-44D7-AA9E-EFD23F017F3F}" srcOrd="3" destOrd="0" presId="urn:microsoft.com/office/officeart/2008/layout/VerticalCurvedList"/>
    <dgm:cxn modelId="{E1D1F5FF-96DF-4169-9938-44F9DF9CBDC7}" type="presParOf" srcId="{F7A3923A-0F83-44AC-A42B-E607C7FE2FCE}" destId="{ADFA431A-B29F-492E-B3BA-FCAFD9F5E477}" srcOrd="1" destOrd="0" presId="urn:microsoft.com/office/officeart/2008/layout/VerticalCurvedList"/>
    <dgm:cxn modelId="{CBC3DEB7-8BCC-4312-B941-32D2B0B4596B}" type="presParOf" srcId="{F7A3923A-0F83-44AC-A42B-E607C7FE2FCE}" destId="{56DF9D7A-5EAF-4694-9415-60DD678E5D28}" srcOrd="2" destOrd="0" presId="urn:microsoft.com/office/officeart/2008/layout/VerticalCurvedList"/>
    <dgm:cxn modelId="{162E8093-BCB5-443F-913D-CD581D071EAA}" type="presParOf" srcId="{56DF9D7A-5EAF-4694-9415-60DD678E5D28}" destId="{B5379C64-96F6-4F0B-8A4E-7E3AB99FD8FA}" srcOrd="0" destOrd="0" presId="urn:microsoft.com/office/officeart/2008/layout/VerticalCurvedList"/>
    <dgm:cxn modelId="{F44B8E0A-1DA0-408E-B918-CFC7F0DB962C}" type="presParOf" srcId="{F7A3923A-0F83-44AC-A42B-E607C7FE2FCE}" destId="{0B0C637D-E2A8-4B9B-8307-9A79EECD4240}" srcOrd="3" destOrd="0" presId="urn:microsoft.com/office/officeart/2008/layout/VerticalCurvedList"/>
    <dgm:cxn modelId="{B573F70C-5E18-40DC-A4DF-AA764260D5FA}" type="presParOf" srcId="{F7A3923A-0F83-44AC-A42B-E607C7FE2FCE}" destId="{0A13016F-D5D2-4415-86A5-CD6EE5E3F968}" srcOrd="4" destOrd="0" presId="urn:microsoft.com/office/officeart/2008/layout/VerticalCurvedList"/>
    <dgm:cxn modelId="{65016214-4C56-48FA-B692-38D9226069C2}" type="presParOf" srcId="{0A13016F-D5D2-4415-86A5-CD6EE5E3F968}" destId="{E7ECBB32-18CB-4E74-8A36-5A5421FB7E4D}" srcOrd="0" destOrd="0" presId="urn:microsoft.com/office/officeart/2008/layout/VerticalCurvedList"/>
    <dgm:cxn modelId="{40A135CA-E6A6-46F9-B17F-2E5B243BDFB8}" type="presParOf" srcId="{F7A3923A-0F83-44AC-A42B-E607C7FE2FCE}" destId="{275E870A-7AD1-451B-8D56-2292165B7B88}" srcOrd="5" destOrd="0" presId="urn:microsoft.com/office/officeart/2008/layout/VerticalCurvedList"/>
    <dgm:cxn modelId="{32433388-60E0-4586-AAD6-DECE04D21145}" type="presParOf" srcId="{F7A3923A-0F83-44AC-A42B-E607C7FE2FCE}" destId="{D8A04083-BD63-4BE5-B5B5-AB942AAAAF09}" srcOrd="6" destOrd="0" presId="urn:microsoft.com/office/officeart/2008/layout/VerticalCurvedList"/>
    <dgm:cxn modelId="{F0DF586F-C78B-4AB1-906B-5E55720C6A53}" type="presParOf" srcId="{D8A04083-BD63-4BE5-B5B5-AB942AAAAF09}" destId="{5B636A9B-E9B6-49A4-9937-C357A7CA9381}" srcOrd="0" destOrd="0" presId="urn:microsoft.com/office/officeart/2008/layout/VerticalCurvedList"/>
    <dgm:cxn modelId="{A23ED51A-1260-4BC6-901B-B48C63F16EE6}" type="presParOf" srcId="{F7A3923A-0F83-44AC-A42B-E607C7FE2FCE}" destId="{D86E7C4F-31E3-41F7-B10C-CDA58BB0B211}" srcOrd="7" destOrd="0" presId="urn:microsoft.com/office/officeart/2008/layout/VerticalCurvedList"/>
    <dgm:cxn modelId="{4516E1B5-998C-4102-9E5E-D31E0B8CC7B8}" type="presParOf" srcId="{F7A3923A-0F83-44AC-A42B-E607C7FE2FCE}" destId="{A2DBE96E-6A32-4E7D-83D1-6E3D4636EB1A}" srcOrd="8" destOrd="0" presId="urn:microsoft.com/office/officeart/2008/layout/VerticalCurvedList"/>
    <dgm:cxn modelId="{393278ED-5734-4A04-BA43-C88A69F60399}" type="presParOf" srcId="{A2DBE96E-6A32-4E7D-83D1-6E3D4636EB1A}" destId="{C786E551-ECB7-458B-934D-80492B0F11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318B1-5E06-480A-8F70-5767B414D8EE}">
      <dsp:nvSpPr>
        <dsp:cNvPr id="0" name=""/>
        <dsp:cNvSpPr/>
      </dsp:nvSpPr>
      <dsp:spPr>
        <a:xfrm>
          <a:off x="-4795005" y="-734915"/>
          <a:ext cx="5711197" cy="5711197"/>
        </a:xfrm>
        <a:prstGeom prst="blockArc">
          <a:avLst>
            <a:gd name="adj1" fmla="val 18900000"/>
            <a:gd name="adj2" fmla="val 2700000"/>
            <a:gd name="adj3" fmla="val 378"/>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FA431A-B29F-492E-B3BA-FCAFD9F5E477}">
      <dsp:nvSpPr>
        <dsp:cNvPr id="0" name=""/>
        <dsp:cNvSpPr/>
      </dsp:nvSpPr>
      <dsp:spPr>
        <a:xfrm>
          <a:off x="479817" y="326076"/>
          <a:ext cx="4794334" cy="6524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915" tIns="50800" rIns="50800" bIns="50800" numCol="1" spcCol="1270" anchor="ctr" anchorCtr="0">
          <a:noAutofit/>
        </a:bodyPr>
        <a:lstStyle/>
        <a:p>
          <a:pPr lvl="0" algn="l" defTabSz="889000" rtl="0">
            <a:lnSpc>
              <a:spcPct val="90000"/>
            </a:lnSpc>
            <a:spcBef>
              <a:spcPct val="0"/>
            </a:spcBef>
            <a:spcAft>
              <a:spcPct val="35000"/>
            </a:spcAft>
          </a:pPr>
          <a:r>
            <a:rPr lang="en-US" sz="2000" kern="1200" baseline="0" dirty="0" smtClean="0"/>
            <a:t>Get into groups of 5-6 people</a:t>
          </a:r>
          <a:endParaRPr lang="en-US" sz="2000" kern="1200" dirty="0"/>
        </a:p>
      </dsp:txBody>
      <dsp:txXfrm>
        <a:off x="479817" y="326076"/>
        <a:ext cx="4794334" cy="652491"/>
      </dsp:txXfrm>
    </dsp:sp>
    <dsp:sp modelId="{B5379C64-96F6-4F0B-8A4E-7E3AB99FD8FA}">
      <dsp:nvSpPr>
        <dsp:cNvPr id="0" name=""/>
        <dsp:cNvSpPr/>
      </dsp:nvSpPr>
      <dsp:spPr>
        <a:xfrm>
          <a:off x="72010" y="244514"/>
          <a:ext cx="815614" cy="815614"/>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C637D-E2A8-4B9B-8307-9A79EECD4240}">
      <dsp:nvSpPr>
        <dsp:cNvPr id="0" name=""/>
        <dsp:cNvSpPr/>
      </dsp:nvSpPr>
      <dsp:spPr>
        <a:xfrm>
          <a:off x="853906" y="1304983"/>
          <a:ext cx="4420246" cy="6524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915" tIns="50800" rIns="50800" bIns="50800" numCol="1" spcCol="1270" anchor="ctr" anchorCtr="0">
          <a:noAutofit/>
        </a:bodyPr>
        <a:lstStyle/>
        <a:p>
          <a:pPr lvl="0" algn="l" defTabSz="889000" rtl="0">
            <a:lnSpc>
              <a:spcPct val="90000"/>
            </a:lnSpc>
            <a:spcBef>
              <a:spcPct val="0"/>
            </a:spcBef>
            <a:spcAft>
              <a:spcPct val="35000"/>
            </a:spcAft>
          </a:pPr>
          <a:r>
            <a:rPr lang="en-US" sz="2000" kern="1200" baseline="0" smtClean="0"/>
            <a:t>Choose a “How Might We” question</a:t>
          </a:r>
          <a:endParaRPr lang="en-US" sz="2000" kern="1200"/>
        </a:p>
      </dsp:txBody>
      <dsp:txXfrm>
        <a:off x="853906" y="1304983"/>
        <a:ext cx="4420246" cy="652491"/>
      </dsp:txXfrm>
    </dsp:sp>
    <dsp:sp modelId="{E7ECBB32-18CB-4E74-8A36-5A5421FB7E4D}">
      <dsp:nvSpPr>
        <dsp:cNvPr id="0" name=""/>
        <dsp:cNvSpPr/>
      </dsp:nvSpPr>
      <dsp:spPr>
        <a:xfrm>
          <a:off x="446098" y="1223422"/>
          <a:ext cx="815614" cy="815614"/>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E870A-7AD1-451B-8D56-2292165B7B88}">
      <dsp:nvSpPr>
        <dsp:cNvPr id="0" name=""/>
        <dsp:cNvSpPr/>
      </dsp:nvSpPr>
      <dsp:spPr>
        <a:xfrm>
          <a:off x="853906" y="2283891"/>
          <a:ext cx="4420246" cy="6524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915" tIns="50800" rIns="50800" bIns="50800" numCol="1" spcCol="1270" anchor="ctr" anchorCtr="0">
          <a:noAutofit/>
        </a:bodyPr>
        <a:lstStyle/>
        <a:p>
          <a:pPr lvl="0" algn="l" defTabSz="889000" rtl="0">
            <a:lnSpc>
              <a:spcPct val="90000"/>
            </a:lnSpc>
            <a:spcBef>
              <a:spcPct val="0"/>
            </a:spcBef>
            <a:spcAft>
              <a:spcPct val="35000"/>
            </a:spcAft>
          </a:pPr>
          <a:r>
            <a:rPr lang="en-US" sz="2000" kern="1200" baseline="0" smtClean="0"/>
            <a:t>Brainstorm on your own first</a:t>
          </a:r>
          <a:endParaRPr lang="en-US" sz="2000" kern="1200"/>
        </a:p>
      </dsp:txBody>
      <dsp:txXfrm>
        <a:off x="853906" y="2283891"/>
        <a:ext cx="4420246" cy="652491"/>
      </dsp:txXfrm>
    </dsp:sp>
    <dsp:sp modelId="{5B636A9B-E9B6-49A4-9937-C357A7CA9381}">
      <dsp:nvSpPr>
        <dsp:cNvPr id="0" name=""/>
        <dsp:cNvSpPr/>
      </dsp:nvSpPr>
      <dsp:spPr>
        <a:xfrm>
          <a:off x="446098" y="2202329"/>
          <a:ext cx="815614" cy="815614"/>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E7C4F-31E3-41F7-B10C-CDA58BB0B211}">
      <dsp:nvSpPr>
        <dsp:cNvPr id="0" name=""/>
        <dsp:cNvSpPr/>
      </dsp:nvSpPr>
      <dsp:spPr>
        <a:xfrm>
          <a:off x="479817" y="3262798"/>
          <a:ext cx="4794334" cy="6524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915" tIns="50800" rIns="50800" bIns="50800" numCol="1" spcCol="1270" anchor="ctr" anchorCtr="0">
          <a:noAutofit/>
        </a:bodyPr>
        <a:lstStyle/>
        <a:p>
          <a:pPr lvl="0" algn="l" defTabSz="889000" rtl="0">
            <a:lnSpc>
              <a:spcPct val="90000"/>
            </a:lnSpc>
            <a:spcBef>
              <a:spcPct val="0"/>
            </a:spcBef>
            <a:spcAft>
              <a:spcPct val="35000"/>
            </a:spcAft>
          </a:pPr>
          <a:r>
            <a:rPr lang="en-US" sz="2000" kern="1200" baseline="0" dirty="0" smtClean="0"/>
            <a:t>Say it, Write it, Stick it!</a:t>
          </a:r>
          <a:endParaRPr lang="en-US" sz="2000" kern="1200" dirty="0"/>
        </a:p>
      </dsp:txBody>
      <dsp:txXfrm>
        <a:off x="479817" y="3262798"/>
        <a:ext cx="4794334" cy="652491"/>
      </dsp:txXfrm>
    </dsp:sp>
    <dsp:sp modelId="{C786E551-ECB7-458B-934D-80492B0F11DC}">
      <dsp:nvSpPr>
        <dsp:cNvPr id="0" name=""/>
        <dsp:cNvSpPr/>
      </dsp:nvSpPr>
      <dsp:spPr>
        <a:xfrm>
          <a:off x="72010" y="3181237"/>
          <a:ext cx="815614" cy="815614"/>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D00B84-895B-43F8-A770-44AF8C1D7C3E}" type="datetimeFigureOut">
              <a:rPr lang="en-US" smtClean="0"/>
              <a:t>2/4/2020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90C18A-31AA-4ABE-8106-6AC91B768988}" type="slidenum">
              <a:rPr lang="en-US" smtClean="0"/>
              <a:t>‹#›</a:t>
            </a:fld>
            <a:endParaRPr lang="en-US"/>
          </a:p>
        </p:txBody>
      </p:sp>
    </p:spTree>
    <p:extLst>
      <p:ext uri="{BB962C8B-B14F-4D97-AF65-F5344CB8AC3E}">
        <p14:creationId xmlns:p14="http://schemas.microsoft.com/office/powerpoint/2010/main" val="335628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a:t>
            </a:fld>
            <a:endParaRPr lang="en-US" dirty="0"/>
          </a:p>
        </p:txBody>
      </p:sp>
    </p:spTree>
    <p:extLst>
      <p:ext uri="{BB962C8B-B14F-4D97-AF65-F5344CB8AC3E}">
        <p14:creationId xmlns:p14="http://schemas.microsoft.com/office/powerpoint/2010/main" val="281839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13</a:t>
            </a:fld>
            <a:endParaRPr lang="en-US"/>
          </a:p>
        </p:txBody>
      </p:sp>
    </p:spTree>
    <p:extLst>
      <p:ext uri="{BB962C8B-B14F-4D97-AF65-F5344CB8AC3E}">
        <p14:creationId xmlns:p14="http://schemas.microsoft.com/office/powerpoint/2010/main" val="155947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14</a:t>
            </a:fld>
            <a:endParaRPr lang="en-US"/>
          </a:p>
        </p:txBody>
      </p:sp>
    </p:spTree>
    <p:extLst>
      <p:ext uri="{BB962C8B-B14F-4D97-AF65-F5344CB8AC3E}">
        <p14:creationId xmlns:p14="http://schemas.microsoft.com/office/powerpoint/2010/main" val="44868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15</a:t>
            </a:fld>
            <a:endParaRPr lang="en-US"/>
          </a:p>
        </p:txBody>
      </p:sp>
    </p:spTree>
    <p:extLst>
      <p:ext uri="{BB962C8B-B14F-4D97-AF65-F5344CB8AC3E}">
        <p14:creationId xmlns:p14="http://schemas.microsoft.com/office/powerpoint/2010/main" val="122889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16</a:t>
            </a:fld>
            <a:endParaRPr lang="en-US"/>
          </a:p>
        </p:txBody>
      </p:sp>
    </p:spTree>
    <p:extLst>
      <p:ext uri="{BB962C8B-B14F-4D97-AF65-F5344CB8AC3E}">
        <p14:creationId xmlns:p14="http://schemas.microsoft.com/office/powerpoint/2010/main" val="141893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17</a:t>
            </a:fld>
            <a:endParaRPr lang="en-US"/>
          </a:p>
        </p:txBody>
      </p:sp>
    </p:spTree>
    <p:extLst>
      <p:ext uri="{BB962C8B-B14F-4D97-AF65-F5344CB8AC3E}">
        <p14:creationId xmlns:p14="http://schemas.microsoft.com/office/powerpoint/2010/main" val="1583136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4115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51665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Can enter this cycle from different phases and could also go backward (e.g. revise</a:t>
            </a:r>
            <a:r>
              <a:rPr lang="en-US" baseline="0" dirty="0" smtClean="0"/>
              <a:t> HMW questions after getting feedback on prototype). One thing emphasized by Stanford was that a prototype is not a pilot. A prototype is meant to test assumptions. </a:t>
            </a:r>
            <a:endParaRPr dirty="0"/>
          </a:p>
        </p:txBody>
      </p:sp>
    </p:spTree>
    <p:extLst>
      <p:ext uri="{BB962C8B-B14F-4D97-AF65-F5344CB8AC3E}">
        <p14:creationId xmlns:p14="http://schemas.microsoft.com/office/powerpoint/2010/main" val="181324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might feel messy</a:t>
            </a:r>
            <a:r>
              <a:rPr lang="en-US" baseline="0" dirty="0" smtClean="0"/>
              <a:t> or confusing and that is OK.</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24</a:t>
            </a:fld>
            <a:endParaRPr lang="en-US"/>
          </a:p>
        </p:txBody>
      </p:sp>
    </p:spTree>
    <p:extLst>
      <p:ext uri="{BB962C8B-B14F-4D97-AF65-F5344CB8AC3E}">
        <p14:creationId xmlns:p14="http://schemas.microsoft.com/office/powerpoint/2010/main" val="239686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generate “HMW questions” based on the learning conversation data, as well as your notes from your OST groups.</a:t>
            </a:r>
          </a:p>
          <a:p>
            <a:r>
              <a:rPr lang="en-US" baseline="0" dirty="0" smtClean="0"/>
              <a:t>It is our task today to use those questions to brainstorm to generate ideas that address those questions. We will get into groups to choose a question we’d like to work on. </a:t>
            </a:r>
          </a:p>
          <a:p>
            <a:r>
              <a:rPr lang="en-US" baseline="0" dirty="0" smtClean="0"/>
              <a:t>Then, and this is the difficult part, each group will select one idea that they would like our collective to consider as part of our action plan. As we said earlier, we’d like have 4 or less actions to focus on, so we will send out a survey after this meeting, asking folks to select their top 4. </a:t>
            </a:r>
          </a:p>
          <a:p>
            <a:r>
              <a:rPr lang="en-US" baseline="0" dirty="0" smtClean="0"/>
              <a:t>We may or may not get to the last step today, which asks each group to generate the details of their idea, and how we might test it. Before the next LHNC meeting in May, I will reach out to people with an opportunity to further flesh out each action item. This is where we might prototype, do more ethnography, or test assumptions (all part of the design process). I would also like to include residents who are impacted by the issue at hand to these design meetings.</a:t>
            </a:r>
          </a:p>
          <a:p>
            <a:r>
              <a:rPr lang="en-US" baseline="0" dirty="0" smtClean="0"/>
              <a:t>But back to today: I’m going to briefly talk about set some design rules before we run a mini design exercise to get us in the right </a:t>
            </a:r>
            <a:r>
              <a:rPr lang="en-US" baseline="0" dirty="0" err="1" smtClean="0"/>
              <a:t>mindframe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3790C18A-31AA-4ABE-8106-6AC91B768988}" type="slidenum">
              <a:rPr lang="en-US" smtClean="0"/>
              <a:t>26</a:t>
            </a:fld>
            <a:endParaRPr lang="en-US"/>
          </a:p>
        </p:txBody>
      </p:sp>
    </p:spTree>
    <p:extLst>
      <p:ext uri="{BB962C8B-B14F-4D97-AF65-F5344CB8AC3E}">
        <p14:creationId xmlns:p14="http://schemas.microsoft.com/office/powerpoint/2010/main" val="179896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3</a:t>
            </a:fld>
            <a:endParaRPr lang="en-US"/>
          </a:p>
        </p:txBody>
      </p:sp>
    </p:spTree>
    <p:extLst>
      <p:ext uri="{BB962C8B-B14F-4D97-AF65-F5344CB8AC3E}">
        <p14:creationId xmlns:p14="http://schemas.microsoft.com/office/powerpoint/2010/main" val="296925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646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82611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constrain solution space</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29</a:t>
            </a:fld>
            <a:endParaRPr lang="en-US"/>
          </a:p>
        </p:txBody>
      </p:sp>
    </p:spTree>
    <p:extLst>
      <p:ext uri="{BB962C8B-B14F-4D97-AF65-F5344CB8AC3E}">
        <p14:creationId xmlns:p14="http://schemas.microsoft.com/office/powerpoint/2010/main" val="1224357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constrain problem space, open solution space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90C18A-31AA-4ABE-8106-6AC91B768988}" type="slidenum">
              <a:rPr lang="en-US" smtClean="0"/>
              <a:t>30</a:t>
            </a:fld>
            <a:endParaRPr lang="en-US"/>
          </a:p>
        </p:txBody>
      </p:sp>
    </p:spTree>
    <p:extLst>
      <p:ext uri="{BB962C8B-B14F-4D97-AF65-F5344CB8AC3E}">
        <p14:creationId xmlns:p14="http://schemas.microsoft.com/office/powerpoint/2010/main" val="1422172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 rules:</a:t>
            </a:r>
          </a:p>
          <a:p>
            <a:pPr marL="285750" indent="-285750">
              <a:buFont typeface="Arial" panose="020B0604020202020204" pitchFamily="34" charset="0"/>
              <a:buChar char="•"/>
            </a:pPr>
            <a:r>
              <a:rPr lang="en-US" dirty="0" smtClean="0"/>
              <a:t>No judgement, big and small</a:t>
            </a:r>
            <a:r>
              <a:rPr lang="en-US" baseline="0" dirty="0" smtClean="0"/>
              <a:t> </a:t>
            </a:r>
            <a:r>
              <a:rPr lang="en-US" dirty="0" smtClean="0"/>
              <a:t>ideas are all accepted here!</a:t>
            </a:r>
          </a:p>
          <a:p>
            <a:endParaRPr lang="en-US" dirty="0" smtClean="0"/>
          </a:p>
          <a:p>
            <a:pPr marL="285750" indent="-285750">
              <a:buFont typeface="Arial" panose="020B0604020202020204" pitchFamily="34" charset="0"/>
              <a:buChar char="•"/>
            </a:pPr>
            <a:r>
              <a:rPr lang="en-US" dirty="0" smtClean="0"/>
              <a:t>You say, you write it, you stick it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Save your editing eye for after ideation</a:t>
            </a:r>
          </a:p>
          <a:p>
            <a:pPr marL="0" indent="0">
              <a:buFont typeface="Arial" panose="020B0604020202020204" pitchFamily="34" charset="0"/>
              <a:buNone/>
            </a:pPr>
            <a:endParaRPr lang="en-US" dirty="0" smtClean="0"/>
          </a:p>
          <a:p>
            <a:pPr marL="285750" indent="-285750">
              <a:buFont typeface="Arial" panose="020B0604020202020204" pitchFamily="34" charset="0"/>
              <a:buChar char="•"/>
            </a:pPr>
            <a:r>
              <a:rPr lang="en-US" dirty="0" smtClean="0"/>
              <a:t>Quantity over quality</a:t>
            </a:r>
            <a:r>
              <a:rPr lang="en-US" baseline="0" dirty="0" smtClean="0"/>
              <a:t> in this stage</a:t>
            </a:r>
            <a:endParaRPr lang="en-US" dirty="0" smtClean="0"/>
          </a:p>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31</a:t>
            </a:fld>
            <a:endParaRPr lang="en-US"/>
          </a:p>
        </p:txBody>
      </p:sp>
    </p:spTree>
    <p:extLst>
      <p:ext uri="{BB962C8B-B14F-4D97-AF65-F5344CB8AC3E}">
        <p14:creationId xmlns:p14="http://schemas.microsoft.com/office/powerpoint/2010/main" val="588652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33</a:t>
            </a:fld>
            <a:endParaRPr lang="en-US"/>
          </a:p>
        </p:txBody>
      </p:sp>
    </p:spTree>
    <p:extLst>
      <p:ext uri="{BB962C8B-B14F-4D97-AF65-F5344CB8AC3E}">
        <p14:creationId xmlns:p14="http://schemas.microsoft.com/office/powerpoint/2010/main" val="3180183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34</a:t>
            </a:fld>
            <a:endParaRPr lang="en-US"/>
          </a:p>
        </p:txBody>
      </p:sp>
    </p:spTree>
    <p:extLst>
      <p:ext uri="{BB962C8B-B14F-4D97-AF65-F5344CB8AC3E}">
        <p14:creationId xmlns:p14="http://schemas.microsoft.com/office/powerpoint/2010/main" val="381199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Lens – community member engaging</a:t>
            </a:r>
            <a:r>
              <a:rPr lang="en-US" baseline="0" dirty="0" smtClean="0"/>
              <a:t> with CHIP</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4</a:t>
            </a:fld>
            <a:endParaRPr lang="en-US"/>
          </a:p>
        </p:txBody>
      </p:sp>
    </p:spTree>
    <p:extLst>
      <p:ext uri="{BB962C8B-B14F-4D97-AF65-F5344CB8AC3E}">
        <p14:creationId xmlns:p14="http://schemas.microsoft.com/office/powerpoint/2010/main" val="267625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6</a:t>
            </a:fld>
            <a:endParaRPr lang="en-US"/>
          </a:p>
        </p:txBody>
      </p:sp>
    </p:spTree>
    <p:extLst>
      <p:ext uri="{BB962C8B-B14F-4D97-AF65-F5344CB8AC3E}">
        <p14:creationId xmlns:p14="http://schemas.microsoft.com/office/powerpoint/2010/main" val="178282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7</a:t>
            </a:fld>
            <a:endParaRPr lang="en-US"/>
          </a:p>
        </p:txBody>
      </p:sp>
    </p:spTree>
    <p:extLst>
      <p:ext uri="{BB962C8B-B14F-4D97-AF65-F5344CB8AC3E}">
        <p14:creationId xmlns:p14="http://schemas.microsoft.com/office/powerpoint/2010/main" val="137098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8</a:t>
            </a:fld>
            <a:endParaRPr lang="en-US"/>
          </a:p>
        </p:txBody>
      </p:sp>
    </p:spTree>
    <p:extLst>
      <p:ext uri="{BB962C8B-B14F-4D97-AF65-F5344CB8AC3E}">
        <p14:creationId xmlns:p14="http://schemas.microsoft.com/office/powerpoint/2010/main" val="348027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10</a:t>
            </a:fld>
            <a:endParaRPr lang="en-US"/>
          </a:p>
        </p:txBody>
      </p:sp>
    </p:spTree>
    <p:extLst>
      <p:ext uri="{BB962C8B-B14F-4D97-AF65-F5344CB8AC3E}">
        <p14:creationId xmlns:p14="http://schemas.microsoft.com/office/powerpoint/2010/main" val="121586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11</a:t>
            </a:fld>
            <a:endParaRPr lang="en-US"/>
          </a:p>
        </p:txBody>
      </p:sp>
    </p:spTree>
    <p:extLst>
      <p:ext uri="{BB962C8B-B14F-4D97-AF65-F5344CB8AC3E}">
        <p14:creationId xmlns:p14="http://schemas.microsoft.com/office/powerpoint/2010/main" val="65111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action plan should show how we will implement strategies to obtain objectives listed in our CHIP. We</a:t>
            </a:r>
            <a:r>
              <a:rPr lang="en-US" baseline="0" dirty="0" smtClean="0"/>
              <a:t> develop an action plan so we can track details, check for feasibility, increase efficiency and ensure accountability. It’s also a way to articulate our plans clearly to outside partners and potential funders. We should just think about this as our </a:t>
            </a:r>
            <a:r>
              <a:rPr lang="en-US" baseline="0" dirty="0" err="1" smtClean="0"/>
              <a:t>workplan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12</a:t>
            </a:fld>
            <a:endParaRPr lang="en-US"/>
          </a:p>
        </p:txBody>
      </p:sp>
    </p:spTree>
    <p:extLst>
      <p:ext uri="{BB962C8B-B14F-4D97-AF65-F5344CB8AC3E}">
        <p14:creationId xmlns:p14="http://schemas.microsoft.com/office/powerpoint/2010/main" val="306474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838008" y="891903"/>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857470"/>
            <a:ext cx="5275772" cy="3201724"/>
          </a:xfrm>
        </p:spPr>
        <p:txBody>
          <a:bodyPr anchor="t">
            <a:normAutofit/>
          </a:bodyPr>
          <a:lstStyle>
            <a:lvl1pPr algn="l">
              <a:lnSpc>
                <a:spcPct val="85000"/>
              </a:lnSpc>
              <a:defRPr sz="5775"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4153444"/>
            <a:ext cx="5275772" cy="529766"/>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4735830"/>
            <a:ext cx="1197467" cy="273844"/>
          </a:xfrm>
        </p:spPr>
        <p:txBody>
          <a:bodyPr/>
          <a:lstStyle>
            <a:lvl1pPr algn="l">
              <a:defRPr sz="900">
                <a:solidFill>
                  <a:schemeClr val="tx2"/>
                </a:solidFill>
              </a:defRPr>
            </a:lvl1pPr>
          </a:lstStyle>
          <a:p>
            <a:fld id="{1D8BD707-D9CF-40AE-B4C6-C98DA3205C09}" type="datetimeFigureOut">
              <a:rPr lang="en-US" smtClean="0"/>
              <a:t>2/4/2020</a:t>
            </a:fld>
            <a:endParaRPr lang="en-US"/>
          </a:p>
        </p:txBody>
      </p:sp>
      <p:sp>
        <p:nvSpPr>
          <p:cNvPr id="5" name="Footer Placeholder 4"/>
          <p:cNvSpPr>
            <a:spLocks noGrp="1"/>
          </p:cNvSpPr>
          <p:nvPr>
            <p:ph type="ftr" sz="quarter" idx="11"/>
          </p:nvPr>
        </p:nvSpPr>
        <p:spPr>
          <a:xfrm>
            <a:off x="2250444" y="4735830"/>
            <a:ext cx="3842012" cy="273844"/>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8838008" y="1062162"/>
            <a:ext cx="305991" cy="273844"/>
          </a:xfrm>
        </p:spPr>
        <p:txBody>
          <a:bodyPr/>
          <a:lstStyle>
            <a:lvl1pPr algn="r">
              <a:defRPr>
                <a:solidFill>
                  <a:schemeClr val="accent1"/>
                </a:solidFill>
              </a:defRPr>
            </a:lvl1pPr>
          </a:lstStyle>
          <a:p>
            <a:fld id="{B6F15528-21DE-4FAA-801E-634DDDAF4B2B}" type="slidenum">
              <a:rPr lang="en-US" smtClean="0"/>
              <a:t>‹#›</a:t>
            </a:fld>
            <a:endParaRPr lang="en-US"/>
          </a:p>
        </p:txBody>
      </p:sp>
      <p:cxnSp>
        <p:nvCxnSpPr>
          <p:cNvPr id="9" name="Straight Connector 8" title="Verticle Rule Line"/>
          <p:cNvCxnSpPr/>
          <p:nvPr/>
        </p:nvCxnSpPr>
        <p:spPr>
          <a:xfrm>
            <a:off x="580391" y="942975"/>
            <a:ext cx="0" cy="42005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2824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327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8838008" y="1045311"/>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1928792"/>
            <a:ext cx="6222491" cy="2464615"/>
          </a:xfrm>
        </p:spPr>
        <p:txBody>
          <a:bodyPr anchor="t">
            <a:normAutofit/>
          </a:bodyPr>
          <a:lstStyle>
            <a:lvl1pPr>
              <a:lnSpc>
                <a:spcPct val="85000"/>
              </a:lnSpc>
              <a:defRPr sz="5775"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045311"/>
            <a:ext cx="6301072" cy="614363"/>
          </a:xfrm>
        </p:spPr>
        <p:txBody>
          <a:bodyPr anchor="ctr">
            <a:normAutofit/>
          </a:bodyPr>
          <a:lstStyle>
            <a:lvl1pPr marL="0" indent="0" algn="r">
              <a:lnSpc>
                <a:spcPct val="113000"/>
              </a:lnSpc>
              <a:spcBef>
                <a:spcPts val="0"/>
              </a:spcBef>
              <a:buNone/>
              <a:defRPr sz="15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557216" y="4735830"/>
            <a:ext cx="1197467" cy="273844"/>
          </a:xfrm>
        </p:spPr>
        <p:txBody>
          <a:bodyPr/>
          <a:lstStyle>
            <a:lvl1pPr>
              <a:defRPr sz="900">
                <a:solidFill>
                  <a:schemeClr val="accent1"/>
                </a:solidFill>
              </a:defRPr>
            </a:lvl1pPr>
          </a:lstStyle>
          <a:p>
            <a:fld id="{C3DA15B3-215A-45CF-B568-4C88ABA533CA}" type="datetimeFigureOut">
              <a:rPr lang="en-US" smtClean="0"/>
              <a:t>2/4/2020</a:t>
            </a:fld>
            <a:endParaRPr lang="en-US"/>
          </a:p>
        </p:txBody>
      </p:sp>
      <p:sp>
        <p:nvSpPr>
          <p:cNvPr id="5" name="Footer Placeholder 4"/>
          <p:cNvSpPr>
            <a:spLocks noGrp="1"/>
          </p:cNvSpPr>
          <p:nvPr>
            <p:ph type="ftr" sz="quarter" idx="11"/>
          </p:nvPr>
        </p:nvSpPr>
        <p:spPr>
          <a:xfrm>
            <a:off x="1460755" y="4735830"/>
            <a:ext cx="4860170" cy="273844"/>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8838008" y="1215570"/>
            <a:ext cx="305991" cy="273844"/>
          </a:xfrm>
        </p:spPr>
        <p:txBody>
          <a:bodyPr/>
          <a:lstStyle>
            <a:lvl1pPr>
              <a:defRPr>
                <a:solidFill>
                  <a:schemeClr val="bg2"/>
                </a:solidFill>
              </a:defRPr>
            </a:lvl1pPr>
          </a:lstStyle>
          <a:p>
            <a:fld id="{75B4C650-3265-4BD1-9BD0-0AAC9439BF20}" type="slidenum">
              <a:rPr lang="en-US" smtClean="0"/>
              <a:t>‹#›</a:t>
            </a:fld>
            <a:endParaRPr lang="en-US"/>
          </a:p>
        </p:txBody>
      </p:sp>
      <p:cxnSp>
        <p:nvCxnSpPr>
          <p:cNvPr id="10" name="Straight Connector 9" title="Horizontal Rule Line"/>
          <p:cNvCxnSpPr/>
          <p:nvPr/>
        </p:nvCxnSpPr>
        <p:spPr>
          <a:xfrm flipH="1">
            <a:off x="1" y="4633625"/>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87569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405471"/>
            <a:ext cx="4686300" cy="18667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2784350"/>
            <a:ext cx="4686300" cy="18616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37956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8338"/>
            <a:ext cx="2873502" cy="37170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418549"/>
            <a:ext cx="4684014" cy="6858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3886200" y="1145003"/>
            <a:ext cx="4684014" cy="13167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2775620"/>
            <a:ext cx="4686300" cy="6858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86200" y="3502074"/>
            <a:ext cx="4684014" cy="13167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41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4831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7166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6609"/>
            <a:ext cx="2879082" cy="1440767"/>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423110"/>
            <a:ext cx="4686300" cy="4216983"/>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1966134"/>
            <a:ext cx="2879082" cy="2429653"/>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2940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214" y="417946"/>
            <a:ext cx="2880360" cy="143942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69214" y="1966134"/>
            <a:ext cx="2880360" cy="2427732"/>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1553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480060"/>
            <a:ext cx="4686299" cy="4188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2165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482198"/>
            <a:ext cx="1835003" cy="3508580"/>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82199"/>
            <a:ext cx="5303009" cy="35085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4445349"/>
            <a:ext cx="2861142" cy="273844"/>
          </a:xfrm>
        </p:spPr>
        <p:txBody>
          <a:bodyPr/>
          <a:lstStyle/>
          <a:p>
            <a:fld id="{1D8BD707-D9CF-40AE-B4C6-C98DA3205C09}" type="datetimeFigureOut">
              <a:rPr lang="en-US" smtClean="0"/>
              <a:t>2/4/2020</a:t>
            </a:fld>
            <a:endParaRPr lang="en-US"/>
          </a:p>
        </p:txBody>
      </p:sp>
      <p:sp>
        <p:nvSpPr>
          <p:cNvPr id="5" name="Footer Placeholder 4"/>
          <p:cNvSpPr>
            <a:spLocks noGrp="1"/>
          </p:cNvSpPr>
          <p:nvPr>
            <p:ph type="ftr" sz="quarter" idx="11"/>
          </p:nvPr>
        </p:nvSpPr>
        <p:spPr>
          <a:xfrm>
            <a:off x="4902140" y="4736962"/>
            <a:ext cx="2861142" cy="273844"/>
          </a:xfrm>
        </p:spPr>
        <p:txBody>
          <a:bodyPr/>
          <a:lstStyle/>
          <a:p>
            <a:endParaRPr lang="en-US"/>
          </a:p>
        </p:txBody>
      </p:sp>
      <p:sp>
        <p:nvSpPr>
          <p:cNvPr id="6" name="Slide Number Placeholder 5"/>
          <p:cNvSpPr>
            <a:spLocks noGrp="1"/>
          </p:cNvSpPr>
          <p:nvPr>
            <p:ph type="sldNum" sz="quarter" idx="12"/>
          </p:nvPr>
        </p:nvSpPr>
        <p:spPr>
          <a:xfrm>
            <a:off x="8838008" y="4205694"/>
            <a:ext cx="305991" cy="273844"/>
          </a:xfrm>
        </p:spPr>
        <p:txBody>
          <a:bodyPr/>
          <a:lstStyle/>
          <a:p>
            <a:fld id="{B6F15528-21DE-4FAA-801E-634DDDAF4B2B}" type="slidenum">
              <a:rPr lang="en-US" smtClean="0"/>
              <a:t>‹#›</a:t>
            </a:fld>
            <a:endParaRPr lang="en-US"/>
          </a:p>
        </p:txBody>
      </p:sp>
      <p:cxnSp>
        <p:nvCxnSpPr>
          <p:cNvPr id="13" name="Straight Connector 12" title="Horizontal Rule Line"/>
          <p:cNvCxnSpPr/>
          <p:nvPr/>
        </p:nvCxnSpPr>
        <p:spPr>
          <a:xfrm>
            <a:off x="1" y="4649798"/>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13013"/>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24000" y="958070"/>
            <a:ext cx="6096000" cy="336118"/>
          </a:xfrm>
        </p:spPr>
        <p:txBody>
          <a:bodyPr lIns="0" tIns="0" rIns="0" bIns="0"/>
          <a:lstStyle>
            <a:lvl1pPr>
              <a:defRPr sz="2184" b="1" i="1">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040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203598"/>
            <a:ext cx="8496944" cy="460648"/>
          </a:xfrm>
          <a:prstGeom prst="rect">
            <a:avLst/>
          </a:prstGeom>
        </p:spPr>
        <p:txBody>
          <a:bodyPr anchor="ctr"/>
          <a:lstStyle>
            <a:lvl1pPr marL="0" indent="0">
              <a:buNone/>
              <a:defRPr sz="2000">
                <a:solidFill>
                  <a:schemeClr val="bg1"/>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80269"/>
            <a:ext cx="8496944" cy="2995737"/>
          </a:xfrm>
          <a:prstGeom prst="rect">
            <a:avLst/>
          </a:prstGeom>
        </p:spPr>
        <p:txBody>
          <a:bodyPr lIns="396000" anchor="t"/>
          <a:lstStyle>
            <a:lvl1pPr marL="0" indent="0">
              <a:buNone/>
              <a:defRPr sz="1400">
                <a:solidFill>
                  <a:schemeClr val="bg1"/>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bg1"/>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bg1"/>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bg1"/>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2/4/2020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419759"/>
            <a:ext cx="2875430" cy="371436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426800"/>
            <a:ext cx="4686299" cy="424136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4447545"/>
            <a:ext cx="2861142" cy="273844"/>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fld id="{63937D59-5EDB-4C39-B697-625748F703B6}" type="datetimeFigureOut">
              <a:rPr lang="en-US" smtClean="0"/>
              <a:t>2/4/2020</a:t>
            </a:fld>
            <a:endParaRPr lang="en-US"/>
          </a:p>
        </p:txBody>
      </p:sp>
      <p:sp>
        <p:nvSpPr>
          <p:cNvPr id="5" name="Footer Placeholder 4"/>
          <p:cNvSpPr>
            <a:spLocks noGrp="1"/>
          </p:cNvSpPr>
          <p:nvPr>
            <p:ph type="ftr" sz="quarter" idx="3"/>
          </p:nvPr>
        </p:nvSpPr>
        <p:spPr>
          <a:xfrm>
            <a:off x="571501" y="4735830"/>
            <a:ext cx="2861142" cy="273844"/>
          </a:xfrm>
          <a:prstGeom prst="rect">
            <a:avLst/>
          </a:prstGeom>
        </p:spPr>
        <p:txBody>
          <a:bodyPr vert="horz" lIns="91440" tIns="45720" rIns="91440" bIns="45720" rtlCol="0" anchor="t"/>
          <a:lstStyle>
            <a:lvl1pPr algn="r">
              <a:defRPr sz="9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8838008" y="4205694"/>
            <a:ext cx="305991" cy="273844"/>
          </a:xfrm>
          <a:prstGeom prst="rect">
            <a:avLst/>
          </a:prstGeom>
        </p:spPr>
        <p:txBody>
          <a:bodyPr vert="horz" lIns="91440" tIns="45720" rIns="91440" bIns="45720" rtlCol="0" anchor="ctr"/>
          <a:lstStyle>
            <a:lvl1pPr algn="r">
              <a:defRPr sz="900" b="0" i="1" baseline="0">
                <a:solidFill>
                  <a:schemeClr val="bg2"/>
                </a:solidFill>
                <a:latin typeface="+mj-lt"/>
              </a:defRPr>
            </a:lvl1pPr>
          </a:lstStyle>
          <a:p>
            <a:fld id="{0F31DC1F-5561-484E-AB46-68C682854F61}" type="slidenum">
              <a:rPr lang="en-US" smtClean="0"/>
              <a:t>‹#›</a:t>
            </a:fld>
            <a:endParaRPr lang="en-US"/>
          </a:p>
        </p:txBody>
      </p:sp>
      <p:cxnSp>
        <p:nvCxnSpPr>
          <p:cNvPr id="10" name="Straight Connector 9" title="Horizontal Rule Line"/>
          <p:cNvCxnSpPr/>
          <p:nvPr/>
        </p:nvCxnSpPr>
        <p:spPr>
          <a:xfrm>
            <a:off x="0" y="4649798"/>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6320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649" r:id="rId13"/>
    <p:sldLayoutId id="2147483650" r:id="rId14"/>
    <p:sldLayoutId id="2147483660" r:id="rId15"/>
  </p:sldLayoutIdLst>
  <p:txStyles>
    <p:titleStyle>
      <a:lvl1pPr algn="r" defTabSz="685800" rtl="0" eaLnBrk="1" latinLnBrk="0" hangingPunct="1">
        <a:lnSpc>
          <a:spcPct val="90000"/>
        </a:lnSpc>
        <a:spcBef>
          <a:spcPct val="0"/>
        </a:spcBef>
        <a:buNone/>
        <a:defRPr sz="3750" b="0" i="1" kern="1200" baseline="0">
          <a:solidFill>
            <a:schemeClr val="accent1"/>
          </a:solidFill>
          <a:latin typeface="+mj-lt"/>
          <a:ea typeface="+mj-ea"/>
          <a:cs typeface="+mj-cs"/>
        </a:defRPr>
      </a:lvl1pPr>
    </p:titleStyle>
    <p:body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livehealthynapacounty.or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HNCBilingualTransp d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089986"/>
            <a:ext cx="4286696" cy="1656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ubtitle 4"/>
          <p:cNvSpPr>
            <a:spLocks noGrp="1"/>
          </p:cNvSpPr>
          <p:nvPr>
            <p:ph type="subTitle" idx="1"/>
          </p:nvPr>
        </p:nvSpPr>
        <p:spPr>
          <a:xfrm>
            <a:off x="1835696" y="2933792"/>
            <a:ext cx="5275772" cy="529766"/>
          </a:xfrm>
        </p:spPr>
        <p:txBody>
          <a:bodyPr>
            <a:noAutofit/>
          </a:bodyPr>
          <a:lstStyle/>
          <a:p>
            <a:pPr algn="ctr"/>
            <a:r>
              <a:rPr lang="en-US" sz="2800" dirty="0" smtClean="0"/>
              <a:t>Quarterly Convening</a:t>
            </a:r>
          </a:p>
          <a:p>
            <a:pPr algn="ctr"/>
            <a:r>
              <a:rPr lang="en-US" sz="2800" dirty="0" smtClean="0"/>
              <a:t>February 4, 2020</a:t>
            </a:r>
          </a:p>
          <a:p>
            <a:pPr algn="ctr"/>
            <a:r>
              <a:rPr lang="en-US" sz="2800" dirty="0" smtClean="0"/>
              <a:t>1:30 pm-4:30 pm</a:t>
            </a:r>
            <a:endParaRPr lang="en-US" sz="2800" dirty="0"/>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3608" y="0"/>
            <a:ext cx="6840760" cy="4939115"/>
          </a:xfrm>
          <a:prstGeom prst="rect">
            <a:avLst/>
          </a:prstGeom>
        </p:spPr>
      </p:pic>
    </p:spTree>
    <p:extLst>
      <p:ext uri="{BB962C8B-B14F-4D97-AF65-F5344CB8AC3E}">
        <p14:creationId xmlns:p14="http://schemas.microsoft.com/office/powerpoint/2010/main" val="43105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1203598"/>
            <a:ext cx="3816424" cy="3170099"/>
          </a:xfrm>
          <a:prstGeom prst="rect">
            <a:avLst/>
          </a:prstGeom>
          <a:noFill/>
        </p:spPr>
        <p:txBody>
          <a:bodyPr wrap="square" rtlCol="0">
            <a:spAutoFit/>
          </a:bodyPr>
          <a:lstStyle/>
          <a:p>
            <a:r>
              <a:rPr lang="en-US" sz="5000" dirty="0" smtClean="0"/>
              <a:t>Community Health </a:t>
            </a:r>
          </a:p>
          <a:p>
            <a:r>
              <a:rPr lang="en-US" sz="5000" dirty="0" smtClean="0"/>
              <a:t>Action </a:t>
            </a:r>
          </a:p>
          <a:p>
            <a:r>
              <a:rPr lang="en-US" sz="5000" dirty="0" smtClean="0"/>
              <a:t>Plan</a:t>
            </a:r>
            <a:endParaRPr lang="en-US" sz="5000" dirty="0"/>
          </a:p>
        </p:txBody>
      </p:sp>
    </p:spTree>
    <p:extLst>
      <p:ext uri="{BB962C8B-B14F-4D97-AF65-F5344CB8AC3E}">
        <p14:creationId xmlns:p14="http://schemas.microsoft.com/office/powerpoint/2010/main" val="604998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9575"/>
            <a:ext cx="9144000" cy="771525"/>
          </a:xfrm>
          <a:prstGeom prst="rect">
            <a:avLst/>
          </a:prstGeom>
        </p:spPr>
        <p:txBody>
          <a:bodyPr>
            <a:normAutofit/>
          </a:bodyPr>
          <a:lstStyle/>
          <a:p>
            <a:pPr algn="l"/>
            <a:r>
              <a:rPr lang="en-US" dirty="0" smtClean="0">
                <a:latin typeface="+mn-lt"/>
              </a:rPr>
              <a:t>CHIP or CHAP?</a:t>
            </a:r>
            <a:endParaRPr lang="en-US" dirty="0">
              <a:latin typeface="+mn-lt"/>
            </a:endParaRPr>
          </a:p>
        </p:txBody>
      </p:sp>
      <p:sp>
        <p:nvSpPr>
          <p:cNvPr id="4" name="Content Placeholder 3"/>
          <p:cNvSpPr>
            <a:spLocks noGrp="1"/>
          </p:cNvSpPr>
          <p:nvPr>
            <p:ph idx="4294967295"/>
          </p:nvPr>
        </p:nvSpPr>
        <p:spPr>
          <a:xfrm>
            <a:off x="323850" y="1347614"/>
            <a:ext cx="8496300" cy="3600450"/>
          </a:xfrm>
          <a:prstGeom prst="rect">
            <a:avLst/>
          </a:prstGeom>
        </p:spPr>
        <p:txBody>
          <a:bodyPr/>
          <a:lstStyle/>
          <a:p>
            <a:r>
              <a:rPr lang="en-US" sz="2400" dirty="0" smtClean="0"/>
              <a:t>A community health improvement plan is a </a:t>
            </a:r>
            <a:r>
              <a:rPr lang="en-US" sz="2400" b="1" dirty="0" smtClean="0"/>
              <a:t>strategic plan</a:t>
            </a:r>
            <a:r>
              <a:rPr lang="en-US" sz="2400" dirty="0" smtClean="0"/>
              <a:t>, while a community health action plan is an</a:t>
            </a:r>
            <a:r>
              <a:rPr lang="en-US" sz="2400" b="1" dirty="0" smtClean="0"/>
              <a:t>  implementation plan.</a:t>
            </a:r>
          </a:p>
          <a:p>
            <a:endParaRPr lang="en-US" sz="2400" b="1" dirty="0" smtClean="0"/>
          </a:p>
          <a:p>
            <a:r>
              <a:rPr lang="en-US" sz="2400" dirty="0"/>
              <a:t>A community health improvement plan </a:t>
            </a:r>
            <a:r>
              <a:rPr lang="en-US" sz="2400" dirty="0" smtClean="0"/>
              <a:t>describes the </a:t>
            </a:r>
            <a:r>
              <a:rPr lang="en-US" sz="2400" b="1" dirty="0" smtClean="0"/>
              <a:t>why and what</a:t>
            </a:r>
            <a:r>
              <a:rPr lang="en-US" sz="2400" dirty="0" smtClean="0"/>
              <a:t>, </a:t>
            </a:r>
            <a:r>
              <a:rPr lang="en-US" sz="2400" dirty="0"/>
              <a:t>while a community health action plan </a:t>
            </a:r>
            <a:r>
              <a:rPr lang="en-US" sz="2400" dirty="0" smtClean="0"/>
              <a:t>describes the </a:t>
            </a:r>
            <a:r>
              <a:rPr lang="en-US" sz="2400" b="1" dirty="0" smtClean="0"/>
              <a:t>who, when and how.</a:t>
            </a:r>
            <a:endParaRPr lang="en-US" sz="2400" b="1" dirty="0"/>
          </a:p>
          <a:p>
            <a:pPr marL="342900" indent="-342900">
              <a:buFont typeface="Wingdings" panose="05000000000000000000" pitchFamily="2" charset="2"/>
              <a:buChar char="Ø"/>
            </a:pPr>
            <a:endParaRPr lang="en-US" sz="2400" b="1" dirty="0"/>
          </a:p>
        </p:txBody>
      </p:sp>
    </p:spTree>
    <p:extLst>
      <p:ext uri="{BB962C8B-B14F-4D97-AF65-F5344CB8AC3E}">
        <p14:creationId xmlns:p14="http://schemas.microsoft.com/office/powerpoint/2010/main" val="37675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600" y="411510"/>
            <a:ext cx="9036050" cy="411163"/>
          </a:xfrm>
          <a:prstGeom prst="rect">
            <a:avLst/>
          </a:prstGeom>
        </p:spPr>
        <p:txBody>
          <a:bodyPr>
            <a:noAutofit/>
          </a:bodyPr>
          <a:lstStyle/>
          <a:p>
            <a:pPr algn="l"/>
            <a:r>
              <a:rPr lang="en-US" dirty="0" smtClean="0">
                <a:latin typeface="+mn-lt"/>
              </a:rPr>
              <a:t>Contents of an action plan</a:t>
            </a:r>
            <a:endParaRPr lang="en-US" dirty="0">
              <a:latin typeface="+mn-lt"/>
            </a:endParaRPr>
          </a:p>
        </p:txBody>
      </p:sp>
      <p:sp>
        <p:nvSpPr>
          <p:cNvPr id="4" name="Content Placeholder 3"/>
          <p:cNvSpPr>
            <a:spLocks noGrp="1"/>
          </p:cNvSpPr>
          <p:nvPr>
            <p:ph idx="4294967295"/>
          </p:nvPr>
        </p:nvSpPr>
        <p:spPr>
          <a:xfrm>
            <a:off x="1115616" y="1275606"/>
            <a:ext cx="8858250" cy="4176713"/>
          </a:xfrm>
          <a:prstGeom prst="rect">
            <a:avLst/>
          </a:prstGeom>
        </p:spPr>
        <p:txBody>
          <a:bodyPr/>
          <a:lstStyle/>
          <a:p>
            <a:pPr marL="457200" indent="-457200">
              <a:buFont typeface="Arial" panose="020B0604020202020204" pitchFamily="34" charset="0"/>
              <a:buChar char="•"/>
            </a:pPr>
            <a:r>
              <a:rPr lang="en-US" altLang="en-US" sz="2800" b="1" dirty="0"/>
              <a:t>What action or change will occur? </a:t>
            </a:r>
          </a:p>
          <a:p>
            <a:pPr marL="457200" indent="-457200">
              <a:buFont typeface="Arial" panose="020B0604020202020204" pitchFamily="34" charset="0"/>
              <a:buChar char="•"/>
            </a:pPr>
            <a:r>
              <a:rPr lang="en-US" altLang="en-US" sz="2800" dirty="0"/>
              <a:t>Who will carry it out? </a:t>
            </a:r>
          </a:p>
          <a:p>
            <a:pPr marL="457200" indent="-457200">
              <a:buFont typeface="Arial" panose="020B0604020202020204" pitchFamily="34" charset="0"/>
              <a:buChar char="•"/>
            </a:pPr>
            <a:r>
              <a:rPr lang="en-US" altLang="en-US" sz="2800" dirty="0"/>
              <a:t>By when (for how long)? </a:t>
            </a:r>
          </a:p>
          <a:p>
            <a:pPr marL="457200" indent="-457200">
              <a:buFont typeface="Arial" panose="020B0604020202020204" pitchFamily="34" charset="0"/>
              <a:buChar char="•"/>
            </a:pPr>
            <a:r>
              <a:rPr lang="en-US" altLang="en-US" sz="2800" dirty="0"/>
              <a:t>What resources are needed? </a:t>
            </a:r>
          </a:p>
          <a:p>
            <a:pPr marL="457200" indent="-457200">
              <a:buFont typeface="Arial" panose="020B0604020202020204" pitchFamily="34" charset="0"/>
              <a:buChar char="•"/>
            </a:pPr>
            <a:r>
              <a:rPr lang="en-US" altLang="en-US" sz="2800" dirty="0"/>
              <a:t>Communication (who should know what?)</a:t>
            </a:r>
          </a:p>
          <a:p>
            <a:endParaRPr lang="en-US" sz="3200" dirty="0" smtClean="0"/>
          </a:p>
          <a:p>
            <a:endParaRPr lang="en-US" sz="3200" i="1" dirty="0"/>
          </a:p>
        </p:txBody>
      </p:sp>
    </p:spTree>
    <p:extLst>
      <p:ext uri="{BB962C8B-B14F-4D97-AF65-F5344CB8AC3E}">
        <p14:creationId xmlns:p14="http://schemas.microsoft.com/office/powerpoint/2010/main" val="318381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075"/>
            <a:ext cx="9144000" cy="884238"/>
          </a:xfrm>
          <a:prstGeom prst="rect">
            <a:avLst/>
          </a:prstGeom>
        </p:spPr>
        <p:txBody>
          <a:bodyPr/>
          <a:lstStyle/>
          <a:p>
            <a:r>
              <a:rPr lang="en-US" dirty="0" smtClean="0"/>
              <a:t>Action Plan Example:</a:t>
            </a:r>
            <a:endParaRPr lang="en-US" dirty="0"/>
          </a:p>
        </p:txBody>
      </p:sp>
      <p:sp>
        <p:nvSpPr>
          <p:cNvPr id="9" name="Content Placeholder 8"/>
          <p:cNvSpPr>
            <a:spLocks noGrp="1"/>
          </p:cNvSpPr>
          <p:nvPr>
            <p:ph idx="4294967295"/>
          </p:nvPr>
        </p:nvSpPr>
        <p:spPr>
          <a:xfrm>
            <a:off x="0" y="1058863"/>
            <a:ext cx="8496300" cy="3673475"/>
          </a:xfrm>
          <a:prstGeom prst="rect">
            <a:avLst/>
          </a:prstGeom>
        </p:spPr>
        <p:txBody>
          <a:bodyPr>
            <a:normAutofit fontScale="92500" lnSpcReduction="20000"/>
          </a:bodyPr>
          <a:lstStyle/>
          <a:p>
            <a:r>
              <a:rPr lang="en-US" sz="1800" b="1" dirty="0" smtClean="0"/>
              <a:t>Reducing the Risk Coalition in Lee County:</a:t>
            </a:r>
          </a:p>
          <a:p>
            <a:endParaRPr lang="en-US" sz="1800" dirty="0"/>
          </a:p>
          <a:p>
            <a:r>
              <a:rPr lang="en-US" sz="1800" dirty="0"/>
              <a:t>One community change sought by this coalition to prevent teen pregnancy was to increase publicity about contraception and unwanted pregnancy at </a:t>
            </a:r>
            <a:endParaRPr lang="en-US" sz="1800" dirty="0" smtClean="0"/>
          </a:p>
          <a:p>
            <a:r>
              <a:rPr lang="en-US" sz="1800" dirty="0" smtClean="0"/>
              <a:t>the </a:t>
            </a:r>
            <a:r>
              <a:rPr lang="en-US" sz="1800" dirty="0"/>
              <a:t>local high school</a:t>
            </a:r>
            <a:r>
              <a:rPr lang="en-US" sz="1800" dirty="0" smtClean="0"/>
              <a:t>.</a:t>
            </a:r>
          </a:p>
          <a:p>
            <a:endParaRPr lang="en-US" sz="1800" dirty="0"/>
          </a:p>
          <a:p>
            <a:pPr lvl="0"/>
            <a:r>
              <a:rPr lang="en-US" sz="1800" b="1" i="1" dirty="0"/>
              <a:t>What</a:t>
            </a:r>
            <a:r>
              <a:rPr lang="en-US" sz="1800" dirty="0"/>
              <a:t> action or change will occur: Hanging posters, displays, and other </a:t>
            </a:r>
            <a:endParaRPr lang="en-US" sz="1800" dirty="0" smtClean="0"/>
          </a:p>
          <a:p>
            <a:pPr lvl="0"/>
            <a:r>
              <a:rPr lang="en-US" sz="1800" dirty="0" smtClean="0"/>
              <a:t>information </a:t>
            </a:r>
            <a:r>
              <a:rPr lang="en-US" sz="1800" dirty="0"/>
              <a:t>about contraception and the facts about unwanted pregnancy </a:t>
            </a:r>
            <a:endParaRPr lang="en-US" sz="1800" dirty="0" smtClean="0"/>
          </a:p>
          <a:p>
            <a:pPr lvl="0"/>
            <a:r>
              <a:rPr lang="en-US" sz="1800" dirty="0" smtClean="0"/>
              <a:t>in </a:t>
            </a:r>
            <a:r>
              <a:rPr lang="en-US" sz="1800" dirty="0"/>
              <a:t>the hallways of the local high school. The posters and other information will become a permanent part of the high school. Posters and information </a:t>
            </a:r>
            <a:endParaRPr lang="en-US" sz="1800" dirty="0" smtClean="0"/>
          </a:p>
          <a:p>
            <a:pPr lvl="0"/>
            <a:r>
              <a:rPr lang="en-US" sz="1800" dirty="0" smtClean="0"/>
              <a:t>will </a:t>
            </a:r>
            <a:r>
              <a:rPr lang="en-US" sz="1800" dirty="0"/>
              <a:t>be regularly changed as new materials become available</a:t>
            </a:r>
            <a:r>
              <a:rPr lang="en-US" sz="1800" dirty="0" smtClean="0"/>
              <a:t>.</a:t>
            </a:r>
            <a:endParaRPr lang="en-US" sz="1800" dirty="0"/>
          </a:p>
        </p:txBody>
      </p:sp>
    </p:spTree>
    <p:extLst>
      <p:ext uri="{BB962C8B-B14F-4D97-AF65-F5344CB8AC3E}">
        <p14:creationId xmlns:p14="http://schemas.microsoft.com/office/powerpoint/2010/main" val="4008729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958" y="131287"/>
            <a:ext cx="9144000" cy="884238"/>
          </a:xfrm>
          <a:prstGeom prst="rect">
            <a:avLst/>
          </a:prstGeom>
        </p:spPr>
        <p:txBody>
          <a:bodyPr/>
          <a:lstStyle/>
          <a:p>
            <a:r>
              <a:rPr lang="en-US" dirty="0" smtClean="0"/>
              <a:t>Action Plan Example:</a:t>
            </a:r>
            <a:endParaRPr lang="en-US" dirty="0"/>
          </a:p>
        </p:txBody>
      </p:sp>
      <p:sp>
        <p:nvSpPr>
          <p:cNvPr id="9" name="Content Placeholder 8"/>
          <p:cNvSpPr>
            <a:spLocks noGrp="1"/>
          </p:cNvSpPr>
          <p:nvPr>
            <p:ph idx="4294967295"/>
          </p:nvPr>
        </p:nvSpPr>
        <p:spPr>
          <a:xfrm>
            <a:off x="-180182" y="987574"/>
            <a:ext cx="9504363" cy="4083050"/>
          </a:xfrm>
          <a:prstGeom prst="rect">
            <a:avLst/>
          </a:prstGeom>
        </p:spPr>
        <p:txBody>
          <a:bodyPr>
            <a:normAutofit fontScale="92500" lnSpcReduction="10000"/>
          </a:bodyPr>
          <a:lstStyle/>
          <a:p>
            <a:r>
              <a:rPr lang="en-US" sz="1600" b="1" i="1" dirty="0"/>
              <a:t>Who</a:t>
            </a:r>
            <a:r>
              <a:rPr lang="en-US" sz="1600" dirty="0"/>
              <a:t> will carry it out: A sub-committee comprised of parents and guardians, teachers, students, and coalition members will be responsible for maintaining the displays. The coalition as a whole will work towards finding funding to purchase the materials. </a:t>
            </a:r>
            <a:r>
              <a:rPr lang="en-US" sz="1600" dirty="0" smtClean="0"/>
              <a:t>Maria </a:t>
            </a:r>
            <a:r>
              <a:rPr lang="en-US" sz="1600" dirty="0"/>
              <a:t>and Alex of the schools </a:t>
            </a:r>
            <a:endParaRPr lang="en-US" sz="1600" dirty="0" smtClean="0"/>
          </a:p>
          <a:p>
            <a:r>
              <a:rPr lang="en-US" sz="1600" dirty="0" smtClean="0"/>
              <a:t>action </a:t>
            </a:r>
            <a:r>
              <a:rPr lang="en-US" sz="1600" dirty="0"/>
              <a:t>group will be responsible for researching and </a:t>
            </a:r>
            <a:r>
              <a:rPr lang="en-US" sz="1600" dirty="0" smtClean="0"/>
              <a:t>ordering </a:t>
            </a:r>
            <a:r>
              <a:rPr lang="en-US" sz="1600" dirty="0"/>
              <a:t>the materials</a:t>
            </a:r>
            <a:r>
              <a:rPr lang="en-US" sz="1600" dirty="0" smtClean="0"/>
              <a:t>.</a:t>
            </a:r>
          </a:p>
          <a:p>
            <a:endParaRPr lang="en-US" sz="1600" dirty="0" smtClean="0"/>
          </a:p>
          <a:p>
            <a:pPr lvl="0"/>
            <a:r>
              <a:rPr lang="en-US" sz="1600" b="1" i="1" dirty="0" smtClean="0"/>
              <a:t>By </a:t>
            </a:r>
            <a:r>
              <a:rPr lang="en-US" sz="1600" b="1" i="1" dirty="0"/>
              <a:t>when </a:t>
            </a:r>
            <a:r>
              <a:rPr lang="en-US" sz="1600" dirty="0"/>
              <a:t>will it take place, and for how long: The coalition will try to have posters hanging and displays visible within six weeks of deciding on the action step </a:t>
            </a:r>
            <a:r>
              <a:rPr lang="en-US" sz="1600" b="1" i="1" dirty="0" smtClean="0"/>
              <a:t>What </a:t>
            </a:r>
            <a:r>
              <a:rPr lang="en-US" sz="1600" b="1" i="1" dirty="0"/>
              <a:t>resources</a:t>
            </a:r>
            <a:r>
              <a:rPr lang="en-US" sz="1600" b="1" dirty="0"/>
              <a:t> </a:t>
            </a:r>
            <a:r>
              <a:rPr lang="en-US" sz="1600" dirty="0"/>
              <a:t>are needed to </a:t>
            </a:r>
            <a:endParaRPr lang="en-US" sz="1600" dirty="0" smtClean="0"/>
          </a:p>
          <a:p>
            <a:pPr lvl="0"/>
            <a:r>
              <a:rPr lang="en-US" sz="1600" dirty="0" smtClean="0"/>
              <a:t>carry </a:t>
            </a:r>
            <a:r>
              <a:rPr lang="en-US" sz="1600" dirty="0"/>
              <a:t>out the step: The coalition will approach the school district to request funding for the </a:t>
            </a:r>
            <a:endParaRPr lang="en-US" sz="1600" dirty="0" smtClean="0"/>
          </a:p>
          <a:p>
            <a:pPr lvl="0"/>
            <a:r>
              <a:rPr lang="en-US" sz="1600" dirty="0" smtClean="0"/>
              <a:t>project</a:t>
            </a:r>
            <a:r>
              <a:rPr lang="en-US" sz="1600" dirty="0"/>
              <a:t>. Otherwise, the group will seek funding from other sources such as foundations and </a:t>
            </a:r>
            <a:endParaRPr lang="en-US" sz="1600" dirty="0" smtClean="0"/>
          </a:p>
          <a:p>
            <a:pPr lvl="0"/>
            <a:r>
              <a:rPr lang="en-US" sz="1600" dirty="0" smtClean="0"/>
              <a:t>local </a:t>
            </a:r>
            <a:r>
              <a:rPr lang="en-US" sz="1600" dirty="0"/>
              <a:t>businesses to finance the program</a:t>
            </a:r>
            <a:r>
              <a:rPr lang="en-US" sz="1600" dirty="0" smtClean="0"/>
              <a:t>.</a:t>
            </a:r>
          </a:p>
          <a:p>
            <a:pPr lvl="0"/>
            <a:endParaRPr lang="en-US" sz="1600" dirty="0"/>
          </a:p>
          <a:p>
            <a:pPr lvl="0"/>
            <a:r>
              <a:rPr lang="en-US" sz="1600" b="1" i="1" dirty="0"/>
              <a:t>Communication</a:t>
            </a:r>
            <a:r>
              <a:rPr lang="en-US" sz="1600" dirty="0"/>
              <a:t> about the action step. The school principal and leadership of the </a:t>
            </a:r>
            <a:r>
              <a:rPr lang="en-US" sz="1600" dirty="0" smtClean="0"/>
              <a:t>Parent-</a:t>
            </a:r>
          </a:p>
          <a:p>
            <a:pPr lvl="0"/>
            <a:r>
              <a:rPr lang="en-US" sz="1600" dirty="0" smtClean="0"/>
              <a:t>Teacher </a:t>
            </a:r>
            <a:r>
              <a:rPr lang="en-US" sz="1600" dirty="0"/>
              <a:t>Organization (PTO) should be given information about this planned change.</a:t>
            </a:r>
          </a:p>
          <a:p>
            <a:endParaRPr lang="en-US" sz="1600" dirty="0"/>
          </a:p>
        </p:txBody>
      </p:sp>
    </p:spTree>
    <p:extLst>
      <p:ext uri="{BB962C8B-B14F-4D97-AF65-F5344CB8AC3E}">
        <p14:creationId xmlns:p14="http://schemas.microsoft.com/office/powerpoint/2010/main" val="141546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123478"/>
            <a:ext cx="9144000" cy="884238"/>
          </a:xfrm>
          <a:prstGeom prst="rect">
            <a:avLst/>
          </a:prstGeom>
        </p:spPr>
        <p:txBody>
          <a:bodyPr/>
          <a:lstStyle/>
          <a:p>
            <a:pPr algn="l"/>
            <a:r>
              <a:rPr lang="en-US" dirty="0" smtClean="0">
                <a:latin typeface="+mn-lt"/>
              </a:rPr>
              <a:t>Tiered Approach</a:t>
            </a:r>
            <a:endParaRPr lang="en-US" dirty="0">
              <a:latin typeface="+mn-lt"/>
            </a:endParaRPr>
          </a:p>
        </p:txBody>
      </p:sp>
      <p:sp>
        <p:nvSpPr>
          <p:cNvPr id="9" name="Content Placeholder 8"/>
          <p:cNvSpPr>
            <a:spLocks noGrp="1"/>
          </p:cNvSpPr>
          <p:nvPr>
            <p:ph idx="4294967295"/>
          </p:nvPr>
        </p:nvSpPr>
        <p:spPr>
          <a:xfrm>
            <a:off x="179512" y="1062310"/>
            <a:ext cx="8569325" cy="4084638"/>
          </a:xfrm>
          <a:prstGeom prst="rect">
            <a:avLst/>
          </a:prstGeom>
        </p:spPr>
        <p:txBody>
          <a:bodyPr/>
          <a:lstStyle/>
          <a:p>
            <a:r>
              <a:rPr lang="en-US" sz="2400" dirty="0" smtClean="0"/>
              <a:t>Our goal today is </a:t>
            </a:r>
            <a:r>
              <a:rPr lang="en-US" sz="2400" b="1" dirty="0" smtClean="0"/>
              <a:t>design for activities or actions</a:t>
            </a:r>
            <a:r>
              <a:rPr lang="en-US" sz="2400" dirty="0" smtClean="0"/>
              <a:t>. While we want to address all of the assets and ideas in the room, we want to focus on feasibility first. </a:t>
            </a:r>
          </a:p>
          <a:p>
            <a:endParaRPr lang="en-US" sz="2400" dirty="0"/>
          </a:p>
          <a:p>
            <a:r>
              <a:rPr lang="en-US" sz="2400" dirty="0" smtClean="0"/>
              <a:t>We want our action plan to be a living document that we can add to over time. This means we would like to start with no more than </a:t>
            </a:r>
            <a:r>
              <a:rPr lang="en-US" sz="2400" b="1" dirty="0" smtClean="0"/>
              <a:t>4</a:t>
            </a:r>
            <a:r>
              <a:rPr lang="en-US" sz="2400" dirty="0" smtClean="0"/>
              <a:t>  initial actions</a:t>
            </a:r>
            <a:endParaRPr lang="en-US" sz="2400" dirty="0"/>
          </a:p>
          <a:p>
            <a:endParaRPr lang="en-US" sz="1600" dirty="0"/>
          </a:p>
        </p:txBody>
      </p:sp>
    </p:spTree>
    <p:extLst>
      <p:ext uri="{BB962C8B-B14F-4D97-AF65-F5344CB8AC3E}">
        <p14:creationId xmlns:p14="http://schemas.microsoft.com/office/powerpoint/2010/main" val="12549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break 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55526"/>
            <a:ext cx="2145080"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67944" y="1802018"/>
            <a:ext cx="4392488" cy="1323439"/>
          </a:xfrm>
          <a:prstGeom prst="rect">
            <a:avLst/>
          </a:prstGeom>
        </p:spPr>
        <p:txBody>
          <a:bodyPr wrap="square">
            <a:spAutoFit/>
          </a:bodyPr>
          <a:lstStyle/>
          <a:p>
            <a:pPr algn="ctr"/>
            <a:r>
              <a:rPr lang="en-US" sz="4000" dirty="0"/>
              <a:t>Please be back in </a:t>
            </a:r>
            <a:endParaRPr lang="en-US" sz="4000" dirty="0" smtClean="0"/>
          </a:p>
          <a:p>
            <a:pPr algn="ctr"/>
            <a:r>
              <a:rPr lang="en-US" sz="4000" dirty="0" smtClean="0"/>
              <a:t>15 minutes</a:t>
            </a:r>
            <a:endParaRPr lang="en-US" sz="4000" dirty="0"/>
          </a:p>
        </p:txBody>
      </p:sp>
    </p:spTree>
    <p:extLst>
      <p:ext uri="{BB962C8B-B14F-4D97-AF65-F5344CB8AC3E}">
        <p14:creationId xmlns:p14="http://schemas.microsoft.com/office/powerpoint/2010/main" val="1465600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19717" y="1762543"/>
            <a:ext cx="1097712" cy="920601"/>
          </a:xfrm>
          <a:custGeom>
            <a:avLst/>
            <a:gdLst/>
            <a:ahLst/>
            <a:cxnLst/>
            <a:rect l="l" t="t" r="r" b="b"/>
            <a:pathLst>
              <a:path w="1124585" h="974725">
                <a:moveTo>
                  <a:pt x="843026" y="0"/>
                </a:moveTo>
                <a:lnTo>
                  <a:pt x="281012" y="0"/>
                </a:lnTo>
                <a:lnTo>
                  <a:pt x="0" y="487260"/>
                </a:lnTo>
                <a:lnTo>
                  <a:pt x="281012" y="974534"/>
                </a:lnTo>
                <a:lnTo>
                  <a:pt x="843026" y="974534"/>
                </a:lnTo>
                <a:lnTo>
                  <a:pt x="1124038" y="487260"/>
                </a:lnTo>
                <a:lnTo>
                  <a:pt x="843026" y="0"/>
                </a:lnTo>
                <a:close/>
              </a:path>
            </a:pathLst>
          </a:custGeom>
          <a:solidFill>
            <a:srgbClr val="659BE5"/>
          </a:solidFill>
        </p:spPr>
        <p:txBody>
          <a:bodyPr wrap="square" lIns="0" tIns="0" rIns="0" bIns="0" rtlCol="0"/>
          <a:lstStyle/>
          <a:p>
            <a:pPr defTabSz="605150" latinLnBrk="0"/>
            <a:endParaRPr sz="1191">
              <a:solidFill>
                <a:prstClr val="black"/>
              </a:solidFill>
              <a:latin typeface="Calibri"/>
            </a:endParaRPr>
          </a:p>
        </p:txBody>
      </p:sp>
      <p:sp>
        <p:nvSpPr>
          <p:cNvPr id="3" name="object 3"/>
          <p:cNvSpPr txBox="1"/>
          <p:nvPr/>
        </p:nvSpPr>
        <p:spPr>
          <a:xfrm>
            <a:off x="2455662" y="2099733"/>
            <a:ext cx="1116068" cy="246221"/>
          </a:xfrm>
          <a:prstGeom prst="rect">
            <a:avLst/>
          </a:prstGeom>
        </p:spPr>
        <p:txBody>
          <a:bodyPr vert="horz" wrap="square" lIns="0" tIns="0" rIns="0" bIns="0" rtlCol="0">
            <a:spAutoFit/>
          </a:bodyPr>
          <a:lstStyle/>
          <a:p>
            <a:pPr marL="8405" defTabSz="605150" latinLnBrk="0"/>
            <a:r>
              <a:rPr sz="1600" b="1" spc="-106" dirty="0">
                <a:solidFill>
                  <a:srgbClr val="FFFFFF"/>
                </a:solidFill>
                <a:latin typeface="Bookman Old Style"/>
                <a:cs typeface="Bookman Old Style"/>
              </a:rPr>
              <a:t>E</a:t>
            </a:r>
            <a:r>
              <a:rPr sz="1600" b="1" spc="-222" dirty="0">
                <a:solidFill>
                  <a:srgbClr val="FFFFFF"/>
                </a:solidFill>
                <a:latin typeface="Bookman Old Style"/>
                <a:cs typeface="Bookman Old Style"/>
              </a:rPr>
              <a:t>m</a:t>
            </a:r>
            <a:r>
              <a:rPr sz="1600" b="1" spc="-185" dirty="0">
                <a:solidFill>
                  <a:srgbClr val="FFFFFF"/>
                </a:solidFill>
                <a:latin typeface="Bookman Old Style"/>
                <a:cs typeface="Bookman Old Style"/>
              </a:rPr>
              <a:t>p</a:t>
            </a:r>
            <a:r>
              <a:rPr sz="1600" b="1" spc="-96" dirty="0">
                <a:solidFill>
                  <a:srgbClr val="FFFFFF"/>
                </a:solidFill>
                <a:latin typeface="Bookman Old Style"/>
                <a:cs typeface="Bookman Old Style"/>
              </a:rPr>
              <a:t>a</a:t>
            </a:r>
            <a:r>
              <a:rPr sz="1600" b="1" spc="-53" dirty="0">
                <a:solidFill>
                  <a:srgbClr val="FFFFFF"/>
                </a:solidFill>
                <a:latin typeface="Bookman Old Style"/>
                <a:cs typeface="Bookman Old Style"/>
              </a:rPr>
              <a:t>thize</a:t>
            </a:r>
            <a:endParaRPr sz="1100" dirty="0">
              <a:solidFill>
                <a:prstClr val="black"/>
              </a:solidFill>
              <a:latin typeface="Bookman Old Style"/>
              <a:cs typeface="Bookman Old Style"/>
            </a:endParaRPr>
          </a:p>
        </p:txBody>
      </p:sp>
      <p:sp>
        <p:nvSpPr>
          <p:cNvPr id="4" name="object 4"/>
          <p:cNvSpPr/>
          <p:nvPr/>
        </p:nvSpPr>
        <p:spPr>
          <a:xfrm>
            <a:off x="3227830" y="2248004"/>
            <a:ext cx="1103165" cy="885392"/>
          </a:xfrm>
          <a:custGeom>
            <a:avLst/>
            <a:gdLst/>
            <a:ahLst/>
            <a:cxnLst/>
            <a:rect l="l" t="t" r="r" b="b"/>
            <a:pathLst>
              <a:path w="1124585" h="974725">
                <a:moveTo>
                  <a:pt x="843026" y="0"/>
                </a:moveTo>
                <a:lnTo>
                  <a:pt x="281012" y="0"/>
                </a:lnTo>
                <a:lnTo>
                  <a:pt x="0" y="487260"/>
                </a:lnTo>
                <a:lnTo>
                  <a:pt x="281012" y="974534"/>
                </a:lnTo>
                <a:lnTo>
                  <a:pt x="843026" y="974534"/>
                </a:lnTo>
                <a:lnTo>
                  <a:pt x="1124038" y="487260"/>
                </a:lnTo>
                <a:lnTo>
                  <a:pt x="843026" y="0"/>
                </a:lnTo>
                <a:close/>
              </a:path>
            </a:pathLst>
          </a:custGeom>
          <a:solidFill>
            <a:srgbClr val="34AA5C"/>
          </a:solidFill>
        </p:spPr>
        <p:txBody>
          <a:bodyPr wrap="square" lIns="0" tIns="0" rIns="0" bIns="0" rtlCol="0"/>
          <a:lstStyle/>
          <a:p>
            <a:pPr defTabSz="605150" latinLnBrk="0"/>
            <a:endParaRPr sz="1191">
              <a:solidFill>
                <a:prstClr val="black"/>
              </a:solidFill>
              <a:latin typeface="Calibri"/>
            </a:endParaRPr>
          </a:p>
        </p:txBody>
      </p:sp>
      <p:sp>
        <p:nvSpPr>
          <p:cNvPr id="5" name="object 5"/>
          <p:cNvSpPr txBox="1"/>
          <p:nvPr/>
        </p:nvSpPr>
        <p:spPr>
          <a:xfrm>
            <a:off x="3452273" y="2573945"/>
            <a:ext cx="662018" cy="246221"/>
          </a:xfrm>
          <a:prstGeom prst="rect">
            <a:avLst/>
          </a:prstGeom>
        </p:spPr>
        <p:txBody>
          <a:bodyPr vert="horz" wrap="square" lIns="0" tIns="0" rIns="0" bIns="0" rtlCol="0">
            <a:spAutoFit/>
          </a:bodyPr>
          <a:lstStyle/>
          <a:p>
            <a:pPr marL="8405" defTabSz="605150" latinLnBrk="0"/>
            <a:r>
              <a:rPr sz="1600" b="1" spc="-63" dirty="0">
                <a:solidFill>
                  <a:srgbClr val="FFFFFF"/>
                </a:solidFill>
                <a:latin typeface="Bookman Old Style"/>
                <a:cs typeface="Bookman Old Style"/>
              </a:rPr>
              <a:t>Define</a:t>
            </a:r>
            <a:endParaRPr sz="1600" dirty="0">
              <a:solidFill>
                <a:prstClr val="black"/>
              </a:solidFill>
              <a:latin typeface="Bookman Old Style"/>
              <a:cs typeface="Bookman Old Style"/>
            </a:endParaRPr>
          </a:p>
        </p:txBody>
      </p:sp>
      <p:sp>
        <p:nvSpPr>
          <p:cNvPr id="6" name="object 6"/>
          <p:cNvSpPr/>
          <p:nvPr/>
        </p:nvSpPr>
        <p:spPr>
          <a:xfrm>
            <a:off x="4781782" y="2248004"/>
            <a:ext cx="1073373" cy="911216"/>
          </a:xfrm>
          <a:custGeom>
            <a:avLst/>
            <a:gdLst/>
            <a:ahLst/>
            <a:cxnLst/>
            <a:rect l="l" t="t" r="r" b="b"/>
            <a:pathLst>
              <a:path w="1124585" h="974725">
                <a:moveTo>
                  <a:pt x="843026" y="0"/>
                </a:moveTo>
                <a:lnTo>
                  <a:pt x="281012" y="0"/>
                </a:lnTo>
                <a:lnTo>
                  <a:pt x="0" y="487260"/>
                </a:lnTo>
                <a:lnTo>
                  <a:pt x="281012" y="974534"/>
                </a:lnTo>
                <a:lnTo>
                  <a:pt x="843026" y="974534"/>
                </a:lnTo>
                <a:lnTo>
                  <a:pt x="1124038" y="487260"/>
                </a:lnTo>
                <a:lnTo>
                  <a:pt x="843026" y="0"/>
                </a:lnTo>
                <a:close/>
              </a:path>
            </a:pathLst>
          </a:custGeom>
          <a:solidFill>
            <a:srgbClr val="FF632B"/>
          </a:solidFill>
        </p:spPr>
        <p:txBody>
          <a:bodyPr wrap="square" lIns="0" tIns="0" rIns="0" bIns="0" rtlCol="0"/>
          <a:lstStyle/>
          <a:p>
            <a:pPr defTabSz="605150" latinLnBrk="0"/>
            <a:endParaRPr sz="1191">
              <a:solidFill>
                <a:prstClr val="black"/>
              </a:solidFill>
              <a:latin typeface="Calibri"/>
            </a:endParaRPr>
          </a:p>
        </p:txBody>
      </p:sp>
      <p:sp>
        <p:nvSpPr>
          <p:cNvPr id="7" name="object 7"/>
          <p:cNvSpPr txBox="1"/>
          <p:nvPr/>
        </p:nvSpPr>
        <p:spPr>
          <a:xfrm>
            <a:off x="4781782" y="2605809"/>
            <a:ext cx="1428245" cy="246221"/>
          </a:xfrm>
          <a:prstGeom prst="rect">
            <a:avLst/>
          </a:prstGeom>
        </p:spPr>
        <p:txBody>
          <a:bodyPr vert="horz" wrap="square" lIns="0" tIns="0" rIns="0" bIns="0" rtlCol="0">
            <a:spAutoFit/>
          </a:bodyPr>
          <a:lstStyle/>
          <a:p>
            <a:pPr marL="8405" defTabSz="605150" latinLnBrk="0"/>
            <a:r>
              <a:rPr sz="1600" b="1" spc="-43" dirty="0">
                <a:solidFill>
                  <a:srgbClr val="FFFFFF"/>
                </a:solidFill>
                <a:latin typeface="Bookman Old Style"/>
                <a:cs typeface="Bookman Old Style"/>
              </a:rPr>
              <a:t>P</a:t>
            </a:r>
            <a:r>
              <a:rPr sz="1600" b="1" spc="26" dirty="0">
                <a:solidFill>
                  <a:srgbClr val="FFFFFF"/>
                </a:solidFill>
                <a:latin typeface="Bookman Old Style"/>
                <a:cs typeface="Bookman Old Style"/>
              </a:rPr>
              <a:t>r</a:t>
            </a:r>
            <a:r>
              <a:rPr sz="1600" b="1" spc="13" dirty="0">
                <a:solidFill>
                  <a:srgbClr val="FFFFFF"/>
                </a:solidFill>
                <a:latin typeface="Bookman Old Style"/>
                <a:cs typeface="Bookman Old Style"/>
              </a:rPr>
              <a:t>o</a:t>
            </a:r>
            <a:r>
              <a:rPr sz="1600" b="1" spc="10" dirty="0">
                <a:solidFill>
                  <a:srgbClr val="FFFFFF"/>
                </a:solidFill>
                <a:latin typeface="Bookman Old Style"/>
                <a:cs typeface="Bookman Old Style"/>
              </a:rPr>
              <a:t>t</a:t>
            </a:r>
            <a:r>
              <a:rPr sz="1600" b="1" spc="-7" dirty="0">
                <a:solidFill>
                  <a:srgbClr val="FFFFFF"/>
                </a:solidFill>
                <a:latin typeface="Bookman Old Style"/>
                <a:cs typeface="Bookman Old Style"/>
              </a:rPr>
              <a:t>o</a:t>
            </a:r>
            <a:r>
              <a:rPr sz="1600" b="1" spc="36" dirty="0">
                <a:solidFill>
                  <a:srgbClr val="FFFFFF"/>
                </a:solidFill>
                <a:latin typeface="Bookman Old Style"/>
                <a:cs typeface="Bookman Old Style"/>
              </a:rPr>
              <a:t>t</a:t>
            </a:r>
            <a:r>
              <a:rPr sz="1600" b="1" spc="-79" dirty="0">
                <a:solidFill>
                  <a:srgbClr val="FFFFFF"/>
                </a:solidFill>
                <a:latin typeface="Bookman Old Style"/>
                <a:cs typeface="Bookman Old Style"/>
              </a:rPr>
              <a:t>ype</a:t>
            </a:r>
            <a:endParaRPr sz="1600" dirty="0">
              <a:solidFill>
                <a:prstClr val="black"/>
              </a:solidFill>
              <a:latin typeface="Bookman Old Style"/>
              <a:cs typeface="Bookman Old Style"/>
            </a:endParaRPr>
          </a:p>
        </p:txBody>
      </p:sp>
      <p:sp>
        <p:nvSpPr>
          <p:cNvPr id="8" name="object 8"/>
          <p:cNvSpPr/>
          <p:nvPr/>
        </p:nvSpPr>
        <p:spPr>
          <a:xfrm>
            <a:off x="5577972" y="2723397"/>
            <a:ext cx="1082842" cy="877729"/>
          </a:xfrm>
          <a:custGeom>
            <a:avLst/>
            <a:gdLst/>
            <a:ahLst/>
            <a:cxnLst/>
            <a:rect l="l" t="t" r="r" b="b"/>
            <a:pathLst>
              <a:path w="1124584" h="974725">
                <a:moveTo>
                  <a:pt x="843026" y="0"/>
                </a:moveTo>
                <a:lnTo>
                  <a:pt x="281012" y="0"/>
                </a:lnTo>
                <a:lnTo>
                  <a:pt x="0" y="487260"/>
                </a:lnTo>
                <a:lnTo>
                  <a:pt x="281012" y="974534"/>
                </a:lnTo>
                <a:lnTo>
                  <a:pt x="843026" y="974534"/>
                </a:lnTo>
                <a:lnTo>
                  <a:pt x="1124038" y="487260"/>
                </a:lnTo>
                <a:lnTo>
                  <a:pt x="843026" y="0"/>
                </a:lnTo>
                <a:close/>
              </a:path>
            </a:pathLst>
          </a:custGeom>
          <a:solidFill>
            <a:srgbClr val="941100"/>
          </a:solidFill>
        </p:spPr>
        <p:txBody>
          <a:bodyPr wrap="square" lIns="0" tIns="0" rIns="0" bIns="0" rtlCol="0"/>
          <a:lstStyle/>
          <a:p>
            <a:pPr defTabSz="605150" latinLnBrk="0"/>
            <a:endParaRPr sz="1191">
              <a:solidFill>
                <a:prstClr val="black"/>
              </a:solidFill>
              <a:latin typeface="Calibri"/>
            </a:endParaRPr>
          </a:p>
        </p:txBody>
      </p:sp>
      <p:sp>
        <p:nvSpPr>
          <p:cNvPr id="9" name="object 9"/>
          <p:cNvSpPr txBox="1"/>
          <p:nvPr/>
        </p:nvSpPr>
        <p:spPr>
          <a:xfrm>
            <a:off x="5861689" y="2990305"/>
            <a:ext cx="832206" cy="276999"/>
          </a:xfrm>
          <a:prstGeom prst="rect">
            <a:avLst/>
          </a:prstGeom>
        </p:spPr>
        <p:txBody>
          <a:bodyPr vert="horz" wrap="square" lIns="0" tIns="0" rIns="0" bIns="0" rtlCol="0">
            <a:spAutoFit/>
          </a:bodyPr>
          <a:lstStyle/>
          <a:p>
            <a:pPr marL="8405" defTabSz="605150" latinLnBrk="0"/>
            <a:r>
              <a:rPr b="1" spc="-116" dirty="0">
                <a:solidFill>
                  <a:srgbClr val="FFFFFF"/>
                </a:solidFill>
                <a:latin typeface="Bookman Old Style"/>
                <a:cs typeface="Bookman Old Style"/>
              </a:rPr>
              <a:t>T</a:t>
            </a:r>
            <a:r>
              <a:rPr b="1" spc="-69" dirty="0">
                <a:solidFill>
                  <a:srgbClr val="FFFFFF"/>
                </a:solidFill>
                <a:latin typeface="Bookman Old Style"/>
                <a:cs typeface="Bookman Old Style"/>
              </a:rPr>
              <a:t>es</a:t>
            </a:r>
            <a:r>
              <a:rPr b="1" spc="33" dirty="0">
                <a:solidFill>
                  <a:srgbClr val="FFFFFF"/>
                </a:solidFill>
                <a:latin typeface="Bookman Old Style"/>
                <a:cs typeface="Bookman Old Style"/>
              </a:rPr>
              <a:t>t</a:t>
            </a:r>
            <a:endParaRPr dirty="0">
              <a:solidFill>
                <a:prstClr val="black"/>
              </a:solidFill>
              <a:latin typeface="Bookman Old Style"/>
              <a:cs typeface="Bookman Old Style"/>
            </a:endParaRPr>
          </a:p>
        </p:txBody>
      </p:sp>
      <p:sp>
        <p:nvSpPr>
          <p:cNvPr id="10" name="object 10"/>
          <p:cNvSpPr/>
          <p:nvPr/>
        </p:nvSpPr>
        <p:spPr>
          <a:xfrm>
            <a:off x="4039359" y="1832045"/>
            <a:ext cx="1040332" cy="859735"/>
          </a:xfrm>
          <a:custGeom>
            <a:avLst/>
            <a:gdLst/>
            <a:ahLst/>
            <a:cxnLst/>
            <a:rect l="l" t="t" r="r" b="b"/>
            <a:pathLst>
              <a:path w="1124585" h="974725">
                <a:moveTo>
                  <a:pt x="843026" y="0"/>
                </a:moveTo>
                <a:lnTo>
                  <a:pt x="281012" y="0"/>
                </a:lnTo>
                <a:lnTo>
                  <a:pt x="0" y="487273"/>
                </a:lnTo>
                <a:lnTo>
                  <a:pt x="281012" y="974534"/>
                </a:lnTo>
                <a:lnTo>
                  <a:pt x="843026" y="974534"/>
                </a:lnTo>
                <a:lnTo>
                  <a:pt x="1124038" y="487273"/>
                </a:lnTo>
                <a:lnTo>
                  <a:pt x="843026" y="0"/>
                </a:lnTo>
                <a:close/>
              </a:path>
            </a:pathLst>
          </a:custGeom>
          <a:solidFill>
            <a:srgbClr val="FF9300"/>
          </a:solidFill>
        </p:spPr>
        <p:txBody>
          <a:bodyPr wrap="square" lIns="0" tIns="0" rIns="0" bIns="0" rtlCol="0"/>
          <a:lstStyle/>
          <a:p>
            <a:pPr defTabSz="605150" latinLnBrk="0"/>
            <a:endParaRPr sz="1191">
              <a:solidFill>
                <a:prstClr val="black"/>
              </a:solidFill>
              <a:latin typeface="Calibri"/>
            </a:endParaRPr>
          </a:p>
        </p:txBody>
      </p:sp>
      <p:sp>
        <p:nvSpPr>
          <p:cNvPr id="11" name="object 11"/>
          <p:cNvSpPr txBox="1"/>
          <p:nvPr/>
        </p:nvSpPr>
        <p:spPr>
          <a:xfrm>
            <a:off x="4173572" y="2084605"/>
            <a:ext cx="1071429" cy="276999"/>
          </a:xfrm>
          <a:prstGeom prst="rect">
            <a:avLst/>
          </a:prstGeom>
        </p:spPr>
        <p:txBody>
          <a:bodyPr vert="horz" wrap="square" lIns="0" tIns="0" rIns="0" bIns="0" rtlCol="0">
            <a:spAutoFit/>
          </a:bodyPr>
          <a:lstStyle/>
          <a:p>
            <a:pPr marL="8405" defTabSz="605150" latinLnBrk="0"/>
            <a:r>
              <a:rPr b="1" spc="-63" dirty="0">
                <a:solidFill>
                  <a:srgbClr val="FFFFFF"/>
                </a:solidFill>
                <a:latin typeface="Bookman Old Style"/>
                <a:cs typeface="Bookman Old Style"/>
              </a:rPr>
              <a:t>Ide</a:t>
            </a:r>
            <a:r>
              <a:rPr b="1" spc="-129" dirty="0">
                <a:solidFill>
                  <a:srgbClr val="FFFFFF"/>
                </a:solidFill>
                <a:latin typeface="Bookman Old Style"/>
                <a:cs typeface="Bookman Old Style"/>
              </a:rPr>
              <a:t>a</a:t>
            </a:r>
            <a:r>
              <a:rPr b="1" spc="-20" dirty="0">
                <a:solidFill>
                  <a:srgbClr val="FFFFFF"/>
                </a:solidFill>
                <a:latin typeface="Bookman Old Style"/>
                <a:cs typeface="Bookman Old Style"/>
              </a:rPr>
              <a:t>te</a:t>
            </a:r>
            <a:endParaRPr sz="761" dirty="0">
              <a:solidFill>
                <a:prstClr val="black"/>
              </a:solidFill>
              <a:latin typeface="Bookman Old Style"/>
              <a:cs typeface="Bookman Old Style"/>
            </a:endParaRPr>
          </a:p>
        </p:txBody>
      </p:sp>
      <p:sp>
        <p:nvSpPr>
          <p:cNvPr id="12" name="object 12"/>
          <p:cNvSpPr/>
          <p:nvPr/>
        </p:nvSpPr>
        <p:spPr>
          <a:xfrm>
            <a:off x="2987824" y="2751066"/>
            <a:ext cx="0" cy="744631"/>
          </a:xfrm>
          <a:custGeom>
            <a:avLst/>
            <a:gdLst/>
            <a:ahLst/>
            <a:cxnLst/>
            <a:rect l="l" t="t" r="r" b="b"/>
            <a:pathLst>
              <a:path h="1125220">
                <a:moveTo>
                  <a:pt x="0" y="1124800"/>
                </a:moveTo>
                <a:lnTo>
                  <a:pt x="0" y="0"/>
                </a:lnTo>
              </a:path>
            </a:pathLst>
          </a:custGeom>
          <a:ln w="26223">
            <a:solidFill>
              <a:srgbClr val="000000"/>
            </a:solidFill>
            <a:prstDash val="lgDash"/>
          </a:ln>
        </p:spPr>
        <p:txBody>
          <a:bodyPr wrap="square" lIns="0" tIns="0" rIns="0" bIns="0" rtlCol="0"/>
          <a:lstStyle/>
          <a:p>
            <a:pPr defTabSz="605150" latinLnBrk="0"/>
            <a:endParaRPr sz="1191">
              <a:solidFill>
                <a:prstClr val="black"/>
              </a:solidFill>
              <a:latin typeface="Calibri"/>
            </a:endParaRPr>
          </a:p>
        </p:txBody>
      </p:sp>
      <p:sp>
        <p:nvSpPr>
          <p:cNvPr id="13" name="object 13"/>
          <p:cNvSpPr txBox="1"/>
          <p:nvPr/>
        </p:nvSpPr>
        <p:spPr>
          <a:xfrm>
            <a:off x="2606121" y="3495697"/>
            <a:ext cx="1023657" cy="234231"/>
          </a:xfrm>
          <a:prstGeom prst="rect">
            <a:avLst/>
          </a:prstGeom>
        </p:spPr>
        <p:txBody>
          <a:bodyPr vert="horz" wrap="square" lIns="0" tIns="0" rIns="0" bIns="0" rtlCol="0">
            <a:spAutoFit/>
          </a:bodyPr>
          <a:lstStyle/>
          <a:p>
            <a:pPr marL="8405" defTabSz="605150" latinLnBrk="0"/>
            <a:r>
              <a:rPr sz="1522" b="1" spc="-75" dirty="0">
                <a:solidFill>
                  <a:prstClr val="black"/>
                </a:solidFill>
                <a:latin typeface="Arial"/>
                <a:cs typeface="Arial"/>
              </a:rPr>
              <a:t>U</a:t>
            </a:r>
            <a:r>
              <a:rPr sz="1522" b="1" spc="-79" dirty="0">
                <a:solidFill>
                  <a:prstClr val="black"/>
                </a:solidFill>
                <a:latin typeface="Arial"/>
                <a:cs typeface="Arial"/>
              </a:rPr>
              <a:t>n</a:t>
            </a:r>
            <a:r>
              <a:rPr sz="1522" b="1" spc="-36" dirty="0">
                <a:solidFill>
                  <a:prstClr val="black"/>
                </a:solidFill>
                <a:latin typeface="Arial"/>
                <a:cs typeface="Arial"/>
              </a:rPr>
              <a:t>de</a:t>
            </a:r>
            <a:r>
              <a:rPr sz="1522" b="1" spc="-43" dirty="0">
                <a:solidFill>
                  <a:prstClr val="black"/>
                </a:solidFill>
                <a:latin typeface="Arial"/>
                <a:cs typeface="Arial"/>
              </a:rPr>
              <a:t>r</a:t>
            </a:r>
            <a:r>
              <a:rPr sz="1522" b="1" spc="-53" dirty="0">
                <a:solidFill>
                  <a:prstClr val="black"/>
                </a:solidFill>
                <a:latin typeface="Arial"/>
                <a:cs typeface="Arial"/>
              </a:rPr>
              <a:t>sta</a:t>
            </a:r>
            <a:r>
              <a:rPr sz="1522" b="1" spc="-79" dirty="0">
                <a:solidFill>
                  <a:prstClr val="black"/>
                </a:solidFill>
                <a:latin typeface="Arial"/>
                <a:cs typeface="Arial"/>
              </a:rPr>
              <a:t>n</a:t>
            </a:r>
            <a:r>
              <a:rPr sz="1522" b="1" spc="-75" dirty="0">
                <a:solidFill>
                  <a:prstClr val="black"/>
                </a:solidFill>
                <a:latin typeface="Arial"/>
                <a:cs typeface="Arial"/>
              </a:rPr>
              <a:t>d</a:t>
            </a:r>
            <a:endParaRPr sz="1522" dirty="0">
              <a:solidFill>
                <a:prstClr val="black"/>
              </a:solidFill>
              <a:latin typeface="Arial"/>
              <a:cs typeface="Arial"/>
            </a:endParaRPr>
          </a:p>
        </p:txBody>
      </p:sp>
      <p:sp>
        <p:nvSpPr>
          <p:cNvPr id="14" name="object 14"/>
          <p:cNvSpPr txBox="1"/>
          <p:nvPr/>
        </p:nvSpPr>
        <p:spPr>
          <a:xfrm>
            <a:off x="2515983" y="3729928"/>
            <a:ext cx="1203932" cy="234231"/>
          </a:xfrm>
          <a:prstGeom prst="rect">
            <a:avLst/>
          </a:prstGeom>
        </p:spPr>
        <p:txBody>
          <a:bodyPr vert="horz" wrap="square" lIns="0" tIns="0" rIns="0" bIns="0" rtlCol="0">
            <a:spAutoFit/>
          </a:bodyPr>
          <a:lstStyle/>
          <a:p>
            <a:pPr marL="8405" defTabSz="605150" latinLnBrk="0"/>
            <a:r>
              <a:rPr sz="1522" b="1" spc="-75" dirty="0">
                <a:solidFill>
                  <a:prstClr val="black"/>
                </a:solidFill>
                <a:latin typeface="Arial"/>
                <a:cs typeface="Arial"/>
              </a:rPr>
              <a:t>people</a:t>
            </a:r>
            <a:r>
              <a:rPr sz="1522" b="1" spc="-89" dirty="0">
                <a:solidFill>
                  <a:prstClr val="black"/>
                </a:solidFill>
                <a:latin typeface="Arial"/>
                <a:cs typeface="Arial"/>
              </a:rPr>
              <a:t> </a:t>
            </a:r>
            <a:r>
              <a:rPr sz="1522" b="1" spc="-73" dirty="0">
                <a:solidFill>
                  <a:prstClr val="black"/>
                </a:solidFill>
                <a:latin typeface="Arial"/>
                <a:cs typeface="Arial"/>
              </a:rPr>
              <a:t>deep</a:t>
            </a:r>
            <a:r>
              <a:rPr sz="1522" b="1" spc="-43" dirty="0">
                <a:solidFill>
                  <a:prstClr val="black"/>
                </a:solidFill>
                <a:latin typeface="Arial"/>
                <a:cs typeface="Arial"/>
              </a:rPr>
              <a:t>l</a:t>
            </a:r>
            <a:r>
              <a:rPr sz="1522" b="1" spc="-36" dirty="0">
                <a:solidFill>
                  <a:prstClr val="black"/>
                </a:solidFill>
                <a:latin typeface="Arial"/>
                <a:cs typeface="Arial"/>
              </a:rPr>
              <a:t>y</a:t>
            </a:r>
            <a:endParaRPr sz="1522" dirty="0">
              <a:solidFill>
                <a:prstClr val="black"/>
              </a:solidFill>
              <a:latin typeface="Arial"/>
              <a:cs typeface="Arial"/>
            </a:endParaRPr>
          </a:p>
        </p:txBody>
      </p:sp>
      <p:sp>
        <p:nvSpPr>
          <p:cNvPr id="15" name="object 15"/>
          <p:cNvSpPr/>
          <p:nvPr/>
        </p:nvSpPr>
        <p:spPr>
          <a:xfrm>
            <a:off x="5314522" y="3213350"/>
            <a:ext cx="0" cy="633693"/>
          </a:xfrm>
          <a:custGeom>
            <a:avLst/>
            <a:gdLst/>
            <a:ahLst/>
            <a:cxnLst/>
            <a:rect l="l" t="t" r="r" b="b"/>
            <a:pathLst>
              <a:path h="957579">
                <a:moveTo>
                  <a:pt x="0" y="957066"/>
                </a:moveTo>
                <a:lnTo>
                  <a:pt x="0" y="0"/>
                </a:lnTo>
              </a:path>
            </a:pathLst>
          </a:custGeom>
          <a:ln w="26223">
            <a:solidFill>
              <a:srgbClr val="000000"/>
            </a:solidFill>
            <a:prstDash val="lgDash"/>
          </a:ln>
        </p:spPr>
        <p:txBody>
          <a:bodyPr wrap="square" lIns="0" tIns="0" rIns="0" bIns="0" rtlCol="0"/>
          <a:lstStyle/>
          <a:p>
            <a:pPr defTabSz="605150" latinLnBrk="0"/>
            <a:endParaRPr sz="1191">
              <a:solidFill>
                <a:prstClr val="black"/>
              </a:solidFill>
              <a:latin typeface="Calibri"/>
            </a:endParaRPr>
          </a:p>
        </p:txBody>
      </p:sp>
      <p:sp>
        <p:nvSpPr>
          <p:cNvPr id="16" name="object 16"/>
          <p:cNvSpPr txBox="1"/>
          <p:nvPr/>
        </p:nvSpPr>
        <p:spPr>
          <a:xfrm>
            <a:off x="4586078" y="3851915"/>
            <a:ext cx="1462788" cy="234231"/>
          </a:xfrm>
          <a:prstGeom prst="rect">
            <a:avLst/>
          </a:prstGeom>
        </p:spPr>
        <p:txBody>
          <a:bodyPr vert="horz" wrap="square" lIns="0" tIns="0" rIns="0" bIns="0" rtlCol="0">
            <a:spAutoFit/>
          </a:bodyPr>
          <a:lstStyle/>
          <a:p>
            <a:pPr marL="8405" defTabSz="605150" latinLnBrk="0"/>
            <a:r>
              <a:rPr sz="1522" b="1" spc="-40" dirty="0">
                <a:solidFill>
                  <a:prstClr val="black"/>
                </a:solidFill>
                <a:latin typeface="Arial"/>
                <a:cs typeface="Arial"/>
              </a:rPr>
              <a:t>Experi</a:t>
            </a:r>
            <a:r>
              <a:rPr sz="1522" b="1" spc="-83" dirty="0">
                <a:solidFill>
                  <a:prstClr val="black"/>
                </a:solidFill>
                <a:latin typeface="Arial"/>
                <a:cs typeface="Arial"/>
              </a:rPr>
              <a:t>m</a:t>
            </a:r>
            <a:r>
              <a:rPr sz="1522" b="1" spc="-33" dirty="0">
                <a:solidFill>
                  <a:prstClr val="black"/>
                </a:solidFill>
                <a:latin typeface="Arial"/>
                <a:cs typeface="Arial"/>
              </a:rPr>
              <a:t>ent</a:t>
            </a:r>
            <a:r>
              <a:rPr sz="1522" b="1" spc="-89" dirty="0">
                <a:solidFill>
                  <a:prstClr val="black"/>
                </a:solidFill>
                <a:latin typeface="Arial"/>
                <a:cs typeface="Arial"/>
              </a:rPr>
              <a:t> </a:t>
            </a:r>
            <a:r>
              <a:rPr sz="1522" b="1" spc="-60" dirty="0">
                <a:solidFill>
                  <a:prstClr val="black"/>
                </a:solidFill>
                <a:latin typeface="Arial"/>
                <a:cs typeface="Arial"/>
              </a:rPr>
              <a:t>y</a:t>
            </a:r>
            <a:r>
              <a:rPr sz="1522" b="1" spc="-135" dirty="0">
                <a:solidFill>
                  <a:prstClr val="black"/>
                </a:solidFill>
                <a:latin typeface="Arial"/>
                <a:cs typeface="Arial"/>
              </a:rPr>
              <a:t>o</a:t>
            </a:r>
            <a:r>
              <a:rPr sz="1522" b="1" dirty="0">
                <a:solidFill>
                  <a:prstClr val="black"/>
                </a:solidFill>
                <a:latin typeface="Arial"/>
                <a:cs typeface="Arial"/>
              </a:rPr>
              <a:t>ur</a:t>
            </a:r>
            <a:endParaRPr sz="1522" dirty="0">
              <a:solidFill>
                <a:prstClr val="black"/>
              </a:solidFill>
              <a:latin typeface="Arial"/>
              <a:cs typeface="Arial"/>
            </a:endParaRPr>
          </a:p>
        </p:txBody>
      </p:sp>
      <p:sp>
        <p:nvSpPr>
          <p:cNvPr id="17" name="object 17"/>
          <p:cNvSpPr txBox="1"/>
          <p:nvPr/>
        </p:nvSpPr>
        <p:spPr>
          <a:xfrm>
            <a:off x="4709287" y="4055737"/>
            <a:ext cx="1078286" cy="234231"/>
          </a:xfrm>
          <a:prstGeom prst="rect">
            <a:avLst/>
          </a:prstGeom>
        </p:spPr>
        <p:txBody>
          <a:bodyPr vert="horz" wrap="square" lIns="0" tIns="0" rIns="0" bIns="0" rtlCol="0">
            <a:spAutoFit/>
          </a:bodyPr>
          <a:lstStyle/>
          <a:p>
            <a:pPr marL="8405" defTabSz="605150" latinLnBrk="0"/>
            <a:r>
              <a:rPr sz="1522" b="1" spc="-103" dirty="0">
                <a:solidFill>
                  <a:prstClr val="black"/>
                </a:solidFill>
                <a:latin typeface="Arial"/>
                <a:cs typeface="Arial"/>
              </a:rPr>
              <a:t>w</a:t>
            </a:r>
            <a:r>
              <a:rPr sz="1522" b="1" spc="-106" dirty="0">
                <a:solidFill>
                  <a:prstClr val="black"/>
                </a:solidFill>
                <a:latin typeface="Arial"/>
                <a:cs typeface="Arial"/>
              </a:rPr>
              <a:t>a</a:t>
            </a:r>
            <a:r>
              <a:rPr sz="1522" b="1" spc="-36" dirty="0">
                <a:solidFill>
                  <a:prstClr val="black"/>
                </a:solidFill>
                <a:latin typeface="Arial"/>
                <a:cs typeface="Arial"/>
              </a:rPr>
              <a:t>y</a:t>
            </a:r>
            <a:r>
              <a:rPr sz="1522" b="1" spc="-89" dirty="0">
                <a:solidFill>
                  <a:prstClr val="black"/>
                </a:solidFill>
                <a:latin typeface="Arial"/>
                <a:cs typeface="Arial"/>
              </a:rPr>
              <a:t> </a:t>
            </a:r>
            <a:r>
              <a:rPr sz="1522" b="1" spc="-3" dirty="0">
                <a:solidFill>
                  <a:prstClr val="black"/>
                </a:solidFill>
                <a:latin typeface="Arial"/>
                <a:cs typeface="Arial"/>
              </a:rPr>
              <a:t>f</a:t>
            </a:r>
            <a:r>
              <a:rPr sz="1522" b="1" spc="-40" dirty="0">
                <a:solidFill>
                  <a:prstClr val="black"/>
                </a:solidFill>
                <a:latin typeface="Arial"/>
                <a:cs typeface="Arial"/>
              </a:rPr>
              <a:t>or</a:t>
            </a:r>
            <a:r>
              <a:rPr sz="1522" b="1" spc="-75" dirty="0">
                <a:solidFill>
                  <a:prstClr val="black"/>
                </a:solidFill>
                <a:latin typeface="Arial"/>
                <a:cs typeface="Arial"/>
              </a:rPr>
              <a:t>w</a:t>
            </a:r>
            <a:r>
              <a:rPr sz="1522" b="1" dirty="0">
                <a:solidFill>
                  <a:prstClr val="black"/>
                </a:solidFill>
                <a:latin typeface="Arial"/>
                <a:cs typeface="Arial"/>
              </a:rPr>
              <a:t>a</a:t>
            </a:r>
            <a:r>
              <a:rPr sz="1522" b="1" spc="-23" dirty="0">
                <a:solidFill>
                  <a:prstClr val="black"/>
                </a:solidFill>
                <a:latin typeface="Arial"/>
                <a:cs typeface="Arial"/>
              </a:rPr>
              <a:t>r</a:t>
            </a:r>
            <a:r>
              <a:rPr sz="1522" b="1" spc="-75" dirty="0">
                <a:solidFill>
                  <a:prstClr val="black"/>
                </a:solidFill>
                <a:latin typeface="Arial"/>
                <a:cs typeface="Arial"/>
              </a:rPr>
              <a:t>d</a:t>
            </a:r>
            <a:endParaRPr sz="1522" dirty="0">
              <a:solidFill>
                <a:prstClr val="black"/>
              </a:solidFill>
              <a:latin typeface="Arial"/>
              <a:cs typeface="Arial"/>
            </a:endParaRPr>
          </a:p>
        </p:txBody>
      </p:sp>
      <p:sp>
        <p:nvSpPr>
          <p:cNvPr id="18" name="object 18"/>
          <p:cNvSpPr/>
          <p:nvPr/>
        </p:nvSpPr>
        <p:spPr>
          <a:xfrm>
            <a:off x="3832695" y="1503373"/>
            <a:ext cx="0" cy="744631"/>
          </a:xfrm>
          <a:custGeom>
            <a:avLst/>
            <a:gdLst/>
            <a:ahLst/>
            <a:cxnLst/>
            <a:rect l="l" t="t" r="r" b="b"/>
            <a:pathLst>
              <a:path h="1125220">
                <a:moveTo>
                  <a:pt x="0" y="1124800"/>
                </a:moveTo>
                <a:lnTo>
                  <a:pt x="0" y="0"/>
                </a:lnTo>
              </a:path>
            </a:pathLst>
          </a:custGeom>
          <a:ln w="26223">
            <a:solidFill>
              <a:srgbClr val="000000"/>
            </a:solidFill>
            <a:prstDash val="lgDash"/>
          </a:ln>
        </p:spPr>
        <p:txBody>
          <a:bodyPr wrap="square" lIns="0" tIns="0" rIns="0" bIns="0" rtlCol="0"/>
          <a:lstStyle/>
          <a:p>
            <a:pPr defTabSz="605150" latinLnBrk="0"/>
            <a:endParaRPr sz="1191">
              <a:solidFill>
                <a:prstClr val="black"/>
              </a:solidFill>
              <a:latin typeface="Calibri"/>
            </a:endParaRPr>
          </a:p>
        </p:txBody>
      </p:sp>
      <p:sp>
        <p:nvSpPr>
          <p:cNvPr id="19" name="object 19"/>
          <p:cNvSpPr txBox="1"/>
          <p:nvPr/>
        </p:nvSpPr>
        <p:spPr>
          <a:xfrm>
            <a:off x="3316884" y="1077442"/>
            <a:ext cx="1100978" cy="461665"/>
          </a:xfrm>
          <a:prstGeom prst="rect">
            <a:avLst/>
          </a:prstGeom>
        </p:spPr>
        <p:txBody>
          <a:bodyPr vert="horz" wrap="square" lIns="0" tIns="0" rIns="0" bIns="0" rtlCol="0">
            <a:spAutoFit/>
          </a:bodyPr>
          <a:lstStyle/>
          <a:p>
            <a:pPr marL="8405" marR="3362" defTabSz="605150" latinLnBrk="0">
              <a:lnSpc>
                <a:spcPts val="1787"/>
              </a:lnSpc>
            </a:pPr>
            <a:r>
              <a:rPr sz="1522" b="1" spc="20" dirty="0">
                <a:solidFill>
                  <a:prstClr val="black"/>
                </a:solidFill>
                <a:latin typeface="Arial"/>
                <a:cs typeface="Arial"/>
              </a:rPr>
              <a:t>D</a:t>
            </a:r>
            <a:r>
              <a:rPr sz="1522" b="1" spc="-7" dirty="0">
                <a:solidFill>
                  <a:prstClr val="black"/>
                </a:solidFill>
                <a:latin typeface="Arial"/>
                <a:cs typeface="Arial"/>
              </a:rPr>
              <a:t>i</a:t>
            </a:r>
            <a:r>
              <a:rPr sz="1522" b="1" spc="-162" dirty="0">
                <a:solidFill>
                  <a:prstClr val="black"/>
                </a:solidFill>
                <a:latin typeface="Arial"/>
                <a:cs typeface="Arial"/>
              </a:rPr>
              <a:t>s</a:t>
            </a:r>
            <a:r>
              <a:rPr sz="1522" b="1" spc="-99" dirty="0">
                <a:solidFill>
                  <a:prstClr val="black"/>
                </a:solidFill>
                <a:latin typeface="Arial"/>
                <a:cs typeface="Arial"/>
              </a:rPr>
              <a:t>c</a:t>
            </a:r>
            <a:r>
              <a:rPr sz="1522" b="1" spc="-146" dirty="0">
                <a:solidFill>
                  <a:prstClr val="black"/>
                </a:solidFill>
                <a:latin typeface="Arial"/>
                <a:cs typeface="Arial"/>
              </a:rPr>
              <a:t>o</a:t>
            </a:r>
            <a:r>
              <a:rPr sz="1522" b="1" spc="-50" dirty="0">
                <a:solidFill>
                  <a:prstClr val="black"/>
                </a:solidFill>
                <a:latin typeface="Arial"/>
                <a:cs typeface="Arial"/>
              </a:rPr>
              <a:t>v</a:t>
            </a:r>
            <a:r>
              <a:rPr sz="1522" b="1" spc="-10" dirty="0">
                <a:solidFill>
                  <a:prstClr val="black"/>
                </a:solidFill>
                <a:latin typeface="Arial"/>
                <a:cs typeface="Arial"/>
              </a:rPr>
              <a:t>er</a:t>
            </a:r>
            <a:r>
              <a:rPr sz="1522" b="1" spc="-89" dirty="0">
                <a:solidFill>
                  <a:prstClr val="black"/>
                </a:solidFill>
                <a:latin typeface="Arial"/>
                <a:cs typeface="Arial"/>
              </a:rPr>
              <a:t> </a:t>
            </a:r>
            <a:r>
              <a:rPr sz="1522" b="1" spc="-7" dirty="0">
                <a:solidFill>
                  <a:prstClr val="black"/>
                </a:solidFill>
                <a:latin typeface="Arial"/>
                <a:cs typeface="Arial"/>
              </a:rPr>
              <a:t>t</a:t>
            </a:r>
            <a:r>
              <a:rPr sz="1522" b="1" spc="-23" dirty="0">
                <a:solidFill>
                  <a:prstClr val="black"/>
                </a:solidFill>
                <a:latin typeface="Arial"/>
                <a:cs typeface="Arial"/>
              </a:rPr>
              <a:t>h</a:t>
            </a:r>
            <a:r>
              <a:rPr sz="1522" b="1" spc="-86" dirty="0">
                <a:solidFill>
                  <a:prstClr val="black"/>
                </a:solidFill>
                <a:latin typeface="Arial"/>
                <a:cs typeface="Arial"/>
              </a:rPr>
              <a:t>e</a:t>
            </a:r>
            <a:r>
              <a:rPr sz="1522" b="1" spc="-43" dirty="0">
                <a:solidFill>
                  <a:prstClr val="black"/>
                </a:solidFill>
                <a:latin typeface="Arial"/>
                <a:cs typeface="Arial"/>
              </a:rPr>
              <a:t> </a:t>
            </a:r>
            <a:r>
              <a:rPr sz="1522" b="1" spc="-33" dirty="0">
                <a:solidFill>
                  <a:prstClr val="black"/>
                </a:solidFill>
                <a:latin typeface="Arial"/>
                <a:cs typeface="Arial"/>
              </a:rPr>
              <a:t>opportuni</a:t>
            </a:r>
            <a:r>
              <a:rPr sz="1522" b="1" spc="-40" dirty="0">
                <a:solidFill>
                  <a:prstClr val="black"/>
                </a:solidFill>
                <a:latin typeface="Arial"/>
                <a:cs typeface="Arial"/>
              </a:rPr>
              <a:t>t</a:t>
            </a:r>
            <a:r>
              <a:rPr sz="1522" b="1" spc="-36" dirty="0">
                <a:solidFill>
                  <a:prstClr val="black"/>
                </a:solidFill>
                <a:latin typeface="Arial"/>
                <a:cs typeface="Arial"/>
              </a:rPr>
              <a:t>y</a:t>
            </a:r>
            <a:endParaRPr sz="1522" dirty="0">
              <a:solidFill>
                <a:prstClr val="black"/>
              </a:solidFill>
              <a:latin typeface="Arial"/>
              <a:cs typeface="Arial"/>
            </a:endParaRPr>
          </a:p>
        </p:txBody>
      </p:sp>
      <p:sp>
        <p:nvSpPr>
          <p:cNvPr id="20" name="TextBox 19"/>
          <p:cNvSpPr txBox="1"/>
          <p:nvPr/>
        </p:nvSpPr>
        <p:spPr>
          <a:xfrm>
            <a:off x="1437154" y="174242"/>
            <a:ext cx="6202456" cy="669414"/>
          </a:xfrm>
          <a:prstGeom prst="rect">
            <a:avLst/>
          </a:prstGeom>
          <a:noFill/>
        </p:spPr>
        <p:txBody>
          <a:bodyPr wrap="square" rtlCol="0">
            <a:spAutoFit/>
          </a:bodyPr>
          <a:lstStyle/>
          <a:p>
            <a:pPr algn="ctr" defTabSz="605150" latinLnBrk="0"/>
            <a:r>
              <a:rPr lang="en-US" sz="3750" b="1" dirty="0">
                <a:solidFill>
                  <a:prstClr val="black"/>
                </a:solidFill>
              </a:rPr>
              <a:t>Human-Centered Design</a:t>
            </a:r>
          </a:p>
        </p:txBody>
      </p:sp>
    </p:spTree>
    <p:extLst>
      <p:ext uri="{BB962C8B-B14F-4D97-AF65-F5344CB8AC3E}">
        <p14:creationId xmlns:p14="http://schemas.microsoft.com/office/powerpoint/2010/main" val="3546784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033" y="0"/>
            <a:ext cx="9144830" cy="5143500"/>
          </a:xfrm>
          <a:prstGeom prst="rect">
            <a:avLst/>
          </a:prstGeom>
        </p:spPr>
      </p:pic>
    </p:spTree>
    <p:extLst>
      <p:ext uri="{BB962C8B-B14F-4D97-AF65-F5344CB8AC3E}">
        <p14:creationId xmlns:p14="http://schemas.microsoft.com/office/powerpoint/2010/main" val="2738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endParaRPr lang="en-US" dirty="0"/>
          </a:p>
        </p:txBody>
      </p:sp>
      <p:sp>
        <p:nvSpPr>
          <p:cNvPr id="3" name="TextBox 2"/>
          <p:cNvSpPr txBox="1"/>
          <p:nvPr/>
        </p:nvSpPr>
        <p:spPr>
          <a:xfrm>
            <a:off x="603717" y="1491630"/>
            <a:ext cx="8190859" cy="2585323"/>
          </a:xfrm>
          <a:prstGeom prst="rect">
            <a:avLst/>
          </a:prstGeom>
          <a:noFill/>
        </p:spPr>
        <p:txBody>
          <a:bodyPr wrap="square" rtlCol="0">
            <a:spAutoFit/>
          </a:bodyPr>
          <a:lstStyle/>
          <a:p>
            <a:r>
              <a:rPr lang="en-US" sz="2400" b="1" dirty="0"/>
              <a:t>We would like to begin today by acknowledging that we </a:t>
            </a:r>
            <a:endParaRPr lang="en-US" sz="2400" b="1" dirty="0" smtClean="0"/>
          </a:p>
          <a:p>
            <a:r>
              <a:rPr lang="en-US" sz="2400" b="1" dirty="0" smtClean="0"/>
              <a:t>gather </a:t>
            </a:r>
            <a:r>
              <a:rPr lang="en-US" sz="2400" b="1" dirty="0"/>
              <a:t>as Live Healthy Napa County on the </a:t>
            </a:r>
            <a:r>
              <a:rPr lang="en-US" sz="2400" b="1" dirty="0" smtClean="0"/>
              <a:t>ancestral </a:t>
            </a:r>
            <a:r>
              <a:rPr lang="en-US" sz="2400" b="1" dirty="0"/>
              <a:t>and </a:t>
            </a:r>
            <a:endParaRPr lang="en-US" sz="2400" b="1" dirty="0" smtClean="0"/>
          </a:p>
          <a:p>
            <a:r>
              <a:rPr lang="en-US" sz="2400" b="1" dirty="0" err="1" smtClean="0"/>
              <a:t>unceded</a:t>
            </a:r>
            <a:r>
              <a:rPr lang="en-US" sz="2400" b="1" dirty="0" smtClean="0"/>
              <a:t> </a:t>
            </a:r>
            <a:r>
              <a:rPr lang="en-US" sz="2400" b="1" dirty="0"/>
              <a:t>territory of the Patwin, </a:t>
            </a:r>
            <a:r>
              <a:rPr lang="en-US" sz="2400" b="1" dirty="0" err="1" smtClean="0"/>
              <a:t>Onosatis</a:t>
            </a:r>
            <a:r>
              <a:rPr lang="en-US" sz="2400" b="1" dirty="0"/>
              <a:t>, Miwok and Pomo Peoples past and present, and honor with gratitude the land itself and the </a:t>
            </a:r>
            <a:r>
              <a:rPr lang="en-US" sz="2400" b="1" dirty="0" smtClean="0"/>
              <a:t>people </a:t>
            </a:r>
            <a:r>
              <a:rPr lang="en-US" sz="2400" b="1" dirty="0"/>
              <a:t>who have stewarded it throughout the </a:t>
            </a:r>
            <a:endParaRPr lang="en-US" sz="2400" b="1" dirty="0" smtClean="0"/>
          </a:p>
          <a:p>
            <a:r>
              <a:rPr lang="en-US" sz="2400" b="1" dirty="0" smtClean="0"/>
              <a:t>generations</a:t>
            </a:r>
            <a:r>
              <a:rPr lang="en-US" sz="2400" b="1" dirty="0"/>
              <a:t>. </a:t>
            </a:r>
            <a:endParaRPr lang="en-US" sz="2400" dirty="0"/>
          </a:p>
          <a:p>
            <a:endParaRPr lang="en-US" dirty="0"/>
          </a:p>
        </p:txBody>
      </p:sp>
    </p:spTree>
    <p:extLst>
      <p:ext uri="{BB962C8B-B14F-4D97-AF65-F5344CB8AC3E}">
        <p14:creationId xmlns:p14="http://schemas.microsoft.com/office/powerpoint/2010/main" val="3710575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92080" y="555526"/>
            <a:ext cx="3600400" cy="4032448"/>
          </a:xfrm>
        </p:spPr>
        <p:txBody>
          <a:bodyPr>
            <a:normAutofit/>
          </a:bodyPr>
          <a:lstStyle/>
          <a:p>
            <a:pPr algn="l"/>
            <a:r>
              <a:rPr lang="en-US" sz="2400" dirty="0">
                <a:latin typeface="Corbel" panose="020B0503020204020204" pitchFamily="34" charset="0"/>
              </a:rPr>
              <a:t>Learning Conversations with community members May – November 2019</a:t>
            </a:r>
            <a:br>
              <a:rPr lang="en-US" sz="2400" dirty="0">
                <a:latin typeface="Corbel" panose="020B0503020204020204" pitchFamily="34" charset="0"/>
              </a:rPr>
            </a:br>
            <a:r>
              <a:rPr lang="en-US" sz="2400" dirty="0">
                <a:latin typeface="Corbel" panose="020B0503020204020204" pitchFamily="34" charset="0"/>
              </a:rPr>
              <a:t/>
            </a:r>
            <a:br>
              <a:rPr lang="en-US" sz="2400" dirty="0">
                <a:latin typeface="Corbel" panose="020B0503020204020204" pitchFamily="34" charset="0"/>
              </a:rPr>
            </a:br>
            <a:r>
              <a:rPr lang="en-US" sz="2400" dirty="0">
                <a:latin typeface="Corbel" panose="020B0503020204020204" pitchFamily="34" charset="0"/>
              </a:rPr>
              <a:t>August and November LHNC meetings – unpack and infer insights</a:t>
            </a:r>
          </a:p>
        </p:txBody>
      </p:sp>
      <p:pic>
        <p:nvPicPr>
          <p:cNvPr id="4" name="Picture 3"/>
          <p:cNvPicPr>
            <a:picLocks noChangeAspect="1"/>
          </p:cNvPicPr>
          <p:nvPr/>
        </p:nvPicPr>
        <p:blipFill>
          <a:blip r:embed="rId2"/>
          <a:stretch>
            <a:fillRect/>
          </a:stretch>
        </p:blipFill>
        <p:spPr>
          <a:xfrm>
            <a:off x="467544" y="276142"/>
            <a:ext cx="3816424" cy="4525790"/>
          </a:xfrm>
          <a:prstGeom prst="rect">
            <a:avLst/>
          </a:prstGeom>
        </p:spPr>
      </p:pic>
    </p:spTree>
    <p:extLst>
      <p:ext uri="{BB962C8B-B14F-4D97-AF65-F5344CB8AC3E}">
        <p14:creationId xmlns:p14="http://schemas.microsoft.com/office/powerpoint/2010/main" val="1605960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7664" y="123478"/>
            <a:ext cx="6552728" cy="4832633"/>
          </a:xfrm>
          <a:prstGeom prst="rect">
            <a:avLst/>
          </a:prstGeom>
        </p:spPr>
      </p:pic>
    </p:spTree>
    <p:extLst>
      <p:ext uri="{BB962C8B-B14F-4D97-AF65-F5344CB8AC3E}">
        <p14:creationId xmlns:p14="http://schemas.microsoft.com/office/powerpoint/2010/main" val="2519234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921" y="79411"/>
            <a:ext cx="8765567" cy="5065447"/>
          </a:xfrm>
          <a:prstGeom prst="rect">
            <a:avLst/>
          </a:prstGeom>
        </p:spPr>
      </p:pic>
    </p:spTree>
    <p:extLst>
      <p:ext uri="{BB962C8B-B14F-4D97-AF65-F5344CB8AC3E}">
        <p14:creationId xmlns:p14="http://schemas.microsoft.com/office/powerpoint/2010/main" val="1914700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11931" y="2571750"/>
            <a:ext cx="3120138" cy="0"/>
          </a:xfrm>
          <a:custGeom>
            <a:avLst/>
            <a:gdLst/>
            <a:ahLst/>
            <a:cxnLst/>
            <a:rect l="l" t="t" r="r" b="b"/>
            <a:pathLst>
              <a:path w="4714875">
                <a:moveTo>
                  <a:pt x="0" y="0"/>
                </a:moveTo>
                <a:lnTo>
                  <a:pt x="4714874" y="0"/>
                </a:lnTo>
              </a:path>
            </a:pathLst>
          </a:custGeom>
          <a:ln w="20978">
            <a:solidFill>
              <a:srgbClr val="000000"/>
            </a:solidFill>
          </a:ln>
        </p:spPr>
        <p:txBody>
          <a:bodyPr wrap="square" lIns="0" tIns="0" rIns="0" bIns="0" rtlCol="0"/>
          <a:lstStyle/>
          <a:p>
            <a:pPr defTabSz="605150" latinLnBrk="0"/>
            <a:endParaRPr sz="1191">
              <a:solidFill>
                <a:prstClr val="black"/>
              </a:solidFill>
              <a:latin typeface="Calibri"/>
            </a:endParaRPr>
          </a:p>
        </p:txBody>
      </p:sp>
      <p:sp>
        <p:nvSpPr>
          <p:cNvPr id="3" name="object 3"/>
          <p:cNvSpPr/>
          <p:nvPr/>
        </p:nvSpPr>
        <p:spPr>
          <a:xfrm>
            <a:off x="3008948" y="2587424"/>
            <a:ext cx="1543050" cy="1545151"/>
          </a:xfrm>
          <a:custGeom>
            <a:avLst/>
            <a:gdLst/>
            <a:ahLst/>
            <a:cxnLst/>
            <a:rect l="l" t="t" r="r" b="b"/>
            <a:pathLst>
              <a:path w="2331720" h="2334895">
                <a:moveTo>
                  <a:pt x="0" y="2334729"/>
                </a:moveTo>
                <a:lnTo>
                  <a:pt x="2331516" y="2334729"/>
                </a:lnTo>
                <a:lnTo>
                  <a:pt x="2331516" y="0"/>
                </a:lnTo>
                <a:lnTo>
                  <a:pt x="0" y="0"/>
                </a:lnTo>
                <a:lnTo>
                  <a:pt x="0" y="2334729"/>
                </a:lnTo>
                <a:close/>
              </a:path>
            </a:pathLst>
          </a:custGeom>
          <a:solidFill>
            <a:srgbClr val="DDDEE0"/>
          </a:solidFill>
        </p:spPr>
        <p:txBody>
          <a:bodyPr wrap="square" lIns="0" tIns="0" rIns="0" bIns="0" rtlCol="0"/>
          <a:lstStyle/>
          <a:p>
            <a:pPr defTabSz="605150" latinLnBrk="0"/>
            <a:endParaRPr sz="1191">
              <a:solidFill>
                <a:prstClr val="black"/>
              </a:solidFill>
              <a:latin typeface="Calibri"/>
            </a:endParaRPr>
          </a:p>
        </p:txBody>
      </p:sp>
      <p:sp>
        <p:nvSpPr>
          <p:cNvPr id="4" name="object 4"/>
          <p:cNvSpPr/>
          <p:nvPr/>
        </p:nvSpPr>
        <p:spPr>
          <a:xfrm>
            <a:off x="3008948" y="1011034"/>
            <a:ext cx="1543050" cy="1545151"/>
          </a:xfrm>
          <a:custGeom>
            <a:avLst/>
            <a:gdLst/>
            <a:ahLst/>
            <a:cxnLst/>
            <a:rect l="l" t="t" r="r" b="b"/>
            <a:pathLst>
              <a:path w="2331720" h="2334895">
                <a:moveTo>
                  <a:pt x="0" y="2334729"/>
                </a:moveTo>
                <a:lnTo>
                  <a:pt x="2331516" y="2334729"/>
                </a:lnTo>
                <a:lnTo>
                  <a:pt x="2331516" y="0"/>
                </a:lnTo>
                <a:lnTo>
                  <a:pt x="0" y="0"/>
                </a:lnTo>
                <a:lnTo>
                  <a:pt x="0" y="2334729"/>
                </a:lnTo>
                <a:close/>
              </a:path>
            </a:pathLst>
          </a:custGeom>
          <a:solidFill>
            <a:srgbClr val="DDDEE0"/>
          </a:solidFill>
        </p:spPr>
        <p:txBody>
          <a:bodyPr wrap="square" lIns="0" tIns="0" rIns="0" bIns="0" rtlCol="0"/>
          <a:lstStyle/>
          <a:p>
            <a:pPr defTabSz="605150" latinLnBrk="0"/>
            <a:endParaRPr sz="1191">
              <a:solidFill>
                <a:prstClr val="black"/>
              </a:solidFill>
              <a:latin typeface="Calibri"/>
            </a:endParaRPr>
          </a:p>
        </p:txBody>
      </p:sp>
      <p:sp>
        <p:nvSpPr>
          <p:cNvPr id="5" name="object 5"/>
          <p:cNvSpPr/>
          <p:nvPr/>
        </p:nvSpPr>
        <p:spPr>
          <a:xfrm>
            <a:off x="4589019" y="2587316"/>
            <a:ext cx="1543050" cy="1545151"/>
          </a:xfrm>
          <a:custGeom>
            <a:avLst/>
            <a:gdLst/>
            <a:ahLst/>
            <a:cxnLst/>
            <a:rect l="l" t="t" r="r" b="b"/>
            <a:pathLst>
              <a:path w="2331720" h="2334895">
                <a:moveTo>
                  <a:pt x="0" y="2334729"/>
                </a:moveTo>
                <a:lnTo>
                  <a:pt x="2331516" y="2334729"/>
                </a:lnTo>
                <a:lnTo>
                  <a:pt x="2331516" y="0"/>
                </a:lnTo>
                <a:lnTo>
                  <a:pt x="0" y="0"/>
                </a:lnTo>
                <a:lnTo>
                  <a:pt x="0" y="2334729"/>
                </a:lnTo>
                <a:close/>
              </a:path>
            </a:pathLst>
          </a:custGeom>
          <a:solidFill>
            <a:srgbClr val="DDDEE0"/>
          </a:solidFill>
        </p:spPr>
        <p:txBody>
          <a:bodyPr wrap="square" lIns="0" tIns="0" rIns="0" bIns="0" rtlCol="0"/>
          <a:lstStyle/>
          <a:p>
            <a:pPr defTabSz="605150" latinLnBrk="0"/>
            <a:endParaRPr sz="1191">
              <a:solidFill>
                <a:prstClr val="black"/>
              </a:solidFill>
              <a:latin typeface="Calibri"/>
            </a:endParaRPr>
          </a:p>
        </p:txBody>
      </p:sp>
      <p:sp>
        <p:nvSpPr>
          <p:cNvPr id="6" name="object 6"/>
          <p:cNvSpPr/>
          <p:nvPr/>
        </p:nvSpPr>
        <p:spPr>
          <a:xfrm>
            <a:off x="4592128" y="1011034"/>
            <a:ext cx="1543050" cy="1545151"/>
          </a:xfrm>
          <a:custGeom>
            <a:avLst/>
            <a:gdLst/>
            <a:ahLst/>
            <a:cxnLst/>
            <a:rect l="l" t="t" r="r" b="b"/>
            <a:pathLst>
              <a:path w="2331720" h="2334895">
                <a:moveTo>
                  <a:pt x="0" y="2334729"/>
                </a:moveTo>
                <a:lnTo>
                  <a:pt x="2331516" y="2334729"/>
                </a:lnTo>
                <a:lnTo>
                  <a:pt x="2331516" y="0"/>
                </a:lnTo>
                <a:lnTo>
                  <a:pt x="0" y="0"/>
                </a:lnTo>
                <a:lnTo>
                  <a:pt x="0" y="2334729"/>
                </a:lnTo>
                <a:close/>
              </a:path>
            </a:pathLst>
          </a:custGeom>
          <a:solidFill>
            <a:srgbClr val="DDDEE0"/>
          </a:solidFill>
        </p:spPr>
        <p:txBody>
          <a:bodyPr wrap="square" lIns="0" tIns="0" rIns="0" bIns="0" rtlCol="0"/>
          <a:lstStyle/>
          <a:p>
            <a:pPr defTabSz="605150" latinLnBrk="0"/>
            <a:endParaRPr sz="1191">
              <a:solidFill>
                <a:prstClr val="black"/>
              </a:solidFill>
              <a:latin typeface="Calibri"/>
            </a:endParaRPr>
          </a:p>
        </p:txBody>
      </p:sp>
      <p:sp>
        <p:nvSpPr>
          <p:cNvPr id="7" name="object 7"/>
          <p:cNvSpPr/>
          <p:nvPr/>
        </p:nvSpPr>
        <p:spPr>
          <a:xfrm>
            <a:off x="3341452" y="1345025"/>
            <a:ext cx="2461232" cy="2464174"/>
          </a:xfrm>
          <a:custGeom>
            <a:avLst/>
            <a:gdLst/>
            <a:ahLst/>
            <a:cxnLst/>
            <a:rect l="l" t="t" r="r" b="b"/>
            <a:pathLst>
              <a:path w="3719195" h="3723640">
                <a:moveTo>
                  <a:pt x="3174356" y="545246"/>
                </a:moveTo>
                <a:lnTo>
                  <a:pt x="3277836" y="657570"/>
                </a:lnTo>
                <a:lnTo>
                  <a:pt x="3370424" y="775992"/>
                </a:lnTo>
                <a:lnTo>
                  <a:pt x="3452120" y="899834"/>
                </a:lnTo>
                <a:lnTo>
                  <a:pt x="3522922" y="1028419"/>
                </a:lnTo>
                <a:lnTo>
                  <a:pt x="3582832" y="1161069"/>
                </a:lnTo>
                <a:lnTo>
                  <a:pt x="3631849" y="1297107"/>
                </a:lnTo>
                <a:lnTo>
                  <a:pt x="3669974" y="1435855"/>
                </a:lnTo>
                <a:lnTo>
                  <a:pt x="3697205" y="1576635"/>
                </a:lnTo>
                <a:lnTo>
                  <a:pt x="3713544" y="1718771"/>
                </a:lnTo>
                <a:lnTo>
                  <a:pt x="3718991" y="1861584"/>
                </a:lnTo>
                <a:lnTo>
                  <a:pt x="3713544" y="2004397"/>
                </a:lnTo>
                <a:lnTo>
                  <a:pt x="3697205" y="2146533"/>
                </a:lnTo>
                <a:lnTo>
                  <a:pt x="3669974" y="2287313"/>
                </a:lnTo>
                <a:lnTo>
                  <a:pt x="3631849" y="2426061"/>
                </a:lnTo>
                <a:lnTo>
                  <a:pt x="3582832" y="2562099"/>
                </a:lnTo>
                <a:lnTo>
                  <a:pt x="3522922" y="2694748"/>
                </a:lnTo>
                <a:lnTo>
                  <a:pt x="3452120" y="2823333"/>
                </a:lnTo>
                <a:lnTo>
                  <a:pt x="3370424" y="2947174"/>
                </a:lnTo>
                <a:lnTo>
                  <a:pt x="3277836" y="3065596"/>
                </a:lnTo>
                <a:lnTo>
                  <a:pt x="3174356" y="3177919"/>
                </a:lnTo>
                <a:lnTo>
                  <a:pt x="3062158" y="3281516"/>
                </a:lnTo>
                <a:lnTo>
                  <a:pt x="2943869" y="3374208"/>
                </a:lnTo>
                <a:lnTo>
                  <a:pt x="2820165" y="3455994"/>
                </a:lnTo>
                <a:lnTo>
                  <a:pt x="2691725" y="3526876"/>
                </a:lnTo>
                <a:lnTo>
                  <a:pt x="2559223" y="3586854"/>
                </a:lnTo>
                <a:lnTo>
                  <a:pt x="2423338" y="3635926"/>
                </a:lnTo>
                <a:lnTo>
                  <a:pt x="2284745" y="3674093"/>
                </a:lnTo>
                <a:lnTo>
                  <a:pt x="2144122" y="3701355"/>
                </a:lnTo>
                <a:lnTo>
                  <a:pt x="2002146" y="3717713"/>
                </a:lnTo>
                <a:lnTo>
                  <a:pt x="1859493" y="3723165"/>
                </a:lnTo>
                <a:lnTo>
                  <a:pt x="1716840" y="3717713"/>
                </a:lnTo>
                <a:lnTo>
                  <a:pt x="1574864" y="3701355"/>
                </a:lnTo>
                <a:lnTo>
                  <a:pt x="1434241" y="3674093"/>
                </a:lnTo>
                <a:lnTo>
                  <a:pt x="1295649" y="3635926"/>
                </a:lnTo>
                <a:lnTo>
                  <a:pt x="1159764" y="3586854"/>
                </a:lnTo>
                <a:lnTo>
                  <a:pt x="1027263" y="3526876"/>
                </a:lnTo>
                <a:lnTo>
                  <a:pt x="898823" y="3455994"/>
                </a:lnTo>
                <a:lnTo>
                  <a:pt x="775120" y="3374208"/>
                </a:lnTo>
                <a:lnTo>
                  <a:pt x="656832" y="3281516"/>
                </a:lnTo>
                <a:lnTo>
                  <a:pt x="544634" y="3177919"/>
                </a:lnTo>
                <a:lnTo>
                  <a:pt x="441154" y="3065596"/>
                </a:lnTo>
                <a:lnTo>
                  <a:pt x="348566" y="2947174"/>
                </a:lnTo>
                <a:lnTo>
                  <a:pt x="266871" y="2823333"/>
                </a:lnTo>
                <a:lnTo>
                  <a:pt x="196068" y="2694748"/>
                </a:lnTo>
                <a:lnTo>
                  <a:pt x="136158" y="2562099"/>
                </a:lnTo>
                <a:lnTo>
                  <a:pt x="87141" y="2426061"/>
                </a:lnTo>
                <a:lnTo>
                  <a:pt x="49017" y="2287313"/>
                </a:lnTo>
                <a:lnTo>
                  <a:pt x="21785" y="2146533"/>
                </a:lnTo>
                <a:lnTo>
                  <a:pt x="5446" y="2004397"/>
                </a:lnTo>
                <a:lnTo>
                  <a:pt x="0" y="1861584"/>
                </a:lnTo>
                <a:lnTo>
                  <a:pt x="5446" y="1718771"/>
                </a:lnTo>
                <a:lnTo>
                  <a:pt x="21785" y="1576635"/>
                </a:lnTo>
                <a:lnTo>
                  <a:pt x="49017" y="1435855"/>
                </a:lnTo>
                <a:lnTo>
                  <a:pt x="87141" y="1297107"/>
                </a:lnTo>
                <a:lnTo>
                  <a:pt x="136158" y="1161069"/>
                </a:lnTo>
                <a:lnTo>
                  <a:pt x="196068" y="1028419"/>
                </a:lnTo>
                <a:lnTo>
                  <a:pt x="266871" y="899834"/>
                </a:lnTo>
                <a:lnTo>
                  <a:pt x="348566" y="775992"/>
                </a:lnTo>
                <a:lnTo>
                  <a:pt x="441154" y="657570"/>
                </a:lnTo>
                <a:lnTo>
                  <a:pt x="544634" y="545246"/>
                </a:lnTo>
                <a:lnTo>
                  <a:pt x="656832" y="441649"/>
                </a:lnTo>
                <a:lnTo>
                  <a:pt x="775120" y="348957"/>
                </a:lnTo>
                <a:lnTo>
                  <a:pt x="898823" y="267170"/>
                </a:lnTo>
                <a:lnTo>
                  <a:pt x="1027263" y="196288"/>
                </a:lnTo>
                <a:lnTo>
                  <a:pt x="1159764" y="136311"/>
                </a:lnTo>
                <a:lnTo>
                  <a:pt x="1295649" y="87239"/>
                </a:lnTo>
                <a:lnTo>
                  <a:pt x="1434241" y="49072"/>
                </a:lnTo>
                <a:lnTo>
                  <a:pt x="1574864" y="21809"/>
                </a:lnTo>
                <a:lnTo>
                  <a:pt x="1716840" y="5452"/>
                </a:lnTo>
                <a:lnTo>
                  <a:pt x="1859493" y="0"/>
                </a:lnTo>
                <a:lnTo>
                  <a:pt x="2002146" y="5452"/>
                </a:lnTo>
                <a:lnTo>
                  <a:pt x="2144122" y="21809"/>
                </a:lnTo>
                <a:lnTo>
                  <a:pt x="2284745" y="49072"/>
                </a:lnTo>
                <a:lnTo>
                  <a:pt x="2423338" y="87239"/>
                </a:lnTo>
                <a:lnTo>
                  <a:pt x="2559223" y="136311"/>
                </a:lnTo>
                <a:lnTo>
                  <a:pt x="2691725" y="196288"/>
                </a:lnTo>
                <a:lnTo>
                  <a:pt x="2820165" y="267170"/>
                </a:lnTo>
                <a:lnTo>
                  <a:pt x="2943869" y="348957"/>
                </a:lnTo>
                <a:lnTo>
                  <a:pt x="3062158" y="441649"/>
                </a:lnTo>
                <a:lnTo>
                  <a:pt x="3174356" y="545246"/>
                </a:lnTo>
                <a:close/>
              </a:path>
            </a:pathLst>
          </a:custGeom>
          <a:ln w="20966">
            <a:solidFill>
              <a:srgbClr val="FFFFFF"/>
            </a:solidFill>
            <a:prstDash val="lgDash"/>
          </a:ln>
        </p:spPr>
        <p:txBody>
          <a:bodyPr wrap="square" lIns="0" tIns="0" rIns="0" bIns="0" rtlCol="0"/>
          <a:lstStyle/>
          <a:p>
            <a:pPr defTabSz="605150" latinLnBrk="0"/>
            <a:endParaRPr sz="1191">
              <a:solidFill>
                <a:prstClr val="black"/>
              </a:solidFill>
              <a:latin typeface="Calibri"/>
            </a:endParaRPr>
          </a:p>
        </p:txBody>
      </p:sp>
      <p:sp>
        <p:nvSpPr>
          <p:cNvPr id="8" name="object 8"/>
          <p:cNvSpPr txBox="1"/>
          <p:nvPr/>
        </p:nvSpPr>
        <p:spPr>
          <a:xfrm>
            <a:off x="3613897" y="2906700"/>
            <a:ext cx="937976" cy="183255"/>
          </a:xfrm>
          <a:prstGeom prst="rect">
            <a:avLst/>
          </a:prstGeom>
        </p:spPr>
        <p:txBody>
          <a:bodyPr vert="horz" wrap="square" lIns="0" tIns="0" rIns="0" bIns="0" rtlCol="0">
            <a:spAutoFit/>
          </a:bodyPr>
          <a:lstStyle/>
          <a:p>
            <a:pPr marL="8405" defTabSz="605150" latinLnBrk="0"/>
            <a:r>
              <a:rPr sz="1191" spc="60" dirty="0">
                <a:solidFill>
                  <a:srgbClr val="53585F"/>
                </a:solidFill>
                <a:latin typeface="Calibri"/>
                <a:cs typeface="Lucida Sans"/>
              </a:rPr>
              <a:t>INTE</a:t>
            </a:r>
            <a:r>
              <a:rPr sz="1191" spc="50" dirty="0">
                <a:solidFill>
                  <a:srgbClr val="53585F"/>
                </a:solidFill>
                <a:latin typeface="Calibri"/>
                <a:cs typeface="Lucida Sans"/>
              </a:rPr>
              <a:t>R</a:t>
            </a:r>
            <a:r>
              <a:rPr sz="1191" spc="119" dirty="0">
                <a:solidFill>
                  <a:srgbClr val="53585F"/>
                </a:solidFill>
                <a:latin typeface="Calibri"/>
                <a:cs typeface="Lucida Sans"/>
              </a:rPr>
              <a:t>VIEW</a:t>
            </a:r>
            <a:endParaRPr sz="927" dirty="0">
              <a:solidFill>
                <a:prstClr val="black"/>
              </a:solidFill>
              <a:latin typeface="Calibri"/>
              <a:cs typeface="Lucida Sans"/>
            </a:endParaRPr>
          </a:p>
        </p:txBody>
      </p:sp>
      <p:sp>
        <p:nvSpPr>
          <p:cNvPr id="9" name="object 9"/>
          <p:cNvSpPr txBox="1"/>
          <p:nvPr/>
        </p:nvSpPr>
        <p:spPr>
          <a:xfrm>
            <a:off x="3781985" y="2041046"/>
            <a:ext cx="594471" cy="256480"/>
          </a:xfrm>
          <a:prstGeom prst="rect">
            <a:avLst/>
          </a:prstGeom>
        </p:spPr>
        <p:txBody>
          <a:bodyPr vert="horz" wrap="square" lIns="0" tIns="0" rIns="0" bIns="0" rtlCol="0">
            <a:spAutoFit/>
          </a:bodyPr>
          <a:lstStyle/>
          <a:p>
            <a:pPr marL="8405" defTabSz="605150" latinLnBrk="0">
              <a:lnSpc>
                <a:spcPts val="1013"/>
              </a:lnSpc>
            </a:pPr>
            <a:r>
              <a:rPr sz="1191" spc="79" dirty="0">
                <a:solidFill>
                  <a:srgbClr val="53585F"/>
                </a:solidFill>
                <a:latin typeface="Calibri"/>
                <a:cs typeface="Lucida Sans"/>
              </a:rPr>
              <a:t>UN</a:t>
            </a:r>
            <a:r>
              <a:rPr sz="1191" spc="-3" dirty="0">
                <a:solidFill>
                  <a:srgbClr val="53585F"/>
                </a:solidFill>
                <a:latin typeface="Calibri"/>
                <a:cs typeface="Lucida Sans"/>
              </a:rPr>
              <a:t>P</a:t>
            </a:r>
            <a:r>
              <a:rPr sz="1191" spc="53" dirty="0">
                <a:solidFill>
                  <a:srgbClr val="53585F"/>
                </a:solidFill>
                <a:latin typeface="Calibri"/>
                <a:cs typeface="Lucida Sans"/>
              </a:rPr>
              <a:t>A</a:t>
            </a:r>
            <a:r>
              <a:rPr sz="1191" spc="56" dirty="0">
                <a:solidFill>
                  <a:srgbClr val="53585F"/>
                </a:solidFill>
                <a:latin typeface="Calibri"/>
                <a:cs typeface="Lucida Sans"/>
              </a:rPr>
              <a:t>CK</a:t>
            </a:r>
            <a:endParaRPr sz="1191" dirty="0">
              <a:solidFill>
                <a:prstClr val="black"/>
              </a:solidFill>
              <a:latin typeface="Calibri"/>
              <a:cs typeface="Lucida Sans"/>
            </a:endParaRPr>
          </a:p>
          <a:p>
            <a:pPr marL="16810" defTabSz="605150" latinLnBrk="0">
              <a:lnSpc>
                <a:spcPts val="1013"/>
              </a:lnSpc>
            </a:pPr>
            <a:r>
              <a:rPr sz="1191" spc="3" dirty="0">
                <a:solidFill>
                  <a:srgbClr val="53585F"/>
                </a:solidFill>
                <a:latin typeface="Calibri"/>
                <a:cs typeface="Lucida Sans"/>
              </a:rPr>
              <a:t>&amp;</a:t>
            </a:r>
            <a:r>
              <a:rPr sz="1191" spc="-10" dirty="0">
                <a:solidFill>
                  <a:srgbClr val="53585F"/>
                </a:solidFill>
                <a:latin typeface="Calibri"/>
                <a:cs typeface="Lucida Sans"/>
              </a:rPr>
              <a:t> </a:t>
            </a:r>
            <a:r>
              <a:rPr sz="1191" spc="79" dirty="0">
                <a:solidFill>
                  <a:srgbClr val="53585F"/>
                </a:solidFill>
                <a:latin typeface="Calibri"/>
                <a:cs typeface="Lucida Sans"/>
              </a:rPr>
              <a:t>INFER</a:t>
            </a:r>
            <a:endParaRPr sz="1191" dirty="0">
              <a:solidFill>
                <a:prstClr val="black"/>
              </a:solidFill>
              <a:latin typeface="Calibri"/>
              <a:cs typeface="Lucida Sans"/>
            </a:endParaRPr>
          </a:p>
        </p:txBody>
      </p:sp>
      <p:sp>
        <p:nvSpPr>
          <p:cNvPr id="10" name="object 10"/>
          <p:cNvSpPr txBox="1"/>
          <p:nvPr/>
        </p:nvSpPr>
        <p:spPr>
          <a:xfrm>
            <a:off x="4748493" y="2906700"/>
            <a:ext cx="897876" cy="183255"/>
          </a:xfrm>
          <a:prstGeom prst="rect">
            <a:avLst/>
          </a:prstGeom>
        </p:spPr>
        <p:txBody>
          <a:bodyPr vert="horz" wrap="square" lIns="0" tIns="0" rIns="0" bIns="0" rtlCol="0">
            <a:spAutoFit/>
          </a:bodyPr>
          <a:lstStyle/>
          <a:p>
            <a:pPr marL="8405" defTabSz="605150" latinLnBrk="0"/>
            <a:r>
              <a:rPr sz="1191" spc="75" dirty="0">
                <a:solidFill>
                  <a:srgbClr val="53585F"/>
                </a:solidFill>
                <a:latin typeface="Calibri"/>
                <a:cs typeface="Lucida Sans"/>
              </a:rPr>
              <a:t>PR</a:t>
            </a:r>
            <a:r>
              <a:rPr sz="1191" spc="73" dirty="0">
                <a:solidFill>
                  <a:srgbClr val="53585F"/>
                </a:solidFill>
                <a:latin typeface="Calibri"/>
                <a:cs typeface="Lucida Sans"/>
              </a:rPr>
              <a:t>O</a:t>
            </a:r>
            <a:r>
              <a:rPr sz="1191" spc="-7" dirty="0">
                <a:solidFill>
                  <a:srgbClr val="53585F"/>
                </a:solidFill>
                <a:latin typeface="Calibri"/>
                <a:cs typeface="Lucida Sans"/>
              </a:rPr>
              <a:t>T</a:t>
            </a:r>
            <a:r>
              <a:rPr sz="1191" spc="46" dirty="0">
                <a:solidFill>
                  <a:srgbClr val="53585F"/>
                </a:solidFill>
                <a:latin typeface="Calibri"/>
                <a:cs typeface="Lucida Sans"/>
              </a:rPr>
              <a:t>O</a:t>
            </a:r>
            <a:r>
              <a:rPr sz="1191" spc="79" dirty="0">
                <a:solidFill>
                  <a:srgbClr val="53585F"/>
                </a:solidFill>
                <a:latin typeface="Calibri"/>
                <a:cs typeface="Lucida Sans"/>
              </a:rPr>
              <a:t>TYPE</a:t>
            </a:r>
            <a:endParaRPr sz="860" dirty="0">
              <a:solidFill>
                <a:prstClr val="black"/>
              </a:solidFill>
              <a:latin typeface="Calibri"/>
              <a:cs typeface="Lucida Sans"/>
            </a:endParaRPr>
          </a:p>
        </p:txBody>
      </p:sp>
      <p:sp>
        <p:nvSpPr>
          <p:cNvPr id="11" name="object 11"/>
          <p:cNvSpPr txBox="1"/>
          <p:nvPr/>
        </p:nvSpPr>
        <p:spPr>
          <a:xfrm>
            <a:off x="4765247" y="2041046"/>
            <a:ext cx="841757" cy="256480"/>
          </a:xfrm>
          <a:prstGeom prst="rect">
            <a:avLst/>
          </a:prstGeom>
        </p:spPr>
        <p:txBody>
          <a:bodyPr vert="horz" wrap="square" lIns="0" tIns="0" rIns="0" bIns="0" rtlCol="0">
            <a:spAutoFit/>
          </a:bodyPr>
          <a:lstStyle/>
          <a:p>
            <a:pPr marL="8405" marR="3362" indent="16810" defTabSz="605150" latinLnBrk="0">
              <a:lnSpc>
                <a:spcPts val="993"/>
              </a:lnSpc>
            </a:pPr>
            <a:r>
              <a:rPr sz="1191" spc="69" dirty="0">
                <a:solidFill>
                  <a:srgbClr val="53585F"/>
                </a:solidFill>
                <a:latin typeface="Calibri"/>
                <a:cs typeface="Lucida Sans"/>
              </a:rPr>
              <a:t>P</a:t>
            </a:r>
            <a:r>
              <a:rPr sz="1191" spc="93" dirty="0">
                <a:solidFill>
                  <a:srgbClr val="53585F"/>
                </a:solidFill>
                <a:latin typeface="Calibri"/>
                <a:cs typeface="Lucida Sans"/>
              </a:rPr>
              <a:t>O</a:t>
            </a:r>
            <a:r>
              <a:rPr sz="1191" spc="106" dirty="0">
                <a:solidFill>
                  <a:srgbClr val="53585F"/>
                </a:solidFill>
                <a:latin typeface="Calibri"/>
                <a:cs typeface="Lucida Sans"/>
              </a:rPr>
              <a:t>SE</a:t>
            </a:r>
            <a:r>
              <a:rPr sz="1191" spc="-10" dirty="0">
                <a:solidFill>
                  <a:srgbClr val="53585F"/>
                </a:solidFill>
                <a:latin typeface="Calibri"/>
                <a:cs typeface="Lucida Sans"/>
              </a:rPr>
              <a:t> </a:t>
            </a:r>
            <a:r>
              <a:rPr sz="1191" spc="89" dirty="0">
                <a:solidFill>
                  <a:srgbClr val="53585F"/>
                </a:solidFill>
                <a:latin typeface="Calibri"/>
                <a:cs typeface="Lucida Sans"/>
              </a:rPr>
              <a:t>HMW</a:t>
            </a:r>
            <a:r>
              <a:rPr sz="1191" spc="33" dirty="0">
                <a:solidFill>
                  <a:srgbClr val="53585F"/>
                </a:solidFill>
                <a:latin typeface="Calibri"/>
                <a:cs typeface="Lucida Sans"/>
              </a:rPr>
              <a:t> </a:t>
            </a:r>
            <a:r>
              <a:rPr sz="1191" spc="89" dirty="0">
                <a:solidFill>
                  <a:srgbClr val="53585F"/>
                </a:solidFill>
                <a:latin typeface="Calibri"/>
                <a:cs typeface="Lucida Sans"/>
              </a:rPr>
              <a:t>QUE</a:t>
            </a:r>
            <a:r>
              <a:rPr sz="1191" spc="60" dirty="0">
                <a:solidFill>
                  <a:srgbClr val="53585F"/>
                </a:solidFill>
                <a:latin typeface="Calibri"/>
                <a:cs typeface="Lucida Sans"/>
              </a:rPr>
              <a:t>S</a:t>
            </a:r>
            <a:r>
              <a:rPr sz="1191" spc="56" dirty="0">
                <a:solidFill>
                  <a:srgbClr val="53585F"/>
                </a:solidFill>
                <a:latin typeface="Calibri"/>
                <a:cs typeface="Lucida Sans"/>
              </a:rPr>
              <a:t>TIONS</a:t>
            </a:r>
            <a:endParaRPr sz="1191" dirty="0">
              <a:solidFill>
                <a:prstClr val="black"/>
              </a:solidFill>
              <a:latin typeface="Calibri"/>
              <a:cs typeface="Lucida Sans"/>
            </a:endParaRPr>
          </a:p>
        </p:txBody>
      </p:sp>
      <p:sp>
        <p:nvSpPr>
          <p:cNvPr id="12" name="object 12"/>
          <p:cNvSpPr txBox="1"/>
          <p:nvPr/>
        </p:nvSpPr>
        <p:spPr>
          <a:xfrm>
            <a:off x="3571875" y="3280839"/>
            <a:ext cx="546287" cy="244362"/>
          </a:xfrm>
          <a:prstGeom prst="rect">
            <a:avLst/>
          </a:prstGeom>
        </p:spPr>
        <p:txBody>
          <a:bodyPr vert="horz" wrap="square" lIns="0" tIns="0" rIns="0" bIns="0" rtlCol="0">
            <a:spAutoFit/>
          </a:bodyPr>
          <a:lstStyle/>
          <a:p>
            <a:pPr marL="8405" defTabSz="605150" latinLnBrk="0"/>
            <a:r>
              <a:rPr sz="1588" b="1" spc="33" dirty="0">
                <a:solidFill>
                  <a:srgbClr val="FFFFFF"/>
                </a:solidFill>
                <a:latin typeface="Calibri"/>
                <a:cs typeface="Lucida Sans"/>
              </a:rPr>
              <a:t>D</a:t>
            </a:r>
            <a:r>
              <a:rPr sz="1588" b="1" spc="-23" dirty="0">
                <a:solidFill>
                  <a:srgbClr val="FFFFFF"/>
                </a:solidFill>
                <a:latin typeface="Calibri"/>
                <a:cs typeface="Lucida Sans"/>
              </a:rPr>
              <a:t>A</a:t>
            </a:r>
            <a:r>
              <a:rPr sz="1588" b="1" spc="-79" dirty="0">
                <a:solidFill>
                  <a:srgbClr val="FFFFFF"/>
                </a:solidFill>
                <a:latin typeface="Calibri"/>
                <a:cs typeface="Lucida Sans"/>
              </a:rPr>
              <a:t>T</a:t>
            </a:r>
            <a:r>
              <a:rPr sz="1588" b="1" spc="122" dirty="0">
                <a:solidFill>
                  <a:srgbClr val="FFFFFF"/>
                </a:solidFill>
                <a:latin typeface="Calibri"/>
                <a:cs typeface="Lucida Sans"/>
              </a:rPr>
              <a:t>A</a:t>
            </a:r>
            <a:endParaRPr sz="1588" b="1" dirty="0">
              <a:solidFill>
                <a:prstClr val="black"/>
              </a:solidFill>
              <a:latin typeface="Calibri"/>
              <a:cs typeface="Lucida Sans"/>
            </a:endParaRPr>
          </a:p>
        </p:txBody>
      </p:sp>
      <p:sp>
        <p:nvSpPr>
          <p:cNvPr id="13" name="object 13"/>
          <p:cNvSpPr txBox="1"/>
          <p:nvPr/>
        </p:nvSpPr>
        <p:spPr>
          <a:xfrm>
            <a:off x="3462617" y="1709214"/>
            <a:ext cx="913703" cy="244362"/>
          </a:xfrm>
          <a:prstGeom prst="rect">
            <a:avLst/>
          </a:prstGeom>
        </p:spPr>
        <p:txBody>
          <a:bodyPr vert="horz" wrap="square" lIns="0" tIns="0" rIns="0" bIns="0" rtlCol="0">
            <a:spAutoFit/>
          </a:bodyPr>
          <a:lstStyle/>
          <a:p>
            <a:pPr marL="8405" defTabSz="605150" latinLnBrk="0"/>
            <a:r>
              <a:rPr sz="1588" b="1" spc="60" dirty="0">
                <a:solidFill>
                  <a:srgbClr val="FFFFFF"/>
                </a:solidFill>
                <a:latin typeface="Calibri"/>
                <a:cs typeface="Lucida Sans"/>
              </a:rPr>
              <a:t>INSIGH</a:t>
            </a:r>
            <a:r>
              <a:rPr sz="1588" b="1" spc="50" dirty="0">
                <a:solidFill>
                  <a:srgbClr val="FFFFFF"/>
                </a:solidFill>
                <a:latin typeface="Calibri"/>
                <a:cs typeface="Lucida Sans"/>
              </a:rPr>
              <a:t>T</a:t>
            </a:r>
            <a:r>
              <a:rPr sz="1588" b="1" spc="126" dirty="0">
                <a:solidFill>
                  <a:srgbClr val="FFFFFF"/>
                </a:solidFill>
                <a:latin typeface="Calibri"/>
                <a:cs typeface="Lucida Sans"/>
              </a:rPr>
              <a:t>S</a:t>
            </a:r>
            <a:endParaRPr sz="1588" b="1" dirty="0">
              <a:solidFill>
                <a:prstClr val="black"/>
              </a:solidFill>
              <a:latin typeface="Calibri"/>
              <a:cs typeface="Lucida Sans"/>
            </a:endParaRPr>
          </a:p>
        </p:txBody>
      </p:sp>
      <p:sp>
        <p:nvSpPr>
          <p:cNvPr id="14" name="object 14"/>
          <p:cNvSpPr txBox="1"/>
          <p:nvPr/>
        </p:nvSpPr>
        <p:spPr>
          <a:xfrm>
            <a:off x="4607604" y="1709214"/>
            <a:ext cx="1645403" cy="244362"/>
          </a:xfrm>
          <a:prstGeom prst="rect">
            <a:avLst/>
          </a:prstGeom>
        </p:spPr>
        <p:txBody>
          <a:bodyPr vert="horz" wrap="square" lIns="0" tIns="0" rIns="0" bIns="0" rtlCol="0">
            <a:spAutoFit/>
          </a:bodyPr>
          <a:lstStyle/>
          <a:p>
            <a:pPr marL="8405" defTabSz="605150" latinLnBrk="0"/>
            <a:r>
              <a:rPr sz="1588" b="1" spc="93" dirty="0">
                <a:solidFill>
                  <a:srgbClr val="FFFFFF"/>
                </a:solidFill>
                <a:latin typeface="Calibri"/>
                <a:cs typeface="Lucida Sans"/>
              </a:rPr>
              <a:t>OPPORTUNITIES</a:t>
            </a:r>
            <a:endParaRPr sz="1588" b="1" dirty="0">
              <a:solidFill>
                <a:prstClr val="black"/>
              </a:solidFill>
              <a:latin typeface="Calibri"/>
              <a:cs typeface="Lucida Sans"/>
            </a:endParaRPr>
          </a:p>
        </p:txBody>
      </p:sp>
      <p:sp>
        <p:nvSpPr>
          <p:cNvPr id="15" name="object 15"/>
          <p:cNvSpPr txBox="1"/>
          <p:nvPr/>
        </p:nvSpPr>
        <p:spPr>
          <a:xfrm>
            <a:off x="4881519" y="3301206"/>
            <a:ext cx="1106230" cy="244362"/>
          </a:xfrm>
          <a:prstGeom prst="rect">
            <a:avLst/>
          </a:prstGeom>
        </p:spPr>
        <p:txBody>
          <a:bodyPr vert="horz" wrap="square" lIns="0" tIns="0" rIns="0" bIns="0" rtlCol="0">
            <a:spAutoFit/>
          </a:bodyPr>
          <a:lstStyle/>
          <a:p>
            <a:pPr marL="8405" defTabSz="605150" latinLnBrk="0"/>
            <a:r>
              <a:rPr sz="1588" b="1" spc="116" dirty="0">
                <a:solidFill>
                  <a:srgbClr val="FFFFFF"/>
                </a:solidFill>
                <a:latin typeface="Calibri"/>
                <a:cs typeface="Lucida Sans"/>
              </a:rPr>
              <a:t>SO</a:t>
            </a:r>
            <a:r>
              <a:rPr sz="1588" b="1" spc="73" dirty="0">
                <a:solidFill>
                  <a:srgbClr val="FFFFFF"/>
                </a:solidFill>
                <a:latin typeface="Calibri"/>
                <a:cs typeface="Lucida Sans"/>
              </a:rPr>
              <a:t>LUTIONS</a:t>
            </a:r>
            <a:endParaRPr sz="1588" b="1" dirty="0">
              <a:solidFill>
                <a:prstClr val="black"/>
              </a:solidFill>
              <a:latin typeface="Calibri"/>
              <a:cs typeface="Lucida Sans"/>
            </a:endParaRPr>
          </a:p>
        </p:txBody>
      </p:sp>
      <p:sp>
        <p:nvSpPr>
          <p:cNvPr id="16" name="object 16"/>
          <p:cNvSpPr/>
          <p:nvPr/>
        </p:nvSpPr>
        <p:spPr>
          <a:xfrm>
            <a:off x="4607605" y="3740274"/>
            <a:ext cx="0" cy="277765"/>
          </a:xfrm>
          <a:custGeom>
            <a:avLst/>
            <a:gdLst/>
            <a:ahLst/>
            <a:cxnLst/>
            <a:rect l="l" t="t" r="r" b="b"/>
            <a:pathLst>
              <a:path h="419735">
                <a:moveTo>
                  <a:pt x="0" y="0"/>
                </a:moveTo>
                <a:lnTo>
                  <a:pt x="0" y="419569"/>
                </a:lnTo>
              </a:path>
            </a:pathLst>
          </a:custGeom>
          <a:ln w="48044">
            <a:solidFill>
              <a:srgbClr val="DDDEE0"/>
            </a:solidFill>
          </a:ln>
        </p:spPr>
        <p:txBody>
          <a:bodyPr wrap="square" lIns="0" tIns="0" rIns="0" bIns="0" rtlCol="0"/>
          <a:lstStyle/>
          <a:p>
            <a:pPr defTabSz="605150" latinLnBrk="0"/>
            <a:endParaRPr sz="1191">
              <a:solidFill>
                <a:prstClr val="black"/>
              </a:solidFill>
              <a:latin typeface="Calibri"/>
            </a:endParaRPr>
          </a:p>
        </p:txBody>
      </p:sp>
      <p:sp>
        <p:nvSpPr>
          <p:cNvPr id="17" name="object 17"/>
          <p:cNvSpPr/>
          <p:nvPr/>
        </p:nvSpPr>
        <p:spPr>
          <a:xfrm>
            <a:off x="4592133" y="3769792"/>
            <a:ext cx="76900" cy="75640"/>
          </a:xfrm>
          <a:custGeom>
            <a:avLst/>
            <a:gdLst/>
            <a:ahLst/>
            <a:cxnLst/>
            <a:rect l="l" t="t" r="r" b="b"/>
            <a:pathLst>
              <a:path w="116204" h="114300">
                <a:moveTo>
                  <a:pt x="112001" y="0"/>
                </a:moveTo>
                <a:lnTo>
                  <a:pt x="0" y="61048"/>
                </a:lnTo>
                <a:lnTo>
                  <a:pt x="115989" y="114122"/>
                </a:lnTo>
                <a:lnTo>
                  <a:pt x="112001" y="0"/>
                </a:lnTo>
                <a:close/>
              </a:path>
            </a:pathLst>
          </a:custGeom>
          <a:solidFill>
            <a:srgbClr val="FFFFFF"/>
          </a:solidFill>
        </p:spPr>
        <p:txBody>
          <a:bodyPr wrap="square" lIns="0" tIns="0" rIns="0" bIns="0" rtlCol="0"/>
          <a:lstStyle/>
          <a:p>
            <a:pPr defTabSz="605150" latinLnBrk="0"/>
            <a:endParaRPr sz="1191">
              <a:solidFill>
                <a:prstClr val="black"/>
              </a:solidFill>
              <a:latin typeface="Calibri"/>
            </a:endParaRPr>
          </a:p>
        </p:txBody>
      </p:sp>
      <p:sp>
        <p:nvSpPr>
          <p:cNvPr id="18" name="object 18"/>
          <p:cNvSpPr/>
          <p:nvPr/>
        </p:nvSpPr>
        <p:spPr>
          <a:xfrm>
            <a:off x="4572000" y="1010563"/>
            <a:ext cx="0" cy="3122659"/>
          </a:xfrm>
          <a:custGeom>
            <a:avLst/>
            <a:gdLst/>
            <a:ahLst/>
            <a:cxnLst/>
            <a:rect l="l" t="t" r="r" b="b"/>
            <a:pathLst>
              <a:path h="4718685">
                <a:moveTo>
                  <a:pt x="0" y="4718258"/>
                </a:moveTo>
                <a:lnTo>
                  <a:pt x="0" y="0"/>
                </a:lnTo>
              </a:path>
            </a:pathLst>
          </a:custGeom>
          <a:ln w="20978">
            <a:solidFill>
              <a:srgbClr val="000000"/>
            </a:solidFill>
          </a:ln>
        </p:spPr>
        <p:txBody>
          <a:bodyPr wrap="square" lIns="0" tIns="0" rIns="0" bIns="0" rtlCol="0"/>
          <a:lstStyle/>
          <a:p>
            <a:pPr defTabSz="605150" latinLnBrk="0"/>
            <a:endParaRPr sz="1191">
              <a:solidFill>
                <a:prstClr val="black"/>
              </a:solidFill>
              <a:latin typeface="Calibri"/>
            </a:endParaRPr>
          </a:p>
        </p:txBody>
      </p:sp>
      <p:sp>
        <p:nvSpPr>
          <p:cNvPr id="25" name="TextBox 24"/>
          <p:cNvSpPr txBox="1"/>
          <p:nvPr/>
        </p:nvSpPr>
        <p:spPr>
          <a:xfrm>
            <a:off x="1440483" y="1117779"/>
            <a:ext cx="1693675" cy="1477328"/>
          </a:xfrm>
          <a:prstGeom prst="rect">
            <a:avLst/>
          </a:prstGeom>
          <a:noFill/>
        </p:spPr>
        <p:txBody>
          <a:bodyPr wrap="square" rtlCol="0">
            <a:spAutoFit/>
          </a:bodyPr>
          <a:lstStyle/>
          <a:p>
            <a:pPr defTabSz="605150" latinLnBrk="0"/>
            <a:r>
              <a:rPr lang="en-US" dirty="0">
                <a:solidFill>
                  <a:prstClr val="black"/>
                </a:solidFill>
                <a:latin typeface="Calibri"/>
              </a:rPr>
              <a:t>What are people’s motivations, beliefs, and behaviors?</a:t>
            </a:r>
          </a:p>
        </p:txBody>
      </p:sp>
      <p:sp>
        <p:nvSpPr>
          <p:cNvPr id="26" name="TextBox 25"/>
          <p:cNvSpPr txBox="1"/>
          <p:nvPr/>
        </p:nvSpPr>
        <p:spPr>
          <a:xfrm>
            <a:off x="1434274" y="2941355"/>
            <a:ext cx="1449991" cy="923330"/>
          </a:xfrm>
          <a:prstGeom prst="rect">
            <a:avLst/>
          </a:prstGeom>
          <a:noFill/>
        </p:spPr>
        <p:txBody>
          <a:bodyPr wrap="square" rtlCol="0">
            <a:spAutoFit/>
          </a:bodyPr>
          <a:lstStyle/>
          <a:p>
            <a:pPr defTabSz="605150" latinLnBrk="0"/>
            <a:r>
              <a:rPr lang="en-US" dirty="0">
                <a:solidFill>
                  <a:prstClr val="black"/>
                </a:solidFill>
                <a:latin typeface="Calibri"/>
              </a:rPr>
              <a:t>What are people’s experiences?</a:t>
            </a:r>
          </a:p>
        </p:txBody>
      </p:sp>
      <p:sp>
        <p:nvSpPr>
          <p:cNvPr id="27" name="TextBox 26"/>
          <p:cNvSpPr txBox="1"/>
          <p:nvPr/>
        </p:nvSpPr>
        <p:spPr>
          <a:xfrm>
            <a:off x="6253008" y="2717391"/>
            <a:ext cx="1883359" cy="923330"/>
          </a:xfrm>
          <a:prstGeom prst="rect">
            <a:avLst/>
          </a:prstGeom>
          <a:noFill/>
        </p:spPr>
        <p:txBody>
          <a:bodyPr wrap="square" rtlCol="0">
            <a:spAutoFit/>
          </a:bodyPr>
          <a:lstStyle/>
          <a:p>
            <a:pPr defTabSz="605150" latinLnBrk="0"/>
            <a:r>
              <a:rPr lang="en-US" dirty="0">
                <a:solidFill>
                  <a:prstClr val="black"/>
                </a:solidFill>
                <a:latin typeface="Calibri"/>
              </a:rPr>
              <a:t>What interventions should we create?</a:t>
            </a:r>
          </a:p>
        </p:txBody>
      </p:sp>
      <p:sp>
        <p:nvSpPr>
          <p:cNvPr id="28" name="TextBox 27"/>
          <p:cNvSpPr txBox="1"/>
          <p:nvPr/>
        </p:nvSpPr>
        <p:spPr>
          <a:xfrm>
            <a:off x="6229604" y="1276788"/>
            <a:ext cx="1438740" cy="1200329"/>
          </a:xfrm>
          <a:prstGeom prst="rect">
            <a:avLst/>
          </a:prstGeom>
          <a:noFill/>
        </p:spPr>
        <p:txBody>
          <a:bodyPr wrap="square" rtlCol="0">
            <a:spAutoFit/>
          </a:bodyPr>
          <a:lstStyle/>
          <a:p>
            <a:pPr defTabSz="605150" latinLnBrk="0"/>
            <a:r>
              <a:rPr lang="en-US" dirty="0">
                <a:solidFill>
                  <a:prstClr val="black"/>
                </a:solidFill>
                <a:latin typeface="Calibri"/>
              </a:rPr>
              <a:t>What do we aim to do </a:t>
            </a:r>
            <a:r>
              <a:rPr lang="en-US" dirty="0" smtClean="0">
                <a:solidFill>
                  <a:prstClr val="black"/>
                </a:solidFill>
                <a:latin typeface="Calibri"/>
              </a:rPr>
              <a:t>with our community?</a:t>
            </a:r>
            <a:endParaRPr lang="en-US" dirty="0">
              <a:solidFill>
                <a:prstClr val="black"/>
              </a:solidFill>
              <a:latin typeface="Calibri"/>
            </a:endParaRPr>
          </a:p>
        </p:txBody>
      </p:sp>
      <p:sp>
        <p:nvSpPr>
          <p:cNvPr id="29" name="Curved Down Arrow 28"/>
          <p:cNvSpPr/>
          <p:nvPr/>
        </p:nvSpPr>
        <p:spPr>
          <a:xfrm rot="927674">
            <a:off x="2710107" y="910305"/>
            <a:ext cx="688767" cy="338311"/>
          </a:xfrm>
          <a:prstGeom prst="curvedDownArrow">
            <a:avLst>
              <a:gd name="adj1" fmla="val 25000"/>
              <a:gd name="adj2" fmla="val 50000"/>
              <a:gd name="adj3" fmla="val 2555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5150" latinLnBrk="0"/>
            <a:endParaRPr lang="en-US" sz="1191">
              <a:solidFill>
                <a:prstClr val="black"/>
              </a:solidFill>
              <a:latin typeface="Calibri"/>
            </a:endParaRPr>
          </a:p>
        </p:txBody>
      </p:sp>
      <p:sp>
        <p:nvSpPr>
          <p:cNvPr id="30" name="Curved Up Arrow 29"/>
          <p:cNvSpPr/>
          <p:nvPr/>
        </p:nvSpPr>
        <p:spPr>
          <a:xfrm>
            <a:off x="2790520" y="3633851"/>
            <a:ext cx="750372" cy="309994"/>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5150" latinLnBrk="0"/>
            <a:endParaRPr lang="en-US" sz="1191">
              <a:solidFill>
                <a:prstClr val="black"/>
              </a:solidFill>
              <a:latin typeface="Calibri"/>
            </a:endParaRPr>
          </a:p>
        </p:txBody>
      </p:sp>
      <p:sp>
        <p:nvSpPr>
          <p:cNvPr id="31" name="Curved Down Arrow 30"/>
          <p:cNvSpPr/>
          <p:nvPr/>
        </p:nvSpPr>
        <p:spPr>
          <a:xfrm rot="10573577">
            <a:off x="5667459" y="3709896"/>
            <a:ext cx="736957" cy="338524"/>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5150" latinLnBrk="0"/>
            <a:endParaRPr lang="en-US" sz="1191">
              <a:solidFill>
                <a:prstClr val="black"/>
              </a:solidFill>
              <a:latin typeface="Calibri"/>
            </a:endParaRPr>
          </a:p>
        </p:txBody>
      </p:sp>
      <p:sp>
        <p:nvSpPr>
          <p:cNvPr id="32" name="Curved Up Arrow 31"/>
          <p:cNvSpPr/>
          <p:nvPr/>
        </p:nvSpPr>
        <p:spPr>
          <a:xfrm rot="9973421">
            <a:off x="5712495" y="947610"/>
            <a:ext cx="750372" cy="309994"/>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5150" latinLnBrk="0"/>
            <a:endParaRPr lang="en-US" sz="1191">
              <a:solidFill>
                <a:prstClr val="black"/>
              </a:solidFill>
              <a:latin typeface="Calibri"/>
            </a:endParaRPr>
          </a:p>
        </p:txBody>
      </p:sp>
    </p:spTree>
    <p:extLst>
      <p:ext uri="{BB962C8B-B14F-4D97-AF65-F5344CB8AC3E}">
        <p14:creationId xmlns:p14="http://schemas.microsoft.com/office/powerpoint/2010/main" val="1372060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99542"/>
            <a:ext cx="6222491" cy="2464615"/>
          </a:xfrm>
        </p:spPr>
        <p:txBody>
          <a:bodyPr>
            <a:normAutofit fontScale="90000"/>
          </a:bodyPr>
          <a:lstStyle/>
          <a:p>
            <a:pPr algn="l"/>
            <a:r>
              <a:rPr lang="en-US" dirty="0" smtClean="0"/>
              <a:t>I don’t know where we’re going, but I know we will get there!</a:t>
            </a:r>
            <a:endParaRPr lang="en-US" dirty="0"/>
          </a:p>
        </p:txBody>
      </p:sp>
    </p:spTree>
    <p:extLst>
      <p:ext uri="{BB962C8B-B14F-4D97-AF65-F5344CB8AC3E}">
        <p14:creationId xmlns:p14="http://schemas.microsoft.com/office/powerpoint/2010/main" val="1919883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195486"/>
            <a:ext cx="5275772" cy="529766"/>
          </a:xfrm>
        </p:spPr>
        <p:txBody>
          <a:bodyPr>
            <a:normAutofit/>
          </a:bodyPr>
          <a:lstStyle/>
          <a:p>
            <a:r>
              <a:rPr lang="en-US" sz="2400" dirty="0" smtClean="0"/>
              <a:t>GUIDING STAR</a:t>
            </a:r>
            <a:endParaRPr lang="en-US" sz="2400" dirty="0"/>
          </a:p>
        </p:txBody>
      </p:sp>
      <p:sp>
        <p:nvSpPr>
          <p:cNvPr id="4" name="5-Point Star 3"/>
          <p:cNvSpPr/>
          <p:nvPr/>
        </p:nvSpPr>
        <p:spPr>
          <a:xfrm>
            <a:off x="2015716" y="0"/>
            <a:ext cx="5184576" cy="4948014"/>
          </a:xfrm>
          <a:prstGeom prst="star5">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7544" y="750038"/>
            <a:ext cx="288032" cy="4418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460432" y="483493"/>
            <a:ext cx="1152128" cy="13681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3958" y="2059115"/>
            <a:ext cx="3024336" cy="1569660"/>
          </a:xfrm>
          <a:prstGeom prst="rect">
            <a:avLst/>
          </a:prstGeom>
          <a:noFill/>
        </p:spPr>
        <p:txBody>
          <a:bodyPr wrap="square" rtlCol="0">
            <a:spAutoFit/>
          </a:bodyPr>
          <a:lstStyle/>
          <a:p>
            <a:pPr algn="ctr"/>
            <a:r>
              <a:rPr lang="en-US" sz="2400" dirty="0" smtClean="0"/>
              <a:t>All residents </a:t>
            </a:r>
            <a:r>
              <a:rPr lang="en-US" sz="2400" dirty="0" smtClean="0"/>
              <a:t>feel</a:t>
            </a:r>
            <a:endParaRPr lang="en-US" sz="2400" dirty="0" smtClean="0"/>
          </a:p>
          <a:p>
            <a:pPr algn="ctr"/>
            <a:r>
              <a:rPr lang="en-US" sz="2400" dirty="0" smtClean="0"/>
              <a:t>respected and </a:t>
            </a:r>
          </a:p>
          <a:p>
            <a:pPr algn="ctr"/>
            <a:r>
              <a:rPr lang="en-US" sz="2400" dirty="0" smtClean="0"/>
              <a:t>included </a:t>
            </a:r>
          </a:p>
          <a:p>
            <a:pPr algn="ctr"/>
            <a:r>
              <a:rPr lang="en-US" sz="2400" dirty="0" smtClean="0"/>
              <a:t>in Napa County</a:t>
            </a:r>
            <a:endParaRPr lang="en-US" sz="2400" dirty="0"/>
          </a:p>
        </p:txBody>
      </p:sp>
      <p:sp>
        <p:nvSpPr>
          <p:cNvPr id="8" name="5-Point Star 7"/>
          <p:cNvSpPr/>
          <p:nvPr/>
        </p:nvSpPr>
        <p:spPr>
          <a:xfrm>
            <a:off x="907976" y="3682631"/>
            <a:ext cx="576064" cy="5400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194865" y="2347492"/>
            <a:ext cx="576064" cy="5400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995604" y="681423"/>
            <a:ext cx="576064" cy="5400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800266" y="527901"/>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349487" y="4371950"/>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7732141" y="4107461"/>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47256" y="2728729"/>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1904771" y="1052364"/>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16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8097" y="0"/>
            <a:ext cx="6624637" cy="915566"/>
          </a:xfrm>
        </p:spPr>
        <p:txBody>
          <a:bodyPr>
            <a:normAutofit fontScale="90000"/>
          </a:bodyPr>
          <a:lstStyle/>
          <a:p>
            <a:pPr algn="l"/>
            <a:r>
              <a:rPr lang="en-US" dirty="0" smtClean="0">
                <a:latin typeface="Corbel" panose="020B0503020204020204" pitchFamily="34" charset="0"/>
              </a:rPr>
              <a:t>Ideation/Creation Expedition</a:t>
            </a:r>
            <a:endParaRPr lang="en-US" dirty="0">
              <a:latin typeface="Corbel" panose="020B0503020204020204" pitchFamily="34" charset="0"/>
            </a:endParaRPr>
          </a:p>
        </p:txBody>
      </p:sp>
      <p:pic>
        <p:nvPicPr>
          <p:cNvPr id="9" name="Picture 8"/>
          <p:cNvPicPr>
            <a:picLocks noChangeAspect="1"/>
          </p:cNvPicPr>
          <p:nvPr/>
        </p:nvPicPr>
        <p:blipFill>
          <a:blip r:embed="rId3"/>
          <a:stretch>
            <a:fillRect/>
          </a:stretch>
        </p:blipFill>
        <p:spPr>
          <a:xfrm>
            <a:off x="1608088" y="788820"/>
            <a:ext cx="5904656" cy="4354680"/>
          </a:xfrm>
          <a:prstGeom prst="rect">
            <a:avLst/>
          </a:prstGeom>
        </p:spPr>
      </p:pic>
    </p:spTree>
    <p:extLst>
      <p:ext uri="{BB962C8B-B14F-4D97-AF65-F5344CB8AC3E}">
        <p14:creationId xmlns:p14="http://schemas.microsoft.com/office/powerpoint/2010/main" val="4241595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1243853" y="1109382"/>
            <a:ext cx="6656294" cy="0"/>
          </a:xfrm>
          <a:custGeom>
            <a:avLst/>
            <a:gdLst/>
            <a:ahLst/>
            <a:cxnLst/>
            <a:rect l="l" t="t" r="r" b="b"/>
            <a:pathLst>
              <a:path w="10058400">
                <a:moveTo>
                  <a:pt x="0" y="0"/>
                </a:moveTo>
                <a:lnTo>
                  <a:pt x="10058400" y="0"/>
                </a:lnTo>
              </a:path>
            </a:pathLst>
          </a:custGeom>
          <a:ln w="20781">
            <a:solidFill>
              <a:srgbClr val="FBEF3B"/>
            </a:solidFill>
          </a:ln>
        </p:spPr>
        <p:txBody>
          <a:bodyPr wrap="square" lIns="0" tIns="0" rIns="0" bIns="0" rtlCol="0"/>
          <a:lstStyle/>
          <a:p>
            <a:pPr defTabSz="605150" latinLnBrk="0"/>
            <a:endParaRPr sz="1191">
              <a:solidFill>
                <a:prstClr val="black"/>
              </a:solidFill>
              <a:latin typeface="Calibri"/>
            </a:endParaRPr>
          </a:p>
        </p:txBody>
      </p:sp>
      <p:sp>
        <p:nvSpPr>
          <p:cNvPr id="8" name="object 8"/>
          <p:cNvSpPr/>
          <p:nvPr/>
        </p:nvSpPr>
        <p:spPr>
          <a:xfrm>
            <a:off x="1243853" y="2808029"/>
            <a:ext cx="6656294" cy="0"/>
          </a:xfrm>
          <a:custGeom>
            <a:avLst/>
            <a:gdLst/>
            <a:ahLst/>
            <a:cxnLst/>
            <a:rect l="l" t="t" r="r" b="b"/>
            <a:pathLst>
              <a:path w="10058400">
                <a:moveTo>
                  <a:pt x="0" y="0"/>
                </a:moveTo>
                <a:lnTo>
                  <a:pt x="10058400" y="0"/>
                </a:lnTo>
              </a:path>
            </a:pathLst>
          </a:custGeom>
          <a:ln w="29094">
            <a:solidFill>
              <a:srgbClr val="FBEF3B"/>
            </a:solidFill>
          </a:ln>
        </p:spPr>
        <p:txBody>
          <a:bodyPr wrap="square" lIns="0" tIns="0" rIns="0" bIns="0" rtlCol="0"/>
          <a:lstStyle/>
          <a:p>
            <a:pPr defTabSz="605150" latinLnBrk="0"/>
            <a:endParaRPr sz="1191">
              <a:solidFill>
                <a:prstClr val="black"/>
              </a:solidFill>
              <a:latin typeface="Calibri"/>
            </a:endParaRPr>
          </a:p>
        </p:txBody>
      </p:sp>
      <p:sp>
        <p:nvSpPr>
          <p:cNvPr id="9" name="object 9"/>
          <p:cNvSpPr txBox="1"/>
          <p:nvPr/>
        </p:nvSpPr>
        <p:spPr>
          <a:xfrm>
            <a:off x="3573995" y="1110686"/>
            <a:ext cx="2218765" cy="244362"/>
          </a:xfrm>
          <a:prstGeom prst="rect">
            <a:avLst/>
          </a:prstGeom>
        </p:spPr>
        <p:txBody>
          <a:bodyPr vert="horz" wrap="square" lIns="0" tIns="0" rIns="0" bIns="0" rtlCol="0">
            <a:spAutoFit/>
          </a:bodyPr>
          <a:lstStyle/>
          <a:p>
            <a:pPr marL="8405" defTabSz="605150" latinLnBrk="0"/>
            <a:r>
              <a:rPr sz="1588" i="1" spc="50" dirty="0">
                <a:solidFill>
                  <a:srgbClr val="4F4B2F"/>
                </a:solidFill>
                <a:latin typeface="Calibri"/>
                <a:cs typeface="Arial"/>
              </a:rPr>
              <a:t>Hold</a:t>
            </a:r>
            <a:r>
              <a:rPr sz="1588" i="1" spc="36" dirty="0">
                <a:solidFill>
                  <a:srgbClr val="4F4B2F"/>
                </a:solidFill>
                <a:latin typeface="Calibri"/>
                <a:cs typeface="Arial"/>
              </a:rPr>
              <a:t> an</a:t>
            </a:r>
            <a:r>
              <a:rPr sz="1588" i="1" spc="-13" dirty="0">
                <a:solidFill>
                  <a:srgbClr val="4F4B2F"/>
                </a:solidFill>
                <a:latin typeface="Calibri"/>
                <a:cs typeface="Arial"/>
              </a:rPr>
              <a:t> </a:t>
            </a:r>
            <a:r>
              <a:rPr sz="1588" i="1" spc="56" dirty="0">
                <a:solidFill>
                  <a:srgbClr val="4F4B2F"/>
                </a:solidFill>
                <a:latin typeface="Calibri"/>
                <a:cs typeface="Arial"/>
              </a:rPr>
              <a:t>attitude</a:t>
            </a:r>
            <a:r>
              <a:rPr sz="1588" i="1" spc="10" dirty="0">
                <a:solidFill>
                  <a:srgbClr val="4F4B2F"/>
                </a:solidFill>
                <a:latin typeface="Calibri"/>
                <a:cs typeface="Arial"/>
              </a:rPr>
              <a:t> </a:t>
            </a:r>
            <a:r>
              <a:rPr sz="1588" i="1" spc="63" dirty="0">
                <a:solidFill>
                  <a:srgbClr val="4F4B2F"/>
                </a:solidFill>
                <a:latin typeface="Calibri"/>
                <a:cs typeface="Arial"/>
              </a:rPr>
              <a:t>of</a:t>
            </a:r>
            <a:r>
              <a:rPr sz="1588" i="1" spc="-3" dirty="0">
                <a:solidFill>
                  <a:srgbClr val="4F4B2F"/>
                </a:solidFill>
                <a:latin typeface="Calibri"/>
                <a:cs typeface="Arial"/>
              </a:rPr>
              <a:t> </a:t>
            </a:r>
            <a:r>
              <a:rPr sz="1588" i="1" spc="-10" dirty="0">
                <a:solidFill>
                  <a:srgbClr val="6D6734"/>
                </a:solidFill>
                <a:latin typeface="Calibri"/>
                <a:cs typeface="Arial"/>
              </a:rPr>
              <a:t>.</a:t>
            </a:r>
            <a:r>
              <a:rPr sz="1588" i="1" spc="-26" dirty="0">
                <a:solidFill>
                  <a:srgbClr val="3F3B28"/>
                </a:solidFill>
                <a:latin typeface="Calibri"/>
                <a:cs typeface="Arial"/>
              </a:rPr>
              <a:t>..</a:t>
            </a:r>
            <a:endParaRPr sz="1588" dirty="0">
              <a:solidFill>
                <a:prstClr val="black"/>
              </a:solidFill>
              <a:latin typeface="Calibri"/>
              <a:cs typeface="Arial"/>
            </a:endParaRPr>
          </a:p>
        </p:txBody>
      </p:sp>
      <p:sp>
        <p:nvSpPr>
          <p:cNvPr id="11" name="object 11"/>
          <p:cNvSpPr txBox="1"/>
          <p:nvPr/>
        </p:nvSpPr>
        <p:spPr>
          <a:xfrm>
            <a:off x="2445860" y="3380640"/>
            <a:ext cx="4240013" cy="1107996"/>
          </a:xfrm>
          <a:prstGeom prst="rect">
            <a:avLst/>
          </a:prstGeom>
        </p:spPr>
        <p:txBody>
          <a:bodyPr vert="horz" wrap="square" lIns="0" tIns="0" rIns="0" bIns="0" rtlCol="0">
            <a:spAutoFit/>
          </a:bodyPr>
          <a:lstStyle/>
          <a:p>
            <a:pPr marL="15549" algn="ctr" defTabSz="605150" latinLnBrk="0"/>
            <a:r>
              <a:rPr lang="en-US" sz="2400" b="1" i="1" spc="96" dirty="0">
                <a:solidFill>
                  <a:prstClr val="black"/>
                </a:solidFill>
                <a:latin typeface="Corbel" panose="020B0503020204020204" pitchFamily="34" charset="0"/>
                <a:cs typeface="Arial"/>
              </a:rPr>
              <a:t>Defer</a:t>
            </a:r>
            <a:r>
              <a:rPr lang="en-US" sz="2400" b="1" i="1" spc="-106" dirty="0">
                <a:solidFill>
                  <a:prstClr val="black"/>
                </a:solidFill>
                <a:latin typeface="Corbel" panose="020B0503020204020204" pitchFamily="34" charset="0"/>
                <a:cs typeface="Arial"/>
              </a:rPr>
              <a:t> </a:t>
            </a:r>
            <a:r>
              <a:rPr lang="en-US" sz="2400" b="1" i="1" spc="17" dirty="0">
                <a:solidFill>
                  <a:prstClr val="black"/>
                </a:solidFill>
                <a:latin typeface="Corbel" panose="020B0503020204020204" pitchFamily="34" charset="0"/>
                <a:cs typeface="Arial"/>
              </a:rPr>
              <a:t>ju</a:t>
            </a:r>
            <a:r>
              <a:rPr lang="en-US" sz="2400" b="1" i="1" spc="96" dirty="0">
                <a:solidFill>
                  <a:prstClr val="black"/>
                </a:solidFill>
                <a:latin typeface="Corbel" panose="020B0503020204020204" pitchFamily="34" charset="0"/>
                <a:cs typeface="Arial"/>
              </a:rPr>
              <a:t>dgment</a:t>
            </a:r>
            <a:r>
              <a:rPr lang="en-US" sz="2400" b="1" i="1" spc="96" dirty="0" smtClean="0">
                <a:solidFill>
                  <a:prstClr val="black"/>
                </a:solidFill>
                <a:latin typeface="Corbel" panose="020B0503020204020204" pitchFamily="34" charset="0"/>
                <a:cs typeface="Arial"/>
              </a:rPr>
              <a:t>.</a:t>
            </a:r>
          </a:p>
          <a:p>
            <a:pPr marL="15549" algn="ctr" defTabSz="605150" latinLnBrk="0"/>
            <a:r>
              <a:rPr sz="2400" b="1" spc="33" dirty="0" smtClean="0">
                <a:solidFill>
                  <a:prstClr val="black"/>
                </a:solidFill>
                <a:latin typeface="Corbel" panose="020B0503020204020204" pitchFamily="34" charset="0"/>
                <a:cs typeface="Arial"/>
              </a:rPr>
              <a:t>G</a:t>
            </a:r>
            <a:r>
              <a:rPr sz="2400" b="1" spc="66" dirty="0" smtClean="0">
                <a:solidFill>
                  <a:prstClr val="black"/>
                </a:solidFill>
                <a:latin typeface="Corbel" panose="020B0503020204020204" pitchFamily="34" charset="0"/>
                <a:cs typeface="Arial"/>
              </a:rPr>
              <a:t>o</a:t>
            </a:r>
            <a:r>
              <a:rPr sz="2400" b="1" spc="83" dirty="0" smtClean="0">
                <a:solidFill>
                  <a:prstClr val="black"/>
                </a:solidFill>
                <a:latin typeface="Corbel" panose="020B0503020204020204" pitchFamily="34" charset="0"/>
                <a:cs typeface="Arial"/>
              </a:rPr>
              <a:t> </a:t>
            </a:r>
            <a:r>
              <a:rPr sz="2400" b="1" i="1" spc="66" dirty="0">
                <a:solidFill>
                  <a:prstClr val="black"/>
                </a:solidFill>
                <a:latin typeface="Corbel" panose="020B0503020204020204" pitchFamily="34" charset="0"/>
                <a:cs typeface="Arial"/>
              </a:rPr>
              <a:t>for</a:t>
            </a:r>
            <a:r>
              <a:rPr sz="2400" b="1" i="1" spc="142" dirty="0">
                <a:solidFill>
                  <a:prstClr val="black"/>
                </a:solidFill>
                <a:latin typeface="Corbel" panose="020B0503020204020204" pitchFamily="34" charset="0"/>
                <a:cs typeface="Arial"/>
              </a:rPr>
              <a:t> </a:t>
            </a:r>
            <a:r>
              <a:rPr sz="2400" b="1" i="1" spc="86" dirty="0" smtClean="0">
                <a:solidFill>
                  <a:prstClr val="black"/>
                </a:solidFill>
                <a:latin typeface="Corbel" panose="020B0503020204020204" pitchFamily="34" charset="0"/>
                <a:cs typeface="Arial"/>
              </a:rPr>
              <a:t>quanti</a:t>
            </a:r>
            <a:r>
              <a:rPr sz="2400" b="1" i="1" spc="-13" dirty="0" smtClean="0">
                <a:solidFill>
                  <a:prstClr val="black"/>
                </a:solidFill>
                <a:latin typeface="Corbel" panose="020B0503020204020204" pitchFamily="34" charset="0"/>
                <a:cs typeface="Arial"/>
              </a:rPr>
              <a:t>t</a:t>
            </a:r>
            <a:r>
              <a:rPr sz="2400" b="1" i="1" spc="-17" dirty="0" smtClean="0">
                <a:solidFill>
                  <a:prstClr val="black"/>
                </a:solidFill>
                <a:latin typeface="Corbel" panose="020B0503020204020204" pitchFamily="34" charset="0"/>
                <a:cs typeface="Arial"/>
              </a:rPr>
              <a:t>y.</a:t>
            </a:r>
            <a:endParaRPr lang="en-US" sz="2400" dirty="0">
              <a:solidFill>
                <a:prstClr val="black"/>
              </a:solidFill>
              <a:latin typeface="Corbel" panose="020B0503020204020204" pitchFamily="34" charset="0"/>
              <a:cs typeface="Arial"/>
            </a:endParaRPr>
          </a:p>
          <a:p>
            <a:pPr marL="15549" algn="ctr" defTabSz="605150" latinLnBrk="0"/>
            <a:r>
              <a:rPr sz="2400" b="1" i="1" spc="36" dirty="0" smtClean="0">
                <a:solidFill>
                  <a:prstClr val="black"/>
                </a:solidFill>
                <a:latin typeface="Corbel" panose="020B0503020204020204" pitchFamily="34" charset="0"/>
                <a:cs typeface="Arial"/>
              </a:rPr>
              <a:t>Build</a:t>
            </a:r>
            <a:r>
              <a:rPr sz="2400" b="1" i="1" spc="195" dirty="0" smtClean="0">
                <a:solidFill>
                  <a:prstClr val="black"/>
                </a:solidFill>
                <a:latin typeface="Corbel" panose="020B0503020204020204" pitchFamily="34" charset="0"/>
                <a:cs typeface="Arial"/>
              </a:rPr>
              <a:t> </a:t>
            </a:r>
            <a:r>
              <a:rPr sz="2400" b="1" i="1" spc="46" dirty="0">
                <a:solidFill>
                  <a:prstClr val="black"/>
                </a:solidFill>
                <a:latin typeface="Corbel" panose="020B0503020204020204" pitchFamily="34" charset="0"/>
                <a:cs typeface="Arial"/>
              </a:rPr>
              <a:t>on</a:t>
            </a:r>
            <a:r>
              <a:rPr sz="2400" b="1" i="1" spc="40" dirty="0">
                <a:solidFill>
                  <a:prstClr val="black"/>
                </a:solidFill>
                <a:latin typeface="Corbel" panose="020B0503020204020204" pitchFamily="34" charset="0"/>
                <a:cs typeface="Arial"/>
              </a:rPr>
              <a:t> </a:t>
            </a:r>
            <a:r>
              <a:rPr sz="2400" b="1" i="1" spc="83" dirty="0">
                <a:solidFill>
                  <a:prstClr val="black"/>
                </a:solidFill>
                <a:latin typeface="Corbel" panose="020B0503020204020204" pitchFamily="34" charset="0"/>
                <a:cs typeface="Arial"/>
              </a:rPr>
              <a:t>ide</a:t>
            </a:r>
            <a:r>
              <a:rPr sz="2400" b="1" i="1" spc="75" dirty="0">
                <a:solidFill>
                  <a:prstClr val="black"/>
                </a:solidFill>
                <a:latin typeface="Corbel" panose="020B0503020204020204" pitchFamily="34" charset="0"/>
                <a:cs typeface="Arial"/>
              </a:rPr>
              <a:t>a</a:t>
            </a:r>
            <a:r>
              <a:rPr sz="2400" b="1" i="1" spc="-43" dirty="0">
                <a:solidFill>
                  <a:prstClr val="black"/>
                </a:solidFill>
                <a:latin typeface="Corbel" panose="020B0503020204020204" pitchFamily="34" charset="0"/>
                <a:cs typeface="Arial"/>
              </a:rPr>
              <a:t>s</a:t>
            </a:r>
            <a:r>
              <a:rPr sz="2400" b="1" i="1" spc="195" dirty="0">
                <a:solidFill>
                  <a:prstClr val="black"/>
                </a:solidFill>
                <a:latin typeface="Corbel" panose="020B0503020204020204" pitchFamily="34" charset="0"/>
                <a:cs typeface="Arial"/>
              </a:rPr>
              <a:t> </a:t>
            </a:r>
            <a:r>
              <a:rPr sz="2400" b="1" i="1" spc="75" dirty="0">
                <a:solidFill>
                  <a:prstClr val="black"/>
                </a:solidFill>
                <a:latin typeface="Corbel" panose="020B0503020204020204" pitchFamily="34" charset="0"/>
                <a:cs typeface="Arial"/>
              </a:rPr>
              <a:t>(</a:t>
            </a:r>
            <a:r>
              <a:rPr sz="2400" b="1" i="1" spc="99" dirty="0">
                <a:solidFill>
                  <a:prstClr val="black"/>
                </a:solidFill>
                <a:latin typeface="Corbel" panose="020B0503020204020204" pitchFamily="34" charset="0"/>
                <a:cs typeface="Arial"/>
              </a:rPr>
              <a:t>of</a:t>
            </a:r>
            <a:r>
              <a:rPr sz="2400" b="1" i="1" spc="165" dirty="0">
                <a:solidFill>
                  <a:prstClr val="black"/>
                </a:solidFill>
                <a:latin typeface="Corbel" panose="020B0503020204020204" pitchFamily="34" charset="0"/>
                <a:cs typeface="Arial"/>
              </a:rPr>
              <a:t> </a:t>
            </a:r>
            <a:r>
              <a:rPr sz="2400" b="1" i="1" spc="56" dirty="0">
                <a:solidFill>
                  <a:prstClr val="black"/>
                </a:solidFill>
                <a:latin typeface="Corbel" panose="020B0503020204020204" pitchFamily="34" charset="0"/>
                <a:cs typeface="Arial"/>
              </a:rPr>
              <a:t>others</a:t>
            </a:r>
            <a:r>
              <a:rPr sz="2400" b="1" i="1" spc="43" dirty="0">
                <a:solidFill>
                  <a:prstClr val="black"/>
                </a:solidFill>
                <a:latin typeface="Corbel" panose="020B0503020204020204" pitchFamily="34" charset="0"/>
                <a:cs typeface="Arial"/>
              </a:rPr>
              <a:t>)</a:t>
            </a:r>
            <a:r>
              <a:rPr sz="2400" b="1" i="1" spc="30" dirty="0">
                <a:solidFill>
                  <a:prstClr val="black"/>
                </a:solidFill>
                <a:latin typeface="Corbel" panose="020B0503020204020204" pitchFamily="34" charset="0"/>
                <a:cs typeface="Arial"/>
              </a:rPr>
              <a:t>.</a:t>
            </a:r>
            <a:endParaRPr sz="2400" dirty="0">
              <a:solidFill>
                <a:prstClr val="black"/>
              </a:solidFill>
              <a:latin typeface="Corbel" panose="020B0503020204020204" pitchFamily="34" charset="0"/>
              <a:cs typeface="Arial"/>
            </a:endParaRPr>
          </a:p>
        </p:txBody>
      </p:sp>
      <p:sp>
        <p:nvSpPr>
          <p:cNvPr id="12" name="TextBox 11"/>
          <p:cNvSpPr txBox="1"/>
          <p:nvPr/>
        </p:nvSpPr>
        <p:spPr>
          <a:xfrm>
            <a:off x="1319320" y="1443656"/>
            <a:ext cx="6493094" cy="1263551"/>
          </a:xfrm>
          <a:prstGeom prst="rect">
            <a:avLst/>
          </a:prstGeom>
          <a:solidFill>
            <a:srgbClr val="FFFF00"/>
          </a:solidFill>
        </p:spPr>
        <p:txBody>
          <a:bodyPr wrap="square" rtlCol="0">
            <a:spAutoFit/>
          </a:bodyPr>
          <a:lstStyle/>
          <a:p>
            <a:pPr algn="ctr" defTabSz="605150" latinLnBrk="0"/>
            <a:r>
              <a:rPr lang="en-US" sz="7611" b="1" dirty="0">
                <a:solidFill>
                  <a:prstClr val="black"/>
                </a:solidFill>
                <a:latin typeface="Calibri"/>
              </a:rPr>
              <a:t>YES, AND!</a:t>
            </a:r>
          </a:p>
        </p:txBody>
      </p:sp>
    </p:spTree>
    <p:extLst>
      <p:ext uri="{BB962C8B-B14F-4D97-AF65-F5344CB8AC3E}">
        <p14:creationId xmlns:p14="http://schemas.microsoft.com/office/powerpoint/2010/main" val="1392736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43853" y="994318"/>
            <a:ext cx="6656294" cy="0"/>
          </a:xfrm>
          <a:custGeom>
            <a:avLst/>
            <a:gdLst/>
            <a:ahLst/>
            <a:cxnLst/>
            <a:rect l="l" t="t" r="r" b="b"/>
            <a:pathLst>
              <a:path w="10058400">
                <a:moveTo>
                  <a:pt x="0" y="0"/>
                </a:moveTo>
                <a:lnTo>
                  <a:pt x="10058400" y="0"/>
                </a:lnTo>
              </a:path>
            </a:pathLst>
          </a:custGeom>
          <a:ln w="20781">
            <a:solidFill>
              <a:srgbClr val="FBEF44"/>
            </a:solidFill>
          </a:ln>
        </p:spPr>
        <p:txBody>
          <a:bodyPr wrap="square" lIns="0" tIns="0" rIns="0" bIns="0" rtlCol="0"/>
          <a:lstStyle/>
          <a:p>
            <a:pPr defTabSz="605150" latinLnBrk="0"/>
            <a:endParaRPr sz="1191">
              <a:solidFill>
                <a:prstClr val="black"/>
              </a:solidFill>
              <a:latin typeface="Calibri"/>
            </a:endParaRPr>
          </a:p>
        </p:txBody>
      </p:sp>
      <p:sp>
        <p:nvSpPr>
          <p:cNvPr id="3" name="object 3"/>
          <p:cNvSpPr/>
          <p:nvPr/>
        </p:nvSpPr>
        <p:spPr>
          <a:xfrm>
            <a:off x="1243853" y="2879809"/>
            <a:ext cx="6656294" cy="0"/>
          </a:xfrm>
          <a:custGeom>
            <a:avLst/>
            <a:gdLst/>
            <a:ahLst/>
            <a:cxnLst/>
            <a:rect l="l" t="t" r="r" b="b"/>
            <a:pathLst>
              <a:path w="10058400">
                <a:moveTo>
                  <a:pt x="0" y="0"/>
                </a:moveTo>
                <a:lnTo>
                  <a:pt x="10058400" y="0"/>
                </a:lnTo>
              </a:path>
            </a:pathLst>
          </a:custGeom>
          <a:ln w="24938">
            <a:solidFill>
              <a:srgbClr val="FBF444"/>
            </a:solidFill>
          </a:ln>
        </p:spPr>
        <p:txBody>
          <a:bodyPr wrap="square" lIns="0" tIns="0" rIns="0" bIns="0" rtlCol="0"/>
          <a:lstStyle/>
          <a:p>
            <a:pPr defTabSz="605150" latinLnBrk="0"/>
            <a:endParaRPr sz="1191">
              <a:solidFill>
                <a:prstClr val="black"/>
              </a:solidFill>
              <a:latin typeface="Calibri"/>
            </a:endParaRPr>
          </a:p>
        </p:txBody>
      </p:sp>
      <p:sp>
        <p:nvSpPr>
          <p:cNvPr id="4" name="object 4"/>
          <p:cNvSpPr txBox="1"/>
          <p:nvPr/>
        </p:nvSpPr>
        <p:spPr>
          <a:xfrm>
            <a:off x="3367653" y="1012576"/>
            <a:ext cx="2711264" cy="244362"/>
          </a:xfrm>
          <a:prstGeom prst="rect">
            <a:avLst/>
          </a:prstGeom>
        </p:spPr>
        <p:txBody>
          <a:bodyPr vert="horz" wrap="square" lIns="0" tIns="0" rIns="0" bIns="0" rtlCol="0">
            <a:spAutoFit/>
          </a:bodyPr>
          <a:lstStyle/>
          <a:p>
            <a:pPr marL="8405" defTabSz="605150" latinLnBrk="0"/>
            <a:r>
              <a:rPr sz="1588" i="1" spc="33" dirty="0">
                <a:solidFill>
                  <a:srgbClr val="4B462D"/>
                </a:solidFill>
                <a:latin typeface="Calibri"/>
                <a:cs typeface="Arial"/>
              </a:rPr>
              <a:t>For</a:t>
            </a:r>
            <a:r>
              <a:rPr sz="1588" i="1" spc="17" dirty="0">
                <a:solidFill>
                  <a:srgbClr val="4B462D"/>
                </a:solidFill>
                <a:latin typeface="Calibri"/>
                <a:cs typeface="Arial"/>
              </a:rPr>
              <a:t> </a:t>
            </a:r>
            <a:r>
              <a:rPr sz="1588" i="1" spc="63" dirty="0">
                <a:solidFill>
                  <a:srgbClr val="4B462D"/>
                </a:solidFill>
                <a:latin typeface="Calibri"/>
                <a:cs typeface="Arial"/>
              </a:rPr>
              <a:t>group</a:t>
            </a:r>
            <a:r>
              <a:rPr sz="1588" i="1" spc="60" dirty="0">
                <a:solidFill>
                  <a:srgbClr val="4B462D"/>
                </a:solidFill>
                <a:latin typeface="Calibri"/>
                <a:cs typeface="Arial"/>
              </a:rPr>
              <a:t> </a:t>
            </a:r>
            <a:r>
              <a:rPr sz="1588" i="1" spc="40" dirty="0">
                <a:solidFill>
                  <a:srgbClr val="4B462D"/>
                </a:solidFill>
                <a:latin typeface="Calibri"/>
                <a:cs typeface="Arial"/>
              </a:rPr>
              <a:t>brainstorming</a:t>
            </a:r>
            <a:r>
              <a:rPr sz="1588" i="1" dirty="0">
                <a:solidFill>
                  <a:srgbClr val="4B462D"/>
                </a:solidFill>
                <a:latin typeface="Calibri"/>
                <a:cs typeface="Arial"/>
              </a:rPr>
              <a:t> </a:t>
            </a:r>
            <a:r>
              <a:rPr sz="1588" i="1" spc="-75" dirty="0">
                <a:solidFill>
                  <a:srgbClr val="4B462D"/>
                </a:solidFill>
                <a:latin typeface="Calibri"/>
                <a:cs typeface="Arial"/>
              </a:rPr>
              <a:t> </a:t>
            </a:r>
            <a:r>
              <a:rPr sz="1588" spc="-7" dirty="0">
                <a:solidFill>
                  <a:srgbClr val="4B462D"/>
                </a:solidFill>
                <a:latin typeface="Calibri"/>
                <a:cs typeface="Arial"/>
              </a:rPr>
              <a:t>.</a:t>
            </a:r>
            <a:r>
              <a:rPr sz="1588" spc="-30" dirty="0">
                <a:solidFill>
                  <a:srgbClr val="231A1C"/>
                </a:solidFill>
                <a:latin typeface="Calibri"/>
                <a:cs typeface="Arial"/>
              </a:rPr>
              <a:t>.</a:t>
            </a:r>
            <a:r>
              <a:rPr sz="1588" spc="20" dirty="0">
                <a:solidFill>
                  <a:srgbClr val="4B462D"/>
                </a:solidFill>
                <a:latin typeface="Calibri"/>
                <a:cs typeface="Arial"/>
              </a:rPr>
              <a:t>.</a:t>
            </a:r>
            <a:endParaRPr sz="1588">
              <a:solidFill>
                <a:prstClr val="black"/>
              </a:solidFill>
              <a:latin typeface="Calibri"/>
              <a:cs typeface="Arial"/>
            </a:endParaRPr>
          </a:p>
        </p:txBody>
      </p:sp>
      <p:sp>
        <p:nvSpPr>
          <p:cNvPr id="5" name="object 5"/>
          <p:cNvSpPr txBox="1"/>
          <p:nvPr/>
        </p:nvSpPr>
        <p:spPr>
          <a:xfrm>
            <a:off x="3375364" y="1250328"/>
            <a:ext cx="2412907" cy="1528303"/>
          </a:xfrm>
          <a:prstGeom prst="rect">
            <a:avLst/>
          </a:prstGeom>
        </p:spPr>
        <p:txBody>
          <a:bodyPr vert="horz" wrap="square" lIns="0" tIns="0" rIns="0" bIns="0" rtlCol="0">
            <a:spAutoFit/>
          </a:bodyPr>
          <a:lstStyle/>
          <a:p>
            <a:pPr marL="8405" marR="3362" indent="5883" algn="ctr" defTabSz="605150" latinLnBrk="0">
              <a:lnSpc>
                <a:spcPct val="87000"/>
              </a:lnSpc>
            </a:pPr>
            <a:r>
              <a:rPr sz="3805" b="1" spc="-50" dirty="0">
                <a:solidFill>
                  <a:prstClr val="black"/>
                </a:solidFill>
                <a:latin typeface="Calibri"/>
                <a:cs typeface="Arial"/>
              </a:rPr>
              <a:t>S</a:t>
            </a:r>
            <a:r>
              <a:rPr sz="3805" b="1" spc="-89" dirty="0">
                <a:solidFill>
                  <a:prstClr val="black"/>
                </a:solidFill>
                <a:latin typeface="Calibri"/>
                <a:cs typeface="Arial"/>
              </a:rPr>
              <a:t>A</a:t>
            </a:r>
            <a:r>
              <a:rPr sz="3805" b="1" spc="304" dirty="0">
                <a:solidFill>
                  <a:prstClr val="black"/>
                </a:solidFill>
                <a:latin typeface="Calibri"/>
                <a:cs typeface="Arial"/>
              </a:rPr>
              <a:t>Y</a:t>
            </a:r>
            <a:r>
              <a:rPr sz="3805" b="1" spc="344" dirty="0">
                <a:solidFill>
                  <a:prstClr val="black"/>
                </a:solidFill>
                <a:latin typeface="Calibri"/>
                <a:cs typeface="Arial"/>
              </a:rPr>
              <a:t> </a:t>
            </a:r>
            <a:r>
              <a:rPr sz="3805" b="1" spc="40" dirty="0">
                <a:solidFill>
                  <a:prstClr val="black"/>
                </a:solidFill>
                <a:latin typeface="Calibri"/>
                <a:cs typeface="Arial"/>
              </a:rPr>
              <a:t>I</a:t>
            </a:r>
            <a:r>
              <a:rPr sz="3805" b="1" spc="301" dirty="0">
                <a:solidFill>
                  <a:prstClr val="black"/>
                </a:solidFill>
                <a:latin typeface="Calibri"/>
                <a:cs typeface="Arial"/>
              </a:rPr>
              <a:t>T</a:t>
            </a:r>
            <a:r>
              <a:rPr sz="3805" b="1" spc="135" dirty="0">
                <a:solidFill>
                  <a:prstClr val="black"/>
                </a:solidFill>
                <a:latin typeface="Calibri"/>
                <a:cs typeface="Arial"/>
              </a:rPr>
              <a:t> </a:t>
            </a:r>
            <a:r>
              <a:rPr sz="3805" b="1" spc="443" dirty="0">
                <a:solidFill>
                  <a:prstClr val="black"/>
                </a:solidFill>
                <a:latin typeface="Calibri"/>
                <a:cs typeface="Arial"/>
              </a:rPr>
              <a:t>WR</a:t>
            </a:r>
            <a:r>
              <a:rPr sz="3805" b="1" spc="265" dirty="0">
                <a:solidFill>
                  <a:prstClr val="black"/>
                </a:solidFill>
                <a:latin typeface="Calibri"/>
                <a:cs typeface="Arial"/>
              </a:rPr>
              <a:t>I</a:t>
            </a:r>
            <a:r>
              <a:rPr sz="3805" b="1" spc="400" dirty="0">
                <a:solidFill>
                  <a:prstClr val="black"/>
                </a:solidFill>
                <a:latin typeface="Calibri"/>
                <a:cs typeface="Arial"/>
              </a:rPr>
              <a:t>T</a:t>
            </a:r>
            <a:r>
              <a:rPr sz="3805" b="1" spc="228" dirty="0">
                <a:solidFill>
                  <a:prstClr val="black"/>
                </a:solidFill>
                <a:latin typeface="Calibri"/>
                <a:cs typeface="Arial"/>
              </a:rPr>
              <a:t>E</a:t>
            </a:r>
            <a:r>
              <a:rPr sz="3805" b="1" spc="-56" dirty="0">
                <a:solidFill>
                  <a:prstClr val="black"/>
                </a:solidFill>
                <a:latin typeface="Calibri"/>
                <a:cs typeface="Arial"/>
              </a:rPr>
              <a:t> </a:t>
            </a:r>
            <a:r>
              <a:rPr sz="3805" b="1" spc="40" dirty="0">
                <a:solidFill>
                  <a:prstClr val="black"/>
                </a:solidFill>
                <a:latin typeface="Calibri"/>
                <a:cs typeface="Arial"/>
              </a:rPr>
              <a:t>I</a:t>
            </a:r>
            <a:r>
              <a:rPr sz="3805" b="1" spc="255" dirty="0">
                <a:solidFill>
                  <a:prstClr val="black"/>
                </a:solidFill>
                <a:latin typeface="Calibri"/>
                <a:cs typeface="Arial"/>
              </a:rPr>
              <a:t>T</a:t>
            </a:r>
            <a:r>
              <a:rPr sz="3805" b="1" spc="116" dirty="0">
                <a:solidFill>
                  <a:prstClr val="black"/>
                </a:solidFill>
                <a:latin typeface="Calibri"/>
                <a:cs typeface="Arial"/>
              </a:rPr>
              <a:t> </a:t>
            </a:r>
            <a:r>
              <a:rPr sz="3805" b="1" spc="-26" dirty="0">
                <a:solidFill>
                  <a:prstClr val="black"/>
                </a:solidFill>
                <a:latin typeface="Calibri"/>
                <a:cs typeface="Arial"/>
              </a:rPr>
              <a:t>S</a:t>
            </a:r>
            <a:r>
              <a:rPr sz="3805" b="1" spc="447" dirty="0">
                <a:solidFill>
                  <a:prstClr val="black"/>
                </a:solidFill>
                <a:latin typeface="Calibri"/>
                <a:cs typeface="Arial"/>
              </a:rPr>
              <a:t>T</a:t>
            </a:r>
            <a:r>
              <a:rPr sz="3805" b="1" spc="146" dirty="0">
                <a:solidFill>
                  <a:prstClr val="black"/>
                </a:solidFill>
                <a:latin typeface="Calibri"/>
                <a:cs typeface="Arial"/>
              </a:rPr>
              <a:t>I</a:t>
            </a:r>
            <a:r>
              <a:rPr sz="3805" b="1" spc="238" dirty="0">
                <a:solidFill>
                  <a:prstClr val="black"/>
                </a:solidFill>
                <a:latin typeface="Calibri"/>
                <a:cs typeface="Arial"/>
              </a:rPr>
              <a:t>C</a:t>
            </a:r>
            <a:r>
              <a:rPr sz="3805" b="1" spc="245" dirty="0">
                <a:solidFill>
                  <a:prstClr val="black"/>
                </a:solidFill>
                <a:latin typeface="Calibri"/>
                <a:cs typeface="Arial"/>
              </a:rPr>
              <a:t>K</a:t>
            </a:r>
            <a:r>
              <a:rPr sz="3805" b="1" spc="-26" dirty="0">
                <a:solidFill>
                  <a:prstClr val="black"/>
                </a:solidFill>
                <a:latin typeface="Calibri"/>
                <a:cs typeface="Arial"/>
              </a:rPr>
              <a:t> </a:t>
            </a:r>
            <a:r>
              <a:rPr sz="3805" b="1" spc="20" dirty="0">
                <a:solidFill>
                  <a:prstClr val="black"/>
                </a:solidFill>
                <a:latin typeface="Calibri"/>
                <a:cs typeface="Arial"/>
              </a:rPr>
              <a:t>I</a:t>
            </a:r>
            <a:r>
              <a:rPr sz="3805" b="1" spc="278" dirty="0">
                <a:solidFill>
                  <a:prstClr val="black"/>
                </a:solidFill>
                <a:latin typeface="Calibri"/>
                <a:cs typeface="Arial"/>
              </a:rPr>
              <a:t>T</a:t>
            </a:r>
            <a:endParaRPr sz="3805" dirty="0">
              <a:solidFill>
                <a:prstClr val="black"/>
              </a:solidFill>
              <a:latin typeface="Calibri"/>
              <a:cs typeface="Arial"/>
            </a:endParaRPr>
          </a:p>
        </p:txBody>
      </p:sp>
      <p:sp>
        <p:nvSpPr>
          <p:cNvPr id="6" name="object 6"/>
          <p:cNvSpPr txBox="1"/>
          <p:nvPr/>
        </p:nvSpPr>
        <p:spPr>
          <a:xfrm>
            <a:off x="2852763" y="3061734"/>
            <a:ext cx="3458415" cy="1001428"/>
          </a:xfrm>
          <a:prstGeom prst="rect">
            <a:avLst/>
          </a:prstGeom>
        </p:spPr>
        <p:txBody>
          <a:bodyPr vert="horz" wrap="square" lIns="0" tIns="0" rIns="0" bIns="0" rtlCol="0">
            <a:spAutoFit/>
          </a:bodyPr>
          <a:lstStyle/>
          <a:p>
            <a:pPr algn="ctr" defTabSz="605150" latinLnBrk="0"/>
            <a:r>
              <a:rPr sz="1919" b="1" i="1" spc="60" dirty="0">
                <a:solidFill>
                  <a:prstClr val="black"/>
                </a:solidFill>
                <a:latin typeface="Calibri"/>
                <a:cs typeface="Arial"/>
              </a:rPr>
              <a:t>One</a:t>
            </a:r>
            <a:r>
              <a:rPr sz="1919" b="1" i="1" spc="103" dirty="0">
                <a:solidFill>
                  <a:prstClr val="black"/>
                </a:solidFill>
                <a:latin typeface="Arial"/>
                <a:cs typeface="Arial"/>
              </a:rPr>
              <a:t> </a:t>
            </a:r>
            <a:r>
              <a:rPr sz="1919" b="1" i="1" spc="30" dirty="0">
                <a:solidFill>
                  <a:prstClr val="black"/>
                </a:solidFill>
                <a:latin typeface="Arial"/>
                <a:cs typeface="Arial"/>
              </a:rPr>
              <a:t>conversation</a:t>
            </a:r>
            <a:r>
              <a:rPr sz="1919" b="1" i="1" spc="265" dirty="0">
                <a:solidFill>
                  <a:prstClr val="black"/>
                </a:solidFill>
                <a:latin typeface="Arial"/>
                <a:cs typeface="Arial"/>
              </a:rPr>
              <a:t> </a:t>
            </a:r>
            <a:r>
              <a:rPr sz="1919" b="1" i="1" spc="109" dirty="0">
                <a:solidFill>
                  <a:prstClr val="black"/>
                </a:solidFill>
                <a:latin typeface="Arial"/>
                <a:cs typeface="Arial"/>
              </a:rPr>
              <a:t>at</a:t>
            </a:r>
            <a:r>
              <a:rPr sz="1919" b="1" i="1" spc="69" dirty="0">
                <a:solidFill>
                  <a:prstClr val="black"/>
                </a:solidFill>
                <a:latin typeface="Arial"/>
                <a:cs typeface="Arial"/>
              </a:rPr>
              <a:t> </a:t>
            </a:r>
            <a:r>
              <a:rPr sz="1919" b="1" i="1" spc="116" dirty="0">
                <a:solidFill>
                  <a:prstClr val="black"/>
                </a:solidFill>
                <a:latin typeface="Arial"/>
                <a:cs typeface="Arial"/>
              </a:rPr>
              <a:t>a</a:t>
            </a:r>
            <a:r>
              <a:rPr sz="1919" b="1" i="1" spc="165" dirty="0">
                <a:solidFill>
                  <a:prstClr val="black"/>
                </a:solidFill>
                <a:latin typeface="Arial"/>
                <a:cs typeface="Arial"/>
              </a:rPr>
              <a:t> </a:t>
            </a:r>
            <a:r>
              <a:rPr sz="1919" b="1" i="1" spc="69" dirty="0">
                <a:solidFill>
                  <a:prstClr val="black"/>
                </a:solidFill>
                <a:latin typeface="Arial"/>
                <a:cs typeface="Arial"/>
              </a:rPr>
              <a:t>time.</a:t>
            </a:r>
            <a:endParaRPr sz="1919" dirty="0">
              <a:solidFill>
                <a:prstClr val="black"/>
              </a:solidFill>
              <a:latin typeface="Arial"/>
              <a:cs typeface="Arial"/>
            </a:endParaRPr>
          </a:p>
          <a:p>
            <a:pPr marR="19331" algn="ctr" defTabSz="605150" latinLnBrk="0">
              <a:spcBef>
                <a:spcPts val="447"/>
              </a:spcBef>
            </a:pPr>
            <a:r>
              <a:rPr sz="1919" b="1" i="1" spc="56" dirty="0">
                <a:solidFill>
                  <a:prstClr val="black"/>
                </a:solidFill>
                <a:latin typeface="Arial"/>
                <a:cs typeface="Arial"/>
              </a:rPr>
              <a:t>Headline!</a:t>
            </a:r>
            <a:endParaRPr sz="1919" dirty="0">
              <a:solidFill>
                <a:prstClr val="black"/>
              </a:solidFill>
              <a:latin typeface="Arial"/>
              <a:cs typeface="Arial"/>
            </a:endParaRPr>
          </a:p>
          <a:p>
            <a:pPr marR="17650" algn="ctr" defTabSz="605150" latinLnBrk="0">
              <a:spcBef>
                <a:spcPts val="490"/>
              </a:spcBef>
            </a:pPr>
            <a:r>
              <a:rPr sz="1919" b="1" i="1" spc="-66" dirty="0">
                <a:solidFill>
                  <a:prstClr val="black"/>
                </a:solidFill>
                <a:latin typeface="Arial"/>
                <a:cs typeface="Arial"/>
              </a:rPr>
              <a:t>C</a:t>
            </a:r>
            <a:r>
              <a:rPr sz="1919" b="1" i="1" spc="113" dirty="0">
                <a:solidFill>
                  <a:prstClr val="black"/>
                </a:solidFill>
                <a:latin typeface="Arial"/>
                <a:cs typeface="Arial"/>
              </a:rPr>
              <a:t>apt</a:t>
            </a:r>
            <a:r>
              <a:rPr sz="1919" b="1" i="1" spc="89" dirty="0">
                <a:solidFill>
                  <a:prstClr val="black"/>
                </a:solidFill>
                <a:latin typeface="Arial"/>
                <a:cs typeface="Arial"/>
              </a:rPr>
              <a:t>u</a:t>
            </a:r>
            <a:r>
              <a:rPr sz="1919" b="1" i="1" spc="69" dirty="0">
                <a:solidFill>
                  <a:prstClr val="black"/>
                </a:solidFill>
                <a:latin typeface="Arial"/>
                <a:cs typeface="Arial"/>
              </a:rPr>
              <a:t>re</a:t>
            </a:r>
            <a:r>
              <a:rPr sz="1919" b="1" i="1" spc="106" dirty="0">
                <a:solidFill>
                  <a:prstClr val="black"/>
                </a:solidFill>
                <a:latin typeface="Arial"/>
                <a:cs typeface="Arial"/>
              </a:rPr>
              <a:t> </a:t>
            </a:r>
            <a:r>
              <a:rPr sz="1919" b="1" i="1" spc="50" dirty="0">
                <a:solidFill>
                  <a:prstClr val="black"/>
                </a:solidFill>
                <a:latin typeface="Arial"/>
                <a:cs typeface="Arial"/>
              </a:rPr>
              <a:t>all</a:t>
            </a:r>
            <a:r>
              <a:rPr sz="1919" b="1" i="1" spc="66" dirty="0">
                <a:solidFill>
                  <a:prstClr val="black"/>
                </a:solidFill>
                <a:latin typeface="Arial"/>
                <a:cs typeface="Arial"/>
              </a:rPr>
              <a:t> </a:t>
            </a:r>
            <a:r>
              <a:rPr sz="1919" b="1" i="1" spc="26" dirty="0">
                <a:solidFill>
                  <a:prstClr val="black"/>
                </a:solidFill>
                <a:latin typeface="Arial"/>
                <a:cs typeface="Arial"/>
              </a:rPr>
              <a:t>ideas.</a:t>
            </a:r>
            <a:endParaRPr sz="1919" dirty="0">
              <a:solidFill>
                <a:prstClr val="black"/>
              </a:solidFill>
              <a:latin typeface="Arial"/>
              <a:cs typeface="Arial"/>
            </a:endParaRPr>
          </a:p>
        </p:txBody>
      </p:sp>
    </p:spTree>
    <p:extLst>
      <p:ext uri="{BB962C8B-B14F-4D97-AF65-F5344CB8AC3E}">
        <p14:creationId xmlns:p14="http://schemas.microsoft.com/office/powerpoint/2010/main" val="2254987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82" y="483518"/>
            <a:ext cx="2875430" cy="999863"/>
          </a:xfrm>
        </p:spPr>
        <p:txBody>
          <a:bodyPr>
            <a:normAutofit/>
          </a:bodyPr>
          <a:lstStyle/>
          <a:p>
            <a:pPr algn="l"/>
            <a:r>
              <a:rPr lang="en-US" sz="2800" dirty="0" smtClean="0"/>
              <a:t>MINI DESIGN CHALLENGE: </a:t>
            </a:r>
            <a:endParaRPr lang="en-US" sz="2800" dirty="0"/>
          </a:p>
        </p:txBody>
      </p:sp>
      <p:pic>
        <p:nvPicPr>
          <p:cNvPr id="4" name="Content Placeholder 3" descr="The Carry-On Closet Suitcase | DudeIWantThat.co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 y="1779662"/>
            <a:ext cx="2055594" cy="2569493"/>
          </a:xfrm>
        </p:spPr>
      </p:pic>
      <p:sp>
        <p:nvSpPr>
          <p:cNvPr id="5" name="TextBox 4"/>
          <p:cNvSpPr txBox="1"/>
          <p:nvPr/>
        </p:nvSpPr>
        <p:spPr>
          <a:xfrm>
            <a:off x="4067944" y="1275606"/>
            <a:ext cx="4320480" cy="1938992"/>
          </a:xfrm>
          <a:prstGeom prst="rect">
            <a:avLst/>
          </a:prstGeom>
          <a:noFill/>
        </p:spPr>
        <p:txBody>
          <a:bodyPr wrap="square" rtlCol="0">
            <a:spAutoFit/>
          </a:bodyPr>
          <a:lstStyle/>
          <a:p>
            <a:r>
              <a:rPr lang="en-US" sz="4000" dirty="0" smtClean="0">
                <a:solidFill>
                  <a:schemeClr val="accent1"/>
                </a:solidFill>
              </a:rPr>
              <a:t>Take </a:t>
            </a:r>
            <a:r>
              <a:rPr lang="en-US" sz="4000" dirty="0" smtClean="0">
                <a:solidFill>
                  <a:schemeClr val="accent1"/>
                </a:solidFill>
              </a:rPr>
              <a:t>2 </a:t>
            </a:r>
            <a:r>
              <a:rPr lang="en-US" sz="4000" dirty="0" smtClean="0">
                <a:solidFill>
                  <a:schemeClr val="accent1"/>
                </a:solidFill>
              </a:rPr>
              <a:t>minutes to </a:t>
            </a:r>
          </a:p>
          <a:p>
            <a:r>
              <a:rPr lang="en-US" sz="4000" dirty="0" smtClean="0">
                <a:solidFill>
                  <a:schemeClr val="accent1"/>
                </a:solidFill>
              </a:rPr>
              <a:t>redesign a carry-on suitcase</a:t>
            </a:r>
            <a:endParaRPr lang="en-US" sz="4000" dirty="0">
              <a:solidFill>
                <a:schemeClr val="accent1"/>
              </a:solidFill>
            </a:endParaRPr>
          </a:p>
        </p:txBody>
      </p:sp>
    </p:spTree>
    <p:extLst>
      <p:ext uri="{BB962C8B-B14F-4D97-AF65-F5344CB8AC3E}">
        <p14:creationId xmlns:p14="http://schemas.microsoft.com/office/powerpoint/2010/main" val="2293632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116632" y="0"/>
            <a:ext cx="8136904" cy="1440160"/>
          </a:xfrm>
          <a:prstGeom prst="rect">
            <a:avLst/>
          </a:prstGeom>
        </p:spPr>
        <p:txBody>
          <a:bodyPr>
            <a:noAutofit/>
          </a:bodyPr>
          <a:lstStyle/>
          <a:p>
            <a:pPr marL="0" indent="0" algn="ctr">
              <a:buNone/>
            </a:pPr>
            <a:r>
              <a:rPr lang="en-US" sz="3750" i="1" dirty="0" smtClean="0">
                <a:solidFill>
                  <a:schemeClr val="accent1"/>
                </a:solidFill>
              </a:rPr>
              <a:t>Welcome and Introductions</a:t>
            </a:r>
            <a:endParaRPr lang="en-US" sz="3750" i="1" dirty="0">
              <a:solidFill>
                <a:schemeClr val="accent1"/>
              </a:solidFill>
            </a:endParaRPr>
          </a:p>
        </p:txBody>
      </p:sp>
      <p:sp>
        <p:nvSpPr>
          <p:cNvPr id="2" name="TextBox 1"/>
          <p:cNvSpPr txBox="1"/>
          <p:nvPr/>
        </p:nvSpPr>
        <p:spPr>
          <a:xfrm>
            <a:off x="179512" y="2859782"/>
            <a:ext cx="6192688" cy="1569660"/>
          </a:xfrm>
          <a:prstGeom prst="rect">
            <a:avLst/>
          </a:prstGeom>
          <a:noFill/>
        </p:spPr>
        <p:txBody>
          <a:bodyPr wrap="square" rtlCol="0">
            <a:spAutoFit/>
          </a:bodyPr>
          <a:lstStyle/>
          <a:p>
            <a:r>
              <a:rPr lang="en-US" sz="3200" dirty="0" smtClean="0"/>
              <a:t>Please tell us:</a:t>
            </a:r>
          </a:p>
          <a:p>
            <a:pPr marL="285750" indent="-285750">
              <a:buFont typeface="Arial" panose="020B0604020202020204" pitchFamily="34" charset="0"/>
              <a:buChar char="•"/>
            </a:pPr>
            <a:r>
              <a:rPr lang="en-US" sz="3200" dirty="0" smtClean="0"/>
              <a:t>Your name</a:t>
            </a:r>
          </a:p>
          <a:p>
            <a:pPr marL="285750" indent="-285750">
              <a:buFont typeface="Arial" panose="020B0604020202020204" pitchFamily="34" charset="0"/>
              <a:buChar char="•"/>
            </a:pPr>
            <a:r>
              <a:rPr lang="en-US" sz="3200" dirty="0" smtClean="0"/>
              <a:t>Your organization (if applicable)</a:t>
            </a:r>
            <a:r>
              <a:rPr lang="en-US" sz="3200" dirty="0" smtClean="0">
                <a:solidFill>
                  <a:schemeClr val="bg1"/>
                </a:solidFill>
              </a:rPr>
              <a:t>)</a:t>
            </a:r>
          </a:p>
        </p:txBody>
      </p:sp>
    </p:spTree>
    <p:extLst>
      <p:ext uri="{BB962C8B-B14F-4D97-AF65-F5344CB8AC3E}">
        <p14:creationId xmlns:p14="http://schemas.microsoft.com/office/powerpoint/2010/main" val="2643606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82" y="483518"/>
            <a:ext cx="2875430" cy="999863"/>
          </a:xfrm>
        </p:spPr>
        <p:txBody>
          <a:bodyPr>
            <a:normAutofit/>
          </a:bodyPr>
          <a:lstStyle/>
          <a:p>
            <a:pPr algn="l"/>
            <a:r>
              <a:rPr lang="en-US" sz="2800" dirty="0" smtClean="0"/>
              <a:t>MINI DESIGN CHALLENGE: </a:t>
            </a:r>
            <a:endParaRPr lang="en-US" sz="2800" dirty="0"/>
          </a:p>
        </p:txBody>
      </p:sp>
      <p:pic>
        <p:nvPicPr>
          <p:cNvPr id="4" name="Content Placeholder 3" descr="The Carry-On Closet Suitcase | DudeIWantThat.co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 y="1779662"/>
            <a:ext cx="2055594" cy="2569493"/>
          </a:xfrm>
        </p:spPr>
      </p:pic>
      <p:sp>
        <p:nvSpPr>
          <p:cNvPr id="5" name="TextBox 4"/>
          <p:cNvSpPr txBox="1"/>
          <p:nvPr/>
        </p:nvSpPr>
        <p:spPr>
          <a:xfrm>
            <a:off x="3923928" y="915566"/>
            <a:ext cx="4824536" cy="3170099"/>
          </a:xfrm>
          <a:prstGeom prst="rect">
            <a:avLst/>
          </a:prstGeom>
          <a:noFill/>
        </p:spPr>
        <p:txBody>
          <a:bodyPr wrap="square" rtlCol="0">
            <a:spAutoFit/>
          </a:bodyPr>
          <a:lstStyle/>
          <a:p>
            <a:r>
              <a:rPr lang="en-US" sz="4000" dirty="0" smtClean="0">
                <a:solidFill>
                  <a:schemeClr val="accent1"/>
                </a:solidFill>
              </a:rPr>
              <a:t>Take </a:t>
            </a:r>
            <a:r>
              <a:rPr lang="en-US" sz="4000" dirty="0" smtClean="0">
                <a:solidFill>
                  <a:schemeClr val="accent1"/>
                </a:solidFill>
              </a:rPr>
              <a:t>2 </a:t>
            </a:r>
            <a:r>
              <a:rPr lang="en-US" sz="4000" dirty="0" smtClean="0">
                <a:solidFill>
                  <a:schemeClr val="accent1"/>
                </a:solidFill>
              </a:rPr>
              <a:t>minutes to </a:t>
            </a:r>
          </a:p>
          <a:p>
            <a:r>
              <a:rPr lang="en-US" sz="4000" dirty="0" smtClean="0">
                <a:solidFill>
                  <a:schemeClr val="accent1"/>
                </a:solidFill>
              </a:rPr>
              <a:t>redesign a way to get what you need when you reach your travel</a:t>
            </a:r>
          </a:p>
          <a:p>
            <a:r>
              <a:rPr lang="en-US" sz="4000" dirty="0" smtClean="0">
                <a:solidFill>
                  <a:schemeClr val="accent1"/>
                </a:solidFill>
              </a:rPr>
              <a:t>destination</a:t>
            </a:r>
            <a:endParaRPr lang="en-US" sz="4000" dirty="0">
              <a:solidFill>
                <a:schemeClr val="accent1"/>
              </a:solidFill>
            </a:endParaRPr>
          </a:p>
        </p:txBody>
      </p:sp>
      <p:sp>
        <p:nvSpPr>
          <p:cNvPr id="3" name="Action Button: Help 2">
            <a:hlinkClick r:id="" action="ppaction://noaction" highlightClick="1"/>
          </p:cNvPr>
          <p:cNvSpPr/>
          <p:nvPr/>
        </p:nvSpPr>
        <p:spPr>
          <a:xfrm>
            <a:off x="673193" y="2085849"/>
            <a:ext cx="1871518" cy="2016224"/>
          </a:xfrm>
          <a:prstGeom prst="actionButtonHelp">
            <a:avLst/>
          </a:prstGeom>
          <a:solidFill>
            <a:schemeClr val="accent1">
              <a:alpha val="6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700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7" y="1919622"/>
            <a:ext cx="3528392" cy="1186091"/>
          </a:xfrm>
        </p:spPr>
        <p:txBody>
          <a:bodyPr>
            <a:normAutofit/>
          </a:bodyPr>
          <a:lstStyle/>
          <a:p>
            <a:pPr algn="l"/>
            <a:r>
              <a:rPr lang="en-US" dirty="0" smtClean="0">
                <a:latin typeface="Corbel" panose="020B0503020204020204" pitchFamily="34" charset="0"/>
              </a:rPr>
              <a:t>Ideation/Creation</a:t>
            </a:r>
            <a:br>
              <a:rPr lang="en-US" dirty="0" smtClean="0">
                <a:latin typeface="Corbel" panose="020B0503020204020204" pitchFamily="34" charset="0"/>
              </a:rPr>
            </a:br>
            <a:r>
              <a:rPr lang="en-US" dirty="0" smtClean="0">
                <a:latin typeface="Corbel" panose="020B0503020204020204" pitchFamily="34" charset="0"/>
              </a:rPr>
              <a:t>Expedition</a:t>
            </a:r>
            <a:endParaRPr lang="en-US"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9165886"/>
              </p:ext>
            </p:extLst>
          </p:nvPr>
        </p:nvGraphicFramePr>
        <p:xfrm>
          <a:off x="3368116" y="267494"/>
          <a:ext cx="5332140" cy="4241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09728" y="3445582"/>
            <a:ext cx="432048" cy="707886"/>
          </a:xfrm>
          <a:prstGeom prst="rect">
            <a:avLst/>
          </a:prstGeom>
          <a:noFill/>
        </p:spPr>
        <p:txBody>
          <a:bodyPr wrap="square" rtlCol="0">
            <a:spAutoFit/>
          </a:bodyPr>
          <a:lstStyle/>
          <a:p>
            <a:r>
              <a:rPr lang="en-US" sz="4000" dirty="0" smtClean="0"/>
              <a:t>4</a:t>
            </a:r>
            <a:endParaRPr lang="en-US" sz="4000" dirty="0"/>
          </a:p>
        </p:txBody>
      </p:sp>
      <p:sp>
        <p:nvSpPr>
          <p:cNvPr id="17" name="TextBox 16"/>
          <p:cNvSpPr txBox="1"/>
          <p:nvPr/>
        </p:nvSpPr>
        <p:spPr>
          <a:xfrm>
            <a:off x="4013684" y="2397827"/>
            <a:ext cx="432048" cy="707886"/>
          </a:xfrm>
          <a:prstGeom prst="rect">
            <a:avLst/>
          </a:prstGeom>
          <a:noFill/>
        </p:spPr>
        <p:txBody>
          <a:bodyPr wrap="square" rtlCol="0">
            <a:spAutoFit/>
          </a:bodyPr>
          <a:lstStyle/>
          <a:p>
            <a:r>
              <a:rPr lang="en-US" sz="4000" dirty="0" smtClean="0"/>
              <a:t>3</a:t>
            </a:r>
            <a:endParaRPr lang="en-US" sz="4000" dirty="0"/>
          </a:p>
        </p:txBody>
      </p:sp>
      <p:sp>
        <p:nvSpPr>
          <p:cNvPr id="18" name="TextBox 17"/>
          <p:cNvSpPr txBox="1"/>
          <p:nvPr/>
        </p:nvSpPr>
        <p:spPr>
          <a:xfrm>
            <a:off x="4067944" y="1497727"/>
            <a:ext cx="432048" cy="707886"/>
          </a:xfrm>
          <a:prstGeom prst="rect">
            <a:avLst/>
          </a:prstGeom>
          <a:noFill/>
        </p:spPr>
        <p:txBody>
          <a:bodyPr wrap="square" rtlCol="0">
            <a:spAutoFit/>
          </a:bodyPr>
          <a:lstStyle/>
          <a:p>
            <a:r>
              <a:rPr lang="en-US" sz="4000" dirty="0"/>
              <a:t>2</a:t>
            </a:r>
          </a:p>
        </p:txBody>
      </p:sp>
      <p:sp>
        <p:nvSpPr>
          <p:cNvPr id="19" name="TextBox 18"/>
          <p:cNvSpPr txBox="1"/>
          <p:nvPr/>
        </p:nvSpPr>
        <p:spPr>
          <a:xfrm>
            <a:off x="3635896" y="567720"/>
            <a:ext cx="432048" cy="707886"/>
          </a:xfrm>
          <a:prstGeom prst="rect">
            <a:avLst/>
          </a:prstGeom>
          <a:noFill/>
        </p:spPr>
        <p:txBody>
          <a:bodyPr wrap="square" rtlCol="0">
            <a:spAutoFit/>
          </a:bodyPr>
          <a:lstStyle/>
          <a:p>
            <a:r>
              <a:rPr lang="en-US" sz="4000" dirty="0" smtClean="0"/>
              <a:t>1</a:t>
            </a:r>
            <a:endParaRPr lang="en-US" sz="4000" dirty="0"/>
          </a:p>
        </p:txBody>
      </p:sp>
      <p:sp>
        <p:nvSpPr>
          <p:cNvPr id="3" name="TextBox 2"/>
          <p:cNvSpPr txBox="1"/>
          <p:nvPr/>
        </p:nvSpPr>
        <p:spPr>
          <a:xfrm>
            <a:off x="8732340" y="3939902"/>
            <a:ext cx="624272" cy="866554"/>
          </a:xfrm>
          <a:prstGeom prst="rect">
            <a:avLst/>
          </a:prstGeom>
          <a:solidFill>
            <a:schemeClr val="bg2"/>
          </a:solidFill>
        </p:spPr>
        <p:txBody>
          <a:bodyPr wrap="square" rtlCol="0">
            <a:spAutoFit/>
          </a:bodyPr>
          <a:lstStyle/>
          <a:p>
            <a:endParaRPr lang="en-US"/>
          </a:p>
        </p:txBody>
      </p:sp>
      <p:sp>
        <p:nvSpPr>
          <p:cNvPr id="4" name="Rectangle 3"/>
          <p:cNvSpPr/>
          <p:nvPr/>
        </p:nvSpPr>
        <p:spPr>
          <a:xfrm>
            <a:off x="-180528" y="4508861"/>
            <a:ext cx="3816424" cy="297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879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627534"/>
            <a:ext cx="6768752" cy="614363"/>
          </a:xfrm>
        </p:spPr>
        <p:txBody>
          <a:bodyPr>
            <a:noAutofit/>
          </a:bodyPr>
          <a:lstStyle/>
          <a:p>
            <a:pPr algn="l"/>
            <a:r>
              <a:rPr lang="en-US" sz="3750" dirty="0" smtClean="0"/>
              <a:t>PLEASE MAKE SURE THAT YOU:</a:t>
            </a:r>
            <a:endParaRPr lang="en-US" sz="3750" dirty="0"/>
          </a:p>
        </p:txBody>
      </p:sp>
      <p:sp>
        <p:nvSpPr>
          <p:cNvPr id="4" name="Text Placeholder 2"/>
          <p:cNvSpPr txBox="1">
            <a:spLocks/>
          </p:cNvSpPr>
          <p:nvPr/>
        </p:nvSpPr>
        <p:spPr>
          <a:xfrm>
            <a:off x="467544" y="1681818"/>
            <a:ext cx="8820471" cy="2232248"/>
          </a:xfrm>
          <a:prstGeom prst="rect">
            <a:avLst/>
          </a:prstGeom>
        </p:spPr>
        <p:txBody>
          <a:bodyPr vert="horz" lIns="91440" tIns="45720" rIns="91440" bIns="45720" rtlCol="0" anchor="ctr">
            <a:noAutofit/>
          </a:bodyPr>
          <a:lstStyle>
            <a:lvl1pPr marL="0" indent="0" algn="r" defTabSz="685800" rtl="0" eaLnBrk="1" latinLnBrk="0" hangingPunct="1">
              <a:lnSpc>
                <a:spcPct val="113000"/>
              </a:lnSpc>
              <a:spcBef>
                <a:spcPts val="0"/>
              </a:spcBef>
              <a:buFont typeface="Arial" panose="020B0604020202020204" pitchFamily="34" charset="0"/>
              <a:buNone/>
              <a:defRPr sz="1500" b="0" i="1" kern="1200" baseline="0">
                <a:solidFill>
                  <a:schemeClr val="accent1"/>
                </a:solidFill>
                <a:latin typeface="+mn-lt"/>
                <a:ea typeface="+mn-ea"/>
                <a:cs typeface="+mn-cs"/>
              </a:defRPr>
            </a:lvl1pPr>
            <a:lvl2pPr marL="342900" indent="0" algn="l" defTabSz="685800" rtl="0" eaLnBrk="1" latinLnBrk="0" hangingPunct="1">
              <a:lnSpc>
                <a:spcPct val="112000"/>
              </a:lnSpc>
              <a:spcBef>
                <a:spcPts val="675"/>
              </a:spcBef>
              <a:buFont typeface="Corbel" panose="020B0503020204020204" pitchFamily="34" charset="0"/>
              <a:buNone/>
              <a:defRPr sz="1500" kern="1200" baseline="0">
                <a:solidFill>
                  <a:schemeClr val="tx1">
                    <a:tint val="75000"/>
                  </a:schemeClr>
                </a:solidFill>
                <a:latin typeface="+mn-lt"/>
                <a:ea typeface="+mn-ea"/>
                <a:cs typeface="+mn-cs"/>
              </a:defRPr>
            </a:lvl2pPr>
            <a:lvl3pPr marL="685800" indent="0" algn="l" defTabSz="685800" rtl="0" eaLnBrk="1" latinLnBrk="0" hangingPunct="1">
              <a:lnSpc>
                <a:spcPct val="112000"/>
              </a:lnSpc>
              <a:spcBef>
                <a:spcPts val="675"/>
              </a:spcBef>
              <a:buFont typeface="Arial" panose="020B0604020202020204" pitchFamily="34" charset="0"/>
              <a:buNone/>
              <a:defRPr sz="1350" kern="1200" baseline="0">
                <a:solidFill>
                  <a:schemeClr val="tx1">
                    <a:tint val="75000"/>
                  </a:schemeClr>
                </a:solidFill>
                <a:latin typeface="+mn-lt"/>
                <a:ea typeface="+mn-ea"/>
                <a:cs typeface="+mn-cs"/>
              </a:defRPr>
            </a:lvl3pPr>
            <a:lvl4pPr marL="1028700" indent="0" algn="l" defTabSz="685800" rtl="0" eaLnBrk="1" latinLnBrk="0" hangingPunct="1">
              <a:lnSpc>
                <a:spcPct val="112000"/>
              </a:lnSpc>
              <a:spcBef>
                <a:spcPts val="675"/>
              </a:spcBef>
              <a:buFont typeface="Corbel" panose="020B0503020204020204" pitchFamily="34" charset="0"/>
              <a:buNone/>
              <a:defRPr sz="1200" kern="1200" baseline="0">
                <a:solidFill>
                  <a:schemeClr val="tx1">
                    <a:tint val="75000"/>
                  </a:schemeClr>
                </a:solidFill>
                <a:latin typeface="+mn-lt"/>
                <a:ea typeface="+mn-ea"/>
                <a:cs typeface="+mn-cs"/>
              </a:defRPr>
            </a:lvl4pPr>
            <a:lvl5pPr marL="1371600" indent="0" algn="l" defTabSz="685800" rtl="0" eaLnBrk="1" latinLnBrk="0" hangingPunct="1">
              <a:lnSpc>
                <a:spcPct val="112000"/>
              </a:lnSpc>
              <a:spcBef>
                <a:spcPts val="675"/>
              </a:spcBef>
              <a:buFont typeface="Arial" panose="020B0604020202020204" pitchFamily="34" charset="0"/>
              <a:buNone/>
              <a:defRPr sz="1200" i="1" kern="1200" baseline="0">
                <a:solidFill>
                  <a:schemeClr val="tx1">
                    <a:tint val="75000"/>
                  </a:schemeClr>
                </a:solidFill>
                <a:latin typeface="+mn-lt"/>
                <a:ea typeface="+mn-ea"/>
                <a:cs typeface="+mn-cs"/>
              </a:defRPr>
            </a:lvl5pPr>
            <a:lvl6pPr marL="1714500" indent="0" algn="l" defTabSz="685800" rtl="0" eaLnBrk="1" latinLnBrk="0" hangingPunct="1">
              <a:lnSpc>
                <a:spcPct val="112000"/>
              </a:lnSpc>
              <a:spcBef>
                <a:spcPts val="975"/>
              </a:spcBef>
              <a:buFont typeface="Corbel" panose="020B0503020204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112000"/>
              </a:lnSpc>
              <a:spcBef>
                <a:spcPts val="975"/>
              </a:spcBef>
              <a:buFont typeface="Arial" panose="020B0604020202020204" pitchFamily="34" charset="0"/>
              <a:buNone/>
              <a:defRPr sz="1200" i="1" kern="1200">
                <a:solidFill>
                  <a:schemeClr val="tx1">
                    <a:tint val="75000"/>
                  </a:schemeClr>
                </a:solidFill>
                <a:latin typeface="+mn-lt"/>
                <a:ea typeface="+mn-ea"/>
                <a:cs typeface="+mn-cs"/>
              </a:defRPr>
            </a:lvl7pPr>
            <a:lvl8pPr marL="2400300" indent="0" algn="l" defTabSz="685800" rtl="0" eaLnBrk="1" latinLnBrk="0" hangingPunct="1">
              <a:lnSpc>
                <a:spcPct val="112000"/>
              </a:lnSpc>
              <a:spcBef>
                <a:spcPts val="975"/>
              </a:spcBef>
              <a:buFont typeface="Corbel" panose="020B0503020204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112000"/>
              </a:lnSpc>
              <a:spcBef>
                <a:spcPts val="975"/>
              </a:spcBef>
              <a:buFont typeface="Arial" panose="020B0604020202020204" pitchFamily="34" charset="0"/>
              <a:buNone/>
              <a:defRPr sz="1200" i="1" kern="1200" baseline="0">
                <a:solidFill>
                  <a:schemeClr val="tx1">
                    <a:tint val="75000"/>
                  </a:schemeClr>
                </a:solidFill>
                <a:latin typeface="+mn-lt"/>
                <a:ea typeface="+mn-ea"/>
                <a:cs typeface="+mn-cs"/>
              </a:defRPr>
            </a:lvl9pPr>
          </a:lstStyle>
          <a:p>
            <a:pPr marL="571500" indent="-571500" algn="l">
              <a:buFont typeface="Wingdings" panose="05000000000000000000" pitchFamily="2" charset="2"/>
              <a:buChar char="q"/>
            </a:pPr>
            <a:r>
              <a:rPr lang="en-US" sz="3750" dirty="0" smtClean="0"/>
              <a:t>Sign in, with your email address</a:t>
            </a:r>
          </a:p>
          <a:p>
            <a:pPr marL="571500" indent="-571500" algn="l">
              <a:buFont typeface="Wingdings" panose="05000000000000000000" pitchFamily="2" charset="2"/>
              <a:buChar char="q"/>
            </a:pPr>
            <a:r>
              <a:rPr lang="en-US" sz="3750" dirty="0" smtClean="0"/>
              <a:t>Put your name on your group’s </a:t>
            </a:r>
            <a:r>
              <a:rPr lang="en-US" sz="3750" dirty="0" smtClean="0"/>
              <a:t>flipchart</a:t>
            </a:r>
          </a:p>
          <a:p>
            <a:pPr marL="571500" indent="-571500" algn="l">
              <a:buFont typeface="Wingdings" panose="05000000000000000000" pitchFamily="2" charset="2"/>
              <a:buChar char="q"/>
            </a:pPr>
            <a:r>
              <a:rPr lang="en-US" sz="3750" dirty="0" smtClean="0"/>
              <a:t>Complete short Design Survey</a:t>
            </a:r>
            <a:endParaRPr lang="en-US" sz="3750" dirty="0"/>
          </a:p>
        </p:txBody>
      </p:sp>
    </p:spTree>
    <p:extLst>
      <p:ext uri="{BB962C8B-B14F-4D97-AF65-F5344CB8AC3E}">
        <p14:creationId xmlns:p14="http://schemas.microsoft.com/office/powerpoint/2010/main" val="3472511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79712" y="4371950"/>
            <a:ext cx="5275772" cy="529766"/>
          </a:xfrm>
          <a:prstGeom prst="rect">
            <a:avLst/>
          </a:prstGeom>
        </p:spPr>
        <p:txBody>
          <a:bodyPr>
            <a:normAutofit fontScale="92500" lnSpcReduction="10000"/>
          </a:bodyPr>
          <a:lstStyle/>
          <a:p>
            <a:pPr algn="ctr"/>
            <a:r>
              <a:rPr lang="en-US" sz="2800" b="1" dirty="0" smtClean="0"/>
              <a:t>THANK YOU for participating!</a:t>
            </a:r>
            <a:endParaRPr lang="en-US" sz="2800" b="1" dirty="0"/>
          </a:p>
        </p:txBody>
      </p:sp>
      <p:sp>
        <p:nvSpPr>
          <p:cNvPr id="4" name="Content Placeholder 3"/>
          <p:cNvSpPr>
            <a:spLocks noGrp="1"/>
          </p:cNvSpPr>
          <p:nvPr>
            <p:ph idx="4294967295"/>
          </p:nvPr>
        </p:nvSpPr>
        <p:spPr>
          <a:xfrm>
            <a:off x="903736" y="711453"/>
            <a:ext cx="7427723" cy="2448272"/>
          </a:xfrm>
          <a:prstGeom prst="rect">
            <a:avLst/>
          </a:prstGeom>
        </p:spPr>
        <p:txBody>
          <a:bodyPr>
            <a:noAutofit/>
          </a:bodyPr>
          <a:lstStyle/>
          <a:p>
            <a:pPr marL="0" indent="0">
              <a:buNone/>
            </a:pPr>
            <a:r>
              <a:rPr lang="en-US" sz="2800" dirty="0" smtClean="0"/>
              <a:t>We will:</a:t>
            </a:r>
          </a:p>
          <a:p>
            <a:pPr lvl="2"/>
            <a:r>
              <a:rPr lang="en-US" sz="2800" dirty="0" smtClean="0"/>
              <a:t>Share meeting outcomes through email and website: </a:t>
            </a:r>
          </a:p>
          <a:p>
            <a:pPr marL="0" indent="0" algn="ctr">
              <a:buNone/>
            </a:pPr>
            <a:r>
              <a:rPr lang="en-US" sz="2800" dirty="0" smtClean="0">
                <a:hlinkClick r:id="rId3"/>
              </a:rPr>
              <a:t>http</a:t>
            </a:r>
            <a:r>
              <a:rPr lang="en-US" sz="2800" dirty="0">
                <a:hlinkClick r:id="rId3"/>
              </a:rPr>
              <a:t>://www.livehealthynapacounty.org/</a:t>
            </a:r>
            <a:r>
              <a:rPr lang="en-US" sz="2800" dirty="0"/>
              <a:t> </a:t>
            </a:r>
            <a:endParaRPr lang="en-US" sz="2800" dirty="0" smtClean="0"/>
          </a:p>
          <a:p>
            <a:pPr lvl="2"/>
            <a:r>
              <a:rPr lang="en-US" sz="2800" dirty="0" smtClean="0"/>
              <a:t>Next LHNC meeting is May 5, 2020</a:t>
            </a:r>
          </a:p>
          <a:p>
            <a:pPr lvl="2"/>
            <a:r>
              <a:rPr lang="en-US" sz="2800" dirty="0" smtClean="0"/>
              <a:t>Send out a survey to determine action priorities. </a:t>
            </a:r>
          </a:p>
        </p:txBody>
      </p:sp>
      <p:sp>
        <p:nvSpPr>
          <p:cNvPr id="6" name="TextBox 5"/>
          <p:cNvSpPr txBox="1"/>
          <p:nvPr/>
        </p:nvSpPr>
        <p:spPr>
          <a:xfrm>
            <a:off x="-581" y="42039"/>
            <a:ext cx="4752528" cy="669414"/>
          </a:xfrm>
          <a:prstGeom prst="rect">
            <a:avLst/>
          </a:prstGeom>
          <a:noFill/>
        </p:spPr>
        <p:txBody>
          <a:bodyPr wrap="square" rtlCol="0">
            <a:spAutoFit/>
          </a:bodyPr>
          <a:lstStyle/>
          <a:p>
            <a:r>
              <a:rPr lang="en-US" sz="3750" i="1" dirty="0" smtClean="0"/>
              <a:t>Closing</a:t>
            </a:r>
            <a:endParaRPr lang="en-US" sz="3750" i="1" dirty="0"/>
          </a:p>
        </p:txBody>
      </p:sp>
    </p:spTree>
    <p:extLst>
      <p:ext uri="{BB962C8B-B14F-4D97-AF65-F5344CB8AC3E}">
        <p14:creationId xmlns:p14="http://schemas.microsoft.com/office/powerpoint/2010/main" val="1670482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2051720" y="1779662"/>
            <a:ext cx="5276850" cy="530225"/>
          </a:xfrm>
          <a:prstGeom prst="rect">
            <a:avLst/>
          </a:prstGeom>
        </p:spPr>
        <p:txBody>
          <a:bodyPr>
            <a:noAutofit/>
          </a:bodyPr>
          <a:lstStyle/>
          <a:p>
            <a:pPr marL="0" indent="0" algn="ctr">
              <a:buNone/>
            </a:pPr>
            <a:r>
              <a:rPr lang="en-US" sz="5400" dirty="0" smtClean="0">
                <a:solidFill>
                  <a:schemeClr val="accent1"/>
                </a:solidFill>
              </a:rPr>
              <a:t>Questions?</a:t>
            </a:r>
            <a:endParaRPr lang="en-US" sz="5400" dirty="0">
              <a:solidFill>
                <a:schemeClr val="accent1"/>
              </a:solidFill>
            </a:endParaRPr>
          </a:p>
        </p:txBody>
      </p:sp>
      <p:pic>
        <p:nvPicPr>
          <p:cNvPr id="1026" name="Picture 2" descr="C:\Users\jhenn\AppData\Local\Microsoft\Windows\Temporary Internet Files\Content.IE5\9FJJMUFD\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256698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HNC Logo Bilingu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3651870"/>
            <a:ext cx="2160240" cy="8357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00213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84238"/>
          </a:xfrm>
          <a:prstGeom prst="rect">
            <a:avLst/>
          </a:prstGeom>
        </p:spPr>
        <p:txBody>
          <a:bodyPr/>
          <a:lstStyle/>
          <a:p>
            <a:pPr algn="l"/>
            <a:r>
              <a:rPr lang="en-US" dirty="0" smtClean="0"/>
              <a:t> </a:t>
            </a:r>
            <a:r>
              <a:rPr lang="en-US" dirty="0" smtClean="0">
                <a:latin typeface="+mn-lt"/>
              </a:rPr>
              <a:t>Agenda</a:t>
            </a:r>
            <a:endParaRPr lang="en-US" dirty="0">
              <a:latin typeface="+mn-lt"/>
            </a:endParaRPr>
          </a:p>
        </p:txBody>
      </p:sp>
      <p:sp>
        <p:nvSpPr>
          <p:cNvPr id="4" name="Content Placeholder 3"/>
          <p:cNvSpPr>
            <a:spLocks noGrp="1"/>
          </p:cNvSpPr>
          <p:nvPr>
            <p:ph idx="4294967295"/>
          </p:nvPr>
        </p:nvSpPr>
        <p:spPr>
          <a:xfrm>
            <a:off x="501650" y="1131888"/>
            <a:ext cx="8642350" cy="3671887"/>
          </a:xfrm>
          <a:prstGeom prst="rect">
            <a:avLst/>
          </a:prstGeom>
        </p:spPr>
        <p:txBody>
          <a:bodyPr/>
          <a:lstStyle/>
          <a:p>
            <a:pPr marL="514350" lvl="0" indent="-514350">
              <a:spcAft>
                <a:spcPts val="600"/>
              </a:spcAft>
              <a:buAutoNum type="romanUcPeriod"/>
            </a:pPr>
            <a:r>
              <a:rPr lang="en-US" sz="2800" b="1" dirty="0" smtClean="0"/>
              <a:t>Updates from stakeholder groups </a:t>
            </a:r>
          </a:p>
          <a:p>
            <a:pPr marL="514350" lvl="0" indent="-514350">
              <a:spcAft>
                <a:spcPts val="600"/>
              </a:spcAft>
              <a:buAutoNum type="romanUcPeriod"/>
            </a:pPr>
            <a:r>
              <a:rPr lang="en-US" sz="2800" b="1" dirty="0" smtClean="0"/>
              <a:t>Grants/CHIP update</a:t>
            </a:r>
          </a:p>
          <a:p>
            <a:pPr marL="514350" lvl="0" indent="-514350">
              <a:spcAft>
                <a:spcPts val="600"/>
              </a:spcAft>
              <a:buAutoNum type="romanUcPeriod"/>
            </a:pPr>
            <a:r>
              <a:rPr lang="en-US" sz="2800" b="1" dirty="0" smtClean="0"/>
              <a:t>Action Plan Launch</a:t>
            </a:r>
          </a:p>
          <a:p>
            <a:pPr marL="514350" lvl="0" indent="-514350">
              <a:spcAft>
                <a:spcPts val="600"/>
              </a:spcAft>
              <a:buAutoNum type="romanUcPeriod"/>
            </a:pPr>
            <a:r>
              <a:rPr lang="en-US" sz="2800" b="1" dirty="0" smtClean="0"/>
              <a:t>Human-Centered Design</a:t>
            </a:r>
          </a:p>
          <a:p>
            <a:pPr marL="514350" lvl="0" indent="-514350">
              <a:spcAft>
                <a:spcPts val="600"/>
              </a:spcAft>
              <a:buAutoNum type="romanUcPeriod"/>
            </a:pPr>
            <a:r>
              <a:rPr lang="en-US" sz="2800" b="1" dirty="0" smtClean="0"/>
              <a:t>Close</a:t>
            </a:r>
          </a:p>
          <a:p>
            <a:endParaRPr lang="en-US" sz="1600" dirty="0"/>
          </a:p>
        </p:txBody>
      </p:sp>
    </p:spTree>
    <p:extLst>
      <p:ext uri="{BB962C8B-B14F-4D97-AF65-F5344CB8AC3E}">
        <p14:creationId xmlns:p14="http://schemas.microsoft.com/office/powerpoint/2010/main" val="1933067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998" y="3435846"/>
            <a:ext cx="8208912" cy="954107"/>
          </a:xfrm>
          <a:prstGeom prst="rect">
            <a:avLst/>
          </a:prstGeom>
          <a:noFill/>
        </p:spPr>
        <p:txBody>
          <a:bodyPr wrap="square" rtlCol="0">
            <a:spAutoFit/>
          </a:bodyPr>
          <a:lstStyle/>
          <a:p>
            <a:r>
              <a:rPr lang="en-US" sz="2800" dirty="0" smtClean="0"/>
              <a:t>Updates from other community groups </a:t>
            </a:r>
          </a:p>
          <a:p>
            <a:r>
              <a:rPr lang="en-US" sz="2800" dirty="0" smtClean="0"/>
              <a:t>working on health equity</a:t>
            </a:r>
            <a:endParaRPr lang="en-US" sz="2800" dirty="0"/>
          </a:p>
        </p:txBody>
      </p:sp>
    </p:spTree>
    <p:extLst>
      <p:ext uri="{BB962C8B-B14F-4D97-AF65-F5344CB8AC3E}">
        <p14:creationId xmlns:p14="http://schemas.microsoft.com/office/powerpoint/2010/main" val="1322058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3478"/>
            <a:ext cx="9144000" cy="884238"/>
          </a:xfrm>
          <a:prstGeom prst="rect">
            <a:avLst/>
          </a:prstGeom>
        </p:spPr>
        <p:txBody>
          <a:bodyPr/>
          <a:lstStyle/>
          <a:p>
            <a:pPr algn="l"/>
            <a:r>
              <a:rPr lang="en-US" dirty="0" smtClean="0">
                <a:latin typeface="+mn-lt"/>
              </a:rPr>
              <a:t>Grants</a:t>
            </a:r>
            <a:endParaRPr lang="en-US" dirty="0">
              <a:latin typeface="+mn-lt"/>
            </a:endParaRPr>
          </a:p>
        </p:txBody>
      </p:sp>
      <p:sp>
        <p:nvSpPr>
          <p:cNvPr id="4" name="Content Placeholder 3"/>
          <p:cNvSpPr>
            <a:spLocks noGrp="1"/>
          </p:cNvSpPr>
          <p:nvPr>
            <p:ph idx="4294967295"/>
          </p:nvPr>
        </p:nvSpPr>
        <p:spPr>
          <a:xfrm>
            <a:off x="0" y="1419225"/>
            <a:ext cx="8928100" cy="2995613"/>
          </a:xfrm>
          <a:prstGeom prst="rect">
            <a:avLst/>
          </a:prstGeom>
        </p:spPr>
        <p:txBody>
          <a:bodyPr/>
          <a:lstStyle/>
          <a:p>
            <a:pPr marL="457200" indent="-457200">
              <a:buFont typeface="Arial" panose="020B0604020202020204" pitchFamily="34" charset="0"/>
              <a:buChar char="•"/>
            </a:pPr>
            <a:r>
              <a:rPr lang="en-US" sz="2800" dirty="0" smtClean="0"/>
              <a:t>Strong Systems, Strong Communities (SSSC)</a:t>
            </a:r>
            <a:endParaRPr lang="en-US" sz="2800" dirty="0"/>
          </a:p>
          <a:p>
            <a:pPr marL="1200150" lvl="1" indent="-457200">
              <a:buFont typeface="Courier New" panose="02070309020205020404" pitchFamily="49" charset="0"/>
              <a:buChar char="o"/>
            </a:pPr>
            <a:r>
              <a:rPr lang="en-US" sz="2400" dirty="0" smtClean="0">
                <a:solidFill>
                  <a:schemeClr val="accent1"/>
                </a:solidFill>
              </a:rPr>
              <a:t>Technical assistance to conduct an equity action lab</a:t>
            </a:r>
            <a:endParaRPr lang="en-US" sz="2400" dirty="0">
              <a:solidFill>
                <a:schemeClr val="accent1"/>
              </a:solidFill>
            </a:endParaRPr>
          </a:p>
          <a:p>
            <a:pPr marL="457200" indent="-457200"/>
            <a:endParaRPr lang="en-US" sz="2800" dirty="0" smtClean="0"/>
          </a:p>
          <a:p>
            <a:pPr marL="457200" indent="-457200"/>
            <a:r>
              <a:rPr lang="en-US" sz="2800" dirty="0" smtClean="0"/>
              <a:t>Cross-sector </a:t>
            </a:r>
            <a:r>
              <a:rPr lang="en-US" sz="2800" dirty="0"/>
              <a:t>Innovation Initiative (CSII)</a:t>
            </a:r>
          </a:p>
          <a:p>
            <a:pPr marL="1200150" lvl="1" indent="-457200">
              <a:buFont typeface="Courier New" panose="02070309020205020404" pitchFamily="49" charset="0"/>
              <a:buChar char="o"/>
            </a:pPr>
            <a:r>
              <a:rPr lang="en-US" sz="2400" dirty="0">
                <a:solidFill>
                  <a:schemeClr val="accent1"/>
                </a:solidFill>
              </a:rPr>
              <a:t>$150,000 over two years</a:t>
            </a:r>
          </a:p>
          <a:p>
            <a:pPr marL="1200150" lvl="1" indent="-457200">
              <a:buFont typeface="Courier New" panose="02070309020205020404" pitchFamily="49" charset="0"/>
              <a:buChar char="o"/>
            </a:pPr>
            <a:endParaRPr lang="en-US" sz="2000" dirty="0" smtClean="0">
              <a:solidFill>
                <a:schemeClr val="bg1"/>
              </a:solidFill>
            </a:endParaRPr>
          </a:p>
        </p:txBody>
      </p:sp>
    </p:spTree>
    <p:extLst>
      <p:ext uri="{BB962C8B-B14F-4D97-AF65-F5344CB8AC3E}">
        <p14:creationId xmlns:p14="http://schemas.microsoft.com/office/powerpoint/2010/main" val="9531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8239" y="1198003"/>
            <a:ext cx="6443663" cy="720725"/>
          </a:xfrm>
        </p:spPr>
        <p:txBody>
          <a:bodyPr>
            <a:normAutofit fontScale="90000"/>
          </a:bodyPr>
          <a:lstStyle/>
          <a:p>
            <a:r>
              <a:rPr lang="en-US" dirty="0" smtClean="0">
                <a:latin typeface="+mn-lt"/>
              </a:rPr>
              <a:t>Aligned through Design</a:t>
            </a:r>
            <a:endParaRPr lang="en-US" dirty="0">
              <a:latin typeface="+mn-lt"/>
            </a:endParaRPr>
          </a:p>
        </p:txBody>
      </p:sp>
      <p:sp>
        <p:nvSpPr>
          <p:cNvPr id="3" name="Text Placeholder 2"/>
          <p:cNvSpPr>
            <a:spLocks noGrp="1"/>
          </p:cNvSpPr>
          <p:nvPr>
            <p:ph type="subTitle" idx="4294967295"/>
          </p:nvPr>
        </p:nvSpPr>
        <p:spPr>
          <a:xfrm>
            <a:off x="649763" y="2169942"/>
            <a:ext cx="7440613" cy="530225"/>
          </a:xfrm>
        </p:spPr>
        <p:txBody>
          <a:bodyPr>
            <a:noAutofit/>
          </a:bodyPr>
          <a:lstStyle/>
          <a:p>
            <a:pPr marL="0" indent="0" algn="ctr">
              <a:buNone/>
            </a:pPr>
            <a:r>
              <a:rPr lang="en-US" sz="2800" dirty="0" smtClean="0"/>
              <a:t>Improving health equity in Napa County through shared data and human-centered strategies</a:t>
            </a:r>
            <a:endParaRPr lang="en-US" sz="2800" dirty="0"/>
          </a:p>
        </p:txBody>
      </p:sp>
      <p:pic>
        <p:nvPicPr>
          <p:cNvPr id="4" name="Picture 3"/>
          <p:cNvPicPr>
            <a:picLocks noChangeAspect="1"/>
          </p:cNvPicPr>
          <p:nvPr/>
        </p:nvPicPr>
        <p:blipFill>
          <a:blip r:embed="rId3"/>
          <a:stretch>
            <a:fillRect/>
          </a:stretch>
        </p:blipFill>
        <p:spPr>
          <a:xfrm>
            <a:off x="508104" y="4146716"/>
            <a:ext cx="1280271" cy="685859"/>
          </a:xfrm>
          <a:prstGeom prst="rect">
            <a:avLst/>
          </a:prstGeom>
        </p:spPr>
      </p:pic>
      <p:pic>
        <p:nvPicPr>
          <p:cNvPr id="5" name="Picture 4"/>
          <p:cNvPicPr>
            <a:picLocks noChangeAspect="1"/>
          </p:cNvPicPr>
          <p:nvPr/>
        </p:nvPicPr>
        <p:blipFill>
          <a:blip r:embed="rId4"/>
          <a:stretch>
            <a:fillRect/>
          </a:stretch>
        </p:blipFill>
        <p:spPr>
          <a:xfrm>
            <a:off x="2299556" y="3904380"/>
            <a:ext cx="937341" cy="1152244"/>
          </a:xfrm>
          <a:prstGeom prst="rect">
            <a:avLst/>
          </a:prstGeom>
        </p:spPr>
      </p:pic>
      <p:pic>
        <p:nvPicPr>
          <p:cNvPr id="6" name="Picture 5"/>
          <p:cNvPicPr>
            <a:picLocks noChangeAspect="1"/>
          </p:cNvPicPr>
          <p:nvPr/>
        </p:nvPicPr>
        <p:blipFill>
          <a:blip r:embed="rId5"/>
          <a:stretch>
            <a:fillRect/>
          </a:stretch>
        </p:blipFill>
        <p:spPr>
          <a:xfrm>
            <a:off x="3883519" y="4011831"/>
            <a:ext cx="781880" cy="1024217"/>
          </a:xfrm>
          <a:prstGeom prst="rect">
            <a:avLst/>
          </a:prstGeom>
        </p:spPr>
      </p:pic>
      <p:pic>
        <p:nvPicPr>
          <p:cNvPr id="7" name="Picture 6"/>
          <p:cNvPicPr>
            <a:picLocks noChangeAspect="1"/>
          </p:cNvPicPr>
          <p:nvPr/>
        </p:nvPicPr>
        <p:blipFill>
          <a:blip r:embed="rId6"/>
          <a:stretch>
            <a:fillRect/>
          </a:stretch>
        </p:blipFill>
        <p:spPr>
          <a:xfrm>
            <a:off x="5357662" y="4181009"/>
            <a:ext cx="1582049" cy="598984"/>
          </a:xfrm>
          <a:prstGeom prst="rect">
            <a:avLst/>
          </a:prstGeom>
        </p:spPr>
      </p:pic>
      <p:pic>
        <p:nvPicPr>
          <p:cNvPr id="8" name="Picture 7"/>
          <p:cNvPicPr>
            <a:picLocks noChangeAspect="1"/>
          </p:cNvPicPr>
          <p:nvPr/>
        </p:nvPicPr>
        <p:blipFill>
          <a:blip r:embed="rId7"/>
          <a:stretch>
            <a:fillRect/>
          </a:stretch>
        </p:blipFill>
        <p:spPr>
          <a:xfrm>
            <a:off x="7489470" y="3922669"/>
            <a:ext cx="905335" cy="1133954"/>
          </a:xfrm>
          <a:prstGeom prst="rect">
            <a:avLst/>
          </a:prstGeom>
        </p:spPr>
      </p:pic>
    </p:spTree>
    <p:extLst>
      <p:ext uri="{BB962C8B-B14F-4D97-AF65-F5344CB8AC3E}">
        <p14:creationId xmlns:p14="http://schemas.microsoft.com/office/powerpoint/2010/main" val="2988493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114" y="267494"/>
            <a:ext cx="4788024" cy="1360562"/>
          </a:xfrm>
        </p:spPr>
        <p:txBody>
          <a:bodyPr/>
          <a:lstStyle/>
          <a:p>
            <a:pPr algn="l"/>
            <a:r>
              <a:rPr lang="en-US" b="1" dirty="0" smtClean="0">
                <a:latin typeface="+mn-lt"/>
              </a:rPr>
              <a:t>CSII Grant Objectives</a:t>
            </a:r>
            <a:endParaRPr lang="en-US" b="1" dirty="0">
              <a:latin typeface="+mn-lt"/>
            </a:endParaRPr>
          </a:p>
        </p:txBody>
      </p:sp>
      <p:sp>
        <p:nvSpPr>
          <p:cNvPr id="5" name="Content Placeholder 4"/>
          <p:cNvSpPr>
            <a:spLocks noGrp="1"/>
          </p:cNvSpPr>
          <p:nvPr>
            <p:ph idx="4294967295"/>
          </p:nvPr>
        </p:nvSpPr>
        <p:spPr>
          <a:xfrm>
            <a:off x="251520" y="947775"/>
            <a:ext cx="8892480" cy="4241800"/>
          </a:xfrm>
        </p:spPr>
        <p:txBody>
          <a:bodyPr>
            <a:normAutofit/>
          </a:bodyPr>
          <a:lstStyle/>
          <a:p>
            <a:r>
              <a:rPr lang="en-US" sz="2400" dirty="0" smtClean="0"/>
              <a:t>We have shared priority of addressing health inequities through increasing </a:t>
            </a:r>
            <a:r>
              <a:rPr lang="en-US" sz="2400" b="1" dirty="0" smtClean="0"/>
              <a:t>respect and social inclusion </a:t>
            </a:r>
            <a:r>
              <a:rPr lang="en-US" sz="2400" dirty="0" smtClean="0"/>
              <a:t>in our community.</a:t>
            </a:r>
          </a:p>
          <a:p>
            <a:r>
              <a:rPr lang="en-US" sz="2400" dirty="0" smtClean="0"/>
              <a:t>Our project expands the use of </a:t>
            </a:r>
            <a:r>
              <a:rPr lang="en-US" sz="2400" b="1" dirty="0" smtClean="0"/>
              <a:t>human-centered design </a:t>
            </a:r>
            <a:r>
              <a:rPr lang="en-US" sz="2400" dirty="0" smtClean="0"/>
              <a:t>as a tool for engaging community in the planning and implementation of solutions to health-related challenges.</a:t>
            </a:r>
          </a:p>
          <a:p>
            <a:r>
              <a:rPr lang="en-US" sz="2400" dirty="0" smtClean="0"/>
              <a:t>We seek to </a:t>
            </a:r>
            <a:r>
              <a:rPr lang="en-US" sz="2400" b="1" dirty="0" smtClean="0"/>
              <a:t>align</a:t>
            </a:r>
            <a:r>
              <a:rPr lang="en-US" sz="2400" dirty="0" smtClean="0"/>
              <a:t> outcomes, data and measurement across sectors, with a specific focus on the qualitative data captured through the use of human-centered design.</a:t>
            </a:r>
            <a:endParaRPr lang="en-US" sz="2400" b="1" dirty="0" smtClean="0"/>
          </a:p>
          <a:p>
            <a:endParaRPr lang="en-US" b="1" dirty="0"/>
          </a:p>
        </p:txBody>
      </p:sp>
      <p:sp>
        <p:nvSpPr>
          <p:cNvPr id="2" name="Rectangle 1"/>
          <p:cNvSpPr/>
          <p:nvPr/>
        </p:nvSpPr>
        <p:spPr>
          <a:xfrm>
            <a:off x="-252536" y="4515966"/>
            <a:ext cx="4104456"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413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solidFill>
                  <a:schemeClr val="accent1"/>
                </a:solidFill>
                <a:latin typeface="+mn-lt"/>
                <a:cs typeface="+mj-cs"/>
              </a:rPr>
              <a:t>CHIP Update</a:t>
            </a:r>
          </a:p>
        </p:txBody>
      </p:sp>
      <p:sp>
        <p:nvSpPr>
          <p:cNvPr id="3" name="Subtitle 2"/>
          <p:cNvSpPr>
            <a:spLocks noGrp="1"/>
          </p:cNvSpPr>
          <p:nvPr>
            <p:ph type="subTitle" idx="1"/>
          </p:nvPr>
        </p:nvSpPr>
        <p:spPr>
          <a:xfrm>
            <a:off x="971600" y="1635646"/>
            <a:ext cx="5275772" cy="529766"/>
          </a:xfrm>
        </p:spPr>
        <p:txBody>
          <a:bodyPr>
            <a:noAutofit/>
          </a:bodyPr>
          <a:lstStyle/>
          <a:p>
            <a:r>
              <a:rPr lang="en-US" sz="5400" dirty="0" smtClean="0"/>
              <a:t>CHIP </a:t>
            </a:r>
          </a:p>
          <a:p>
            <a:r>
              <a:rPr lang="en-US" sz="5400" dirty="0" smtClean="0"/>
              <a:t>Update</a:t>
            </a:r>
            <a:endParaRPr lang="en-US" sz="5400" dirty="0"/>
          </a:p>
        </p:txBody>
      </p:sp>
      <p:pic>
        <p:nvPicPr>
          <p:cNvPr id="5" name="Picture 4"/>
          <p:cNvPicPr>
            <a:picLocks noChangeAspect="1"/>
          </p:cNvPicPr>
          <p:nvPr/>
        </p:nvPicPr>
        <p:blipFill>
          <a:blip r:embed="rId2"/>
          <a:stretch>
            <a:fillRect/>
          </a:stretch>
        </p:blipFill>
        <p:spPr>
          <a:xfrm>
            <a:off x="4211960" y="147693"/>
            <a:ext cx="4505334" cy="4944285"/>
          </a:xfrm>
          <a:prstGeom prst="rect">
            <a:avLst/>
          </a:prstGeom>
        </p:spPr>
      </p:pic>
    </p:spTree>
    <p:extLst>
      <p:ext uri="{BB962C8B-B14F-4D97-AF65-F5344CB8AC3E}">
        <p14:creationId xmlns:p14="http://schemas.microsoft.com/office/powerpoint/2010/main" val="3234731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F673E2DB324CB540B98EF010F708FC38" ma:contentTypeVersion="0" ma:contentTypeDescription="Create a new document." ma:contentTypeScope="" ma:versionID="0822968a730c3c25d53e059b748c6fbc">
  <xsd:schema xmlns:xsd="http://www.w3.org/2001/XMLSchema" xmlns:xs="http://www.w3.org/2001/XMLSchema" xmlns:p="http://schemas.microsoft.com/office/2006/metadata/properties" xmlns:ns2="3ed4a573-98f7-402b-b1e5-f426d0893dfb" targetNamespace="http://schemas.microsoft.com/office/2006/metadata/properties" ma:root="true" ma:fieldsID="a50675c1f13e57d07354b21ea06c7681" ns2:_="">
    <xsd:import namespace="3ed4a573-98f7-402b-b1e5-f426d0893d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a573-98f7-402b-b1e5-f426d0893d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919D76-3F20-46CD-861C-2AFD8FD9B194}">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ed4a573-98f7-402b-b1e5-f426d0893dfb"/>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B89008-0C2E-4CA3-8262-AD24F2101A24}">
  <ds:schemaRefs>
    <ds:schemaRef ds:uri="http://schemas.microsoft.com/sharepoint/v3/contenttype/forms"/>
  </ds:schemaRefs>
</ds:datastoreItem>
</file>

<file path=customXml/itemProps3.xml><?xml version="1.0" encoding="utf-8"?>
<ds:datastoreItem xmlns:ds="http://schemas.openxmlformats.org/officeDocument/2006/customXml" ds:itemID="{596C7F67-7594-4C35-8F5A-6DFF1B598714}">
  <ds:schemaRefs>
    <ds:schemaRef ds:uri="http://schemas.microsoft.com/sharepoint/events"/>
  </ds:schemaRefs>
</ds:datastoreItem>
</file>

<file path=customXml/itemProps4.xml><?xml version="1.0" encoding="utf-8"?>
<ds:datastoreItem xmlns:ds="http://schemas.openxmlformats.org/officeDocument/2006/customXml" ds:itemID="{6EFA7511-44C2-404C-8C4F-627416F87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a573-98f7-402b-b1e5-f426d0893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17051</TotalTime>
  <Words>1402</Words>
  <Application>Microsoft Office PowerPoint</Application>
  <PresentationFormat>On-screen Show (16:9)</PresentationFormat>
  <Paragraphs>191</Paragraphs>
  <Slides>34</Slides>
  <Notes>26</Notes>
  <HiddenSlides>2</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맑은 고딕</vt:lpstr>
      <vt:lpstr>Arial</vt:lpstr>
      <vt:lpstr>Bookman Old Style</vt:lpstr>
      <vt:lpstr>Calibri</vt:lpstr>
      <vt:lpstr>Century Schoolbook</vt:lpstr>
      <vt:lpstr>Corbel</vt:lpstr>
      <vt:lpstr>Courier New</vt:lpstr>
      <vt:lpstr>HY엽서L</vt:lpstr>
      <vt:lpstr>Lucida Sans</vt:lpstr>
      <vt:lpstr>Palatino Linotype</vt:lpstr>
      <vt:lpstr>Wingdings</vt:lpstr>
      <vt:lpstr>Custom Design</vt:lpstr>
      <vt:lpstr>Headlines</vt:lpstr>
      <vt:lpstr>PowerPoint Presentation</vt:lpstr>
      <vt:lpstr>PowerPoint Presentation</vt:lpstr>
      <vt:lpstr>PowerPoint Presentation</vt:lpstr>
      <vt:lpstr> Agenda</vt:lpstr>
      <vt:lpstr>PowerPoint Presentation</vt:lpstr>
      <vt:lpstr>Grants</vt:lpstr>
      <vt:lpstr>Aligned through Design</vt:lpstr>
      <vt:lpstr>CSII Grant Objectives</vt:lpstr>
      <vt:lpstr>CHIP Update</vt:lpstr>
      <vt:lpstr>PowerPoint Presentation</vt:lpstr>
      <vt:lpstr>PowerPoint Presentation</vt:lpstr>
      <vt:lpstr>CHIP or CHAP?</vt:lpstr>
      <vt:lpstr>Contents of an action plan</vt:lpstr>
      <vt:lpstr>Action Plan Example:</vt:lpstr>
      <vt:lpstr>Action Plan Example:</vt:lpstr>
      <vt:lpstr>Tiered Approach</vt:lpstr>
      <vt:lpstr>PowerPoint Presentation</vt:lpstr>
      <vt:lpstr>PowerPoint Presentation</vt:lpstr>
      <vt:lpstr>PowerPoint Presentation</vt:lpstr>
      <vt:lpstr>Learning Conversations with community members May – November 2019  August and November LHNC meetings – unpack and infer insights</vt:lpstr>
      <vt:lpstr>PowerPoint Presentation</vt:lpstr>
      <vt:lpstr>PowerPoint Presentation</vt:lpstr>
      <vt:lpstr>PowerPoint Presentation</vt:lpstr>
      <vt:lpstr>I don’t know where we’re going, but I know we will get there!</vt:lpstr>
      <vt:lpstr>PowerPoint Presentation</vt:lpstr>
      <vt:lpstr>Ideation/Creation Expedition</vt:lpstr>
      <vt:lpstr>PowerPoint Presentation</vt:lpstr>
      <vt:lpstr>PowerPoint Presentation</vt:lpstr>
      <vt:lpstr>MINI DESIGN CHALLENGE: </vt:lpstr>
      <vt:lpstr>MINI DESIGN CHALLENGE: </vt:lpstr>
      <vt:lpstr>Ideation/Creation Expedition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Nieuwenhuijs, Erin</cp:lastModifiedBy>
  <cp:revision>451</cp:revision>
  <cp:lastPrinted>2019-02-11T17:50:00Z</cp:lastPrinted>
  <dcterms:created xsi:type="dcterms:W3CDTF">2014-04-01T16:27:38Z</dcterms:created>
  <dcterms:modified xsi:type="dcterms:W3CDTF">2020-02-05T00:36:48Z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0x010100F673E2DB324CB540B98EF010F708FC38</vt:lpwstr>
  </property>
</Properties>
</file>