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60" r:id="rId2"/>
    <p:sldId id="258" r:id="rId3"/>
    <p:sldId id="259"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65" d="100"/>
          <a:sy n="65"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2/2/2023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98875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2/2/2023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8328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2/2/2023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1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2/2/2023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8177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2/2/2023</a:t>
            </a:fld>
            <a:endParaRPr lang="en-US" dirty="0"/>
          </a:p>
        </p:txBody>
      </p:sp>
    </p:spTree>
    <p:extLst>
      <p:ext uri="{BB962C8B-B14F-4D97-AF65-F5344CB8AC3E}">
        <p14:creationId xmlns:p14="http://schemas.microsoft.com/office/powerpoint/2010/main" val="6208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2/2/2023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6668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2/2/2023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217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2/2/2023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7416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2/2/2023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3837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2/2/2023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847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2/2/2023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3526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2/2/2023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293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637AAB-028B-637C-2DE7-C849BD422DDC}"/>
              </a:ext>
            </a:extLst>
          </p:cNvPr>
          <p:cNvPicPr>
            <a:picLocks noChangeAspect="1"/>
          </p:cNvPicPr>
          <p:nvPr/>
        </p:nvPicPr>
        <p:blipFill rotWithShape="1">
          <a:blip r:embed="rId2"/>
          <a:srcRect l="14663" r="4447" b="-1"/>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2EBB9-F35B-5244-9DB8-1CCCA848FA07}"/>
              </a:ext>
            </a:extLst>
          </p:cNvPr>
          <p:cNvSpPr>
            <a:spLocks noGrp="1"/>
          </p:cNvSpPr>
          <p:nvPr>
            <p:ph type="ctrTitle"/>
          </p:nvPr>
        </p:nvSpPr>
        <p:spPr>
          <a:xfrm>
            <a:off x="6852137" y="2119991"/>
            <a:ext cx="5618431" cy="3285207"/>
          </a:xfrm>
        </p:spPr>
        <p:txBody>
          <a:bodyPr>
            <a:normAutofit/>
          </a:bodyPr>
          <a:lstStyle/>
          <a:p>
            <a:pPr>
              <a:lnSpc>
                <a:spcPct val="110000"/>
              </a:lnSpc>
            </a:pPr>
            <a:r>
              <a:rPr lang="es-ES" sz="4200">
                <a:solidFill>
                  <a:schemeClr val="bg1"/>
                </a:solidFill>
              </a:rPr>
              <a:t>¿Sabe dónde encontrar recursos para salud mental?</a:t>
            </a:r>
            <a:endParaRPr lang="en-US" sz="4200">
              <a:solidFill>
                <a:schemeClr val="bg1"/>
              </a:solidFill>
            </a:endParaRPr>
          </a:p>
        </p:txBody>
      </p:sp>
    </p:spTree>
    <p:extLst>
      <p:ext uri="{BB962C8B-B14F-4D97-AF65-F5344CB8AC3E}">
        <p14:creationId xmlns:p14="http://schemas.microsoft.com/office/powerpoint/2010/main" val="222588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6DEE1E1-671B-9768-F5AD-7F52584F2E7E}"/>
              </a:ext>
            </a:extLst>
          </p:cNvPr>
          <p:cNvSpPr>
            <a:spLocks noGrp="1"/>
          </p:cNvSpPr>
          <p:nvPr>
            <p:ph type="ctrTitle"/>
          </p:nvPr>
        </p:nvSpPr>
        <p:spPr>
          <a:xfrm>
            <a:off x="5852966" y="2804589"/>
            <a:ext cx="6100728" cy="3284538"/>
          </a:xfrm>
        </p:spPr>
        <p:txBody>
          <a:bodyPr anchor="b">
            <a:noAutofit/>
          </a:bodyPr>
          <a:lstStyle/>
          <a:p>
            <a:pPr>
              <a:lnSpc>
                <a:spcPct val="110000"/>
              </a:lnSpc>
            </a:pPr>
            <a:r>
              <a:rPr lang="en-US" sz="2600" dirty="0">
                <a:effectLst/>
                <a:latin typeface="Calibri" panose="020F0502020204030204" pitchFamily="34" charset="0"/>
                <a:ea typeface="Calibri" panose="020F0502020204030204" pitchFamily="34" charset="0"/>
                <a:cs typeface="Times New Roman" panose="02020603050405020304" pitchFamily="18" charset="0"/>
              </a:rPr>
              <a:t>¡</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Bienvenido</a:t>
            </a:r>
            <a:r>
              <a:rPr lang="en-US" sz="2600" dirty="0">
                <a:effectLst/>
                <a:latin typeface="Calibri" panose="020F0502020204030204" pitchFamily="34" charset="0"/>
                <a:ea typeface="Calibri" panose="020F0502020204030204" pitchFamily="34" charset="0"/>
                <a:cs typeface="Times New Roman" panose="02020603050405020304" pitchFamily="18" charset="0"/>
              </a:rPr>
              <a:t> al Directorio de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recursos</a:t>
            </a:r>
            <a:r>
              <a:rPr lang="en-US" sz="2600" dirty="0">
                <a:effectLst/>
                <a:latin typeface="Calibri" panose="020F0502020204030204" pitchFamily="34" charset="0"/>
                <a:ea typeface="Calibri" panose="020F0502020204030204" pitchFamily="34" charset="0"/>
                <a:cs typeface="Times New Roman" panose="02020603050405020304" pitchFamily="18" charset="0"/>
              </a:rPr>
              <a:t> del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condado</a:t>
            </a:r>
            <a:r>
              <a:rPr lang="en-US" sz="2600" dirty="0">
                <a:effectLst/>
                <a:latin typeface="Calibri" panose="020F0502020204030204" pitchFamily="34" charset="0"/>
                <a:ea typeface="Calibri" panose="020F0502020204030204" pitchFamily="34" charset="0"/>
                <a:cs typeface="Times New Roman" panose="02020603050405020304" pitchFamily="18" charset="0"/>
              </a:rPr>
              <a:t> de Napa!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Esta</a:t>
            </a:r>
            <a:r>
              <a:rPr lang="en-US" sz="2600" dirty="0">
                <a:effectLst/>
                <a:latin typeface="Calibri" panose="020F0502020204030204" pitchFamily="34" charset="0"/>
                <a:ea typeface="Calibri" panose="020F0502020204030204" pitchFamily="34" charset="0"/>
                <a:cs typeface="Times New Roman" panose="02020603050405020304" pitchFamily="18" charset="0"/>
              </a:rPr>
              <a:t> es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una</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ventanilla</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única</a:t>
            </a:r>
            <a:r>
              <a:rPr lang="en-US" sz="2600" dirty="0">
                <a:effectLst/>
                <a:latin typeface="Calibri" panose="020F0502020204030204" pitchFamily="34" charset="0"/>
                <a:ea typeface="Calibri" panose="020F0502020204030204" pitchFamily="34" charset="0"/>
                <a:cs typeface="Times New Roman" panose="02020603050405020304" pitchFamily="18" charset="0"/>
              </a:rPr>
              <a:t>” para que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nuestra</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comunidad</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encuentre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US" sz="2600" dirty="0">
                <a:effectLst/>
                <a:latin typeface="Calibri" panose="020F0502020204030204" pitchFamily="34" charset="0"/>
                <a:ea typeface="Calibri" panose="020F0502020204030204" pitchFamily="34" charset="0"/>
                <a:cs typeface="Times New Roman" panose="02020603050405020304" pitchFamily="18" charset="0"/>
              </a:rPr>
              <a:t> locales que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brinden</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servicios</a:t>
            </a:r>
            <a:r>
              <a:rPr lang="en-US" sz="2600" dirty="0">
                <a:effectLst/>
                <a:latin typeface="Calibri" panose="020F0502020204030204" pitchFamily="34" charset="0"/>
                <a:ea typeface="Calibri" panose="020F0502020204030204" pitchFamily="34" charset="0"/>
                <a:cs typeface="Times New Roman" panose="02020603050405020304" pitchFamily="18" charset="0"/>
              </a:rPr>
              <a:t> de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salud</a:t>
            </a:r>
            <a:r>
              <a:rPr lang="en-US" sz="2600" dirty="0">
                <a:effectLst/>
                <a:latin typeface="Calibri" panose="020F0502020204030204" pitchFamily="34" charset="0"/>
                <a:ea typeface="Calibri" panose="020F0502020204030204" pitchFamily="34" charset="0"/>
                <a:cs typeface="Times New Roman" panose="02020603050405020304" pitchFamily="18" charset="0"/>
              </a:rPr>
              <a:t> mental,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bienestar</a:t>
            </a:r>
            <a:r>
              <a:rPr lang="en-US" sz="2600" dirty="0">
                <a:effectLst/>
                <a:latin typeface="Calibri" panose="020F0502020204030204" pitchFamily="34" charset="0"/>
                <a:ea typeface="Calibri" panose="020F0502020204030204" pitchFamily="34" charset="0"/>
                <a:cs typeface="Times New Roman" panose="02020603050405020304" pitchFamily="18" charset="0"/>
              </a:rPr>
              <a:t> y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prevención</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Utilice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2600" dirty="0">
                <a:effectLst/>
                <a:latin typeface="Calibri" panose="020F0502020204030204" pitchFamily="34" charset="0"/>
                <a:ea typeface="Calibri" panose="020F0502020204030204" pitchFamily="34" charset="0"/>
                <a:cs typeface="Times New Roman" panose="02020603050405020304" pitchFamily="18" charset="0"/>
              </a:rPr>
              <a:t> sitio para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obtener</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más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información</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sobre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estas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diversas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incluido</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cómo</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conectarse</a:t>
            </a:r>
            <a:r>
              <a:rPr lang="en-US" sz="2600" dirty="0">
                <a:effectLst/>
                <a:latin typeface="Calibri" panose="020F0502020204030204" pitchFamily="34" charset="0"/>
                <a:ea typeface="Calibri" panose="020F0502020204030204" pitchFamily="34" charset="0"/>
                <a:cs typeface="Times New Roman" panose="02020603050405020304" pitchFamily="18" charset="0"/>
              </a:rPr>
              <a:t> con sus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proveedores</a:t>
            </a:r>
            <a:r>
              <a:rPr lang="en-US" sz="2600" dirty="0">
                <a:effectLst/>
                <a:latin typeface="Calibri" panose="020F0502020204030204" pitchFamily="34" charset="0"/>
                <a:ea typeface="Calibri" panose="020F0502020204030204" pitchFamily="34" charset="0"/>
                <a:cs typeface="Times New Roman" panose="02020603050405020304" pitchFamily="18" charset="0"/>
              </a:rPr>
              <a:t> de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servicios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Ahora</a:t>
            </a:r>
            <a:r>
              <a:rPr lang="en-US" sz="2600" dirty="0">
                <a:effectLst/>
                <a:latin typeface="Calibri" panose="020F0502020204030204" pitchFamily="34" charset="0"/>
                <a:ea typeface="Calibri" panose="020F0502020204030204" pitchFamily="34" charset="0"/>
                <a:cs typeface="Times New Roman" panose="02020603050405020304" pitchFamily="18" charset="0"/>
              </a:rPr>
              <a:t> disponible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Inglés</a:t>
            </a:r>
            <a:r>
              <a:rPr lang="en-US" sz="2600" dirty="0">
                <a:effectLst/>
                <a:latin typeface="Calibri" panose="020F0502020204030204" pitchFamily="34" charset="0"/>
                <a:ea typeface="Calibri" panose="020F0502020204030204" pitchFamily="34" charset="0"/>
                <a:cs typeface="Times New Roman" panose="02020603050405020304" pitchFamily="18" charset="0"/>
              </a:rPr>
              <a:t> y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Español</a:t>
            </a:r>
            <a:r>
              <a:rPr lang="en-US" sz="26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todas</a:t>
            </a:r>
            <a:r>
              <a:rPr lang="en-US" sz="2600" dirty="0">
                <a:effectLst/>
                <a:latin typeface="Calibri" panose="020F0502020204030204" pitchFamily="34" charset="0"/>
                <a:ea typeface="Calibri" panose="020F0502020204030204" pitchFamily="34" charset="0"/>
                <a:cs typeface="Times New Roman" panose="02020603050405020304" pitchFamily="18" charset="0"/>
              </a:rPr>
              <a:t> las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edades</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endParaRPr lang="en-US" sz="2600" dirty="0"/>
          </a:p>
        </p:txBody>
      </p:sp>
      <p:sp>
        <p:nvSpPr>
          <p:cNvPr id="49" name="Freeform: Shape 48">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a:extLst>
              <a:ext uri="{FF2B5EF4-FFF2-40B4-BE49-F238E27FC236}">
                <a16:creationId xmlns:a16="http://schemas.microsoft.com/office/drawing/2014/main" id="{256A44D8-3A6F-E992-F0B6-F38504B2E99D}"/>
              </a:ext>
            </a:extLst>
          </p:cNvPr>
          <p:cNvPicPr>
            <a:picLocks noChangeAspect="1"/>
          </p:cNvPicPr>
          <p:nvPr/>
        </p:nvPicPr>
        <p:blipFill rotWithShape="1">
          <a:blip r:embed="rId2"/>
          <a:srcRect l="40811" r="25063"/>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53" name="Freeform: Shape 52">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59169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8" name="Rectangle 27">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3711D812-6A3A-D034-35FD-3530ACF04FC5}"/>
              </a:ext>
            </a:extLst>
          </p:cNvPr>
          <p:cNvPicPr>
            <a:picLocks noChangeAspect="1"/>
          </p:cNvPicPr>
          <p:nvPr/>
        </p:nvPicPr>
        <p:blipFill rotWithShape="1">
          <a:blip r:embed="rId2">
            <a:extLst>
              <a:ext uri="{28A0092B-C50C-407E-A947-70E740481C1C}">
                <a14:useLocalDpi xmlns:a14="http://schemas.microsoft.com/office/drawing/2010/main" val="0"/>
              </a:ext>
            </a:extLst>
          </a:blip>
          <a:srcRect r="-1" b="7001"/>
          <a:stretch/>
        </p:blipFill>
        <p:spPr>
          <a:xfrm>
            <a:off x="1524" y="10"/>
            <a:ext cx="12188952" cy="6857990"/>
          </a:xfrm>
          <a:prstGeom prst="rect">
            <a:avLst/>
          </a:prstGeom>
        </p:spPr>
      </p:pic>
      <p:grpSp>
        <p:nvGrpSpPr>
          <p:cNvPr id="30" name="Group 29">
            <a:extLst>
              <a:ext uri="{FF2B5EF4-FFF2-40B4-BE49-F238E27FC236}">
                <a16:creationId xmlns:a16="http://schemas.microsoft.com/office/drawing/2014/main" id="{B331CCB1-0D68-44E3-B5A2-C3301B351C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2574" y="1272209"/>
            <a:ext cx="5147826" cy="4839241"/>
            <a:chOff x="6892268" y="1497535"/>
            <a:chExt cx="4908132" cy="4613915"/>
          </a:xfrm>
        </p:grpSpPr>
        <p:sp>
          <p:nvSpPr>
            <p:cNvPr id="31" name="Freeform: Shape 30">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97148" y="1733385"/>
              <a:ext cx="4588058" cy="414176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139134" y="1901498"/>
              <a:ext cx="4245803" cy="38404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892268" y="1497535"/>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 Placeholder 2">
            <a:extLst>
              <a:ext uri="{FF2B5EF4-FFF2-40B4-BE49-F238E27FC236}">
                <a16:creationId xmlns:a16="http://schemas.microsoft.com/office/drawing/2014/main" id="{BD86B8F0-C9D8-5E48-0E26-69A3727B7BD2}"/>
              </a:ext>
            </a:extLst>
          </p:cNvPr>
          <p:cNvSpPr>
            <a:spLocks noGrp="1"/>
          </p:cNvSpPr>
          <p:nvPr>
            <p:ph type="body" idx="1"/>
          </p:nvPr>
        </p:nvSpPr>
        <p:spPr>
          <a:xfrm>
            <a:off x="7831393" y="4560808"/>
            <a:ext cx="2985198" cy="678633"/>
          </a:xfrm>
        </p:spPr>
        <p:txBody>
          <a:bodyPr vert="horz" lIns="109728" tIns="109728" rIns="109728" bIns="91440" rtlCol="0" anchor="t">
            <a:normAutofit fontScale="85000" lnSpcReduction="20000"/>
          </a:bodyPr>
          <a:lstStyle/>
          <a:p>
            <a:pPr algn="ctr"/>
            <a:r>
              <a:rPr lang="es-ES" sz="1600" b="1" i="0" u="none" strike="noStrike" cap="all" dirty="0">
                <a:solidFill>
                  <a:srgbClr val="000000"/>
                </a:solidFill>
                <a:effectLst/>
                <a:latin typeface="YAD1aU3sLnI 0"/>
              </a:rPr>
              <a:t>escaneé el código </a:t>
            </a:r>
            <a:r>
              <a:rPr lang="es-ES" sz="1600" b="1" i="0" u="none" strike="noStrike" cap="all" dirty="0" err="1">
                <a:solidFill>
                  <a:srgbClr val="000000"/>
                </a:solidFill>
                <a:effectLst/>
                <a:latin typeface="YAD1aU3sLnI 0"/>
              </a:rPr>
              <a:t>qr</a:t>
            </a:r>
            <a:r>
              <a:rPr lang="es-ES" sz="1600" b="1" i="0" u="none" strike="noStrike" cap="all" dirty="0">
                <a:solidFill>
                  <a:srgbClr val="000000"/>
                </a:solidFill>
                <a:effectLst/>
                <a:latin typeface="YAD1aU3sLnI 0"/>
              </a:rPr>
              <a:t> para visitar el sitio web</a:t>
            </a:r>
            <a:endParaRPr lang="es-ES" sz="1600" cap="all" dirty="0">
              <a:solidFill>
                <a:srgbClr val="000000"/>
              </a:solidFill>
              <a:effectLst/>
              <a:latin typeface="YAD1aU3sLnI 0"/>
            </a:endParaRPr>
          </a:p>
          <a:p>
            <a:pPr algn="ctr">
              <a:spcBef>
                <a:spcPts val="930"/>
              </a:spcBef>
            </a:pPr>
            <a:endParaRPr lang="en-US" sz="1800" dirty="0"/>
          </a:p>
        </p:txBody>
      </p:sp>
      <p:pic>
        <p:nvPicPr>
          <p:cNvPr id="9" name="Picture 8">
            <a:extLst>
              <a:ext uri="{FF2B5EF4-FFF2-40B4-BE49-F238E27FC236}">
                <a16:creationId xmlns:a16="http://schemas.microsoft.com/office/drawing/2014/main" id="{CD23DC03-F6AE-E963-89D2-E40DC959D9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86846" y="2211653"/>
            <a:ext cx="2479281" cy="2479281"/>
          </a:xfrm>
          <a:prstGeom prst="rect">
            <a:avLst/>
          </a:prstGeom>
          <a:effectLst>
            <a:softEdge rad="63500"/>
          </a:effectLst>
        </p:spPr>
      </p:pic>
      <p:sp>
        <p:nvSpPr>
          <p:cNvPr id="10" name="TextBox 9">
            <a:extLst>
              <a:ext uri="{FF2B5EF4-FFF2-40B4-BE49-F238E27FC236}">
                <a16:creationId xmlns:a16="http://schemas.microsoft.com/office/drawing/2014/main" id="{690BDB04-3A52-D44A-2D6B-10D4CA539A85}"/>
              </a:ext>
            </a:extLst>
          </p:cNvPr>
          <p:cNvSpPr txBox="1"/>
          <p:nvPr/>
        </p:nvSpPr>
        <p:spPr>
          <a:xfrm>
            <a:off x="855266" y="6141908"/>
            <a:ext cx="4660491" cy="369332"/>
          </a:xfrm>
          <a:prstGeom prst="rect">
            <a:avLst/>
          </a:prstGeom>
          <a:noFill/>
        </p:spPr>
        <p:txBody>
          <a:bodyPr wrap="square" rtlCol="0">
            <a:spAutoFit/>
          </a:bodyPr>
          <a:lstStyle/>
          <a:p>
            <a:r>
              <a:rPr lang="en-US" dirty="0"/>
              <a:t>https://mentisnapa.org/es/recursos/</a:t>
            </a:r>
          </a:p>
        </p:txBody>
      </p:sp>
    </p:spTree>
    <p:extLst>
      <p:ext uri="{BB962C8B-B14F-4D97-AF65-F5344CB8AC3E}">
        <p14:creationId xmlns:p14="http://schemas.microsoft.com/office/powerpoint/2010/main" val="362946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C781AD0D-6B23-9F58-3DD5-DC37E1B3C158}"/>
              </a:ext>
            </a:extLst>
          </p:cNvPr>
          <p:cNvPicPr>
            <a:picLocks noChangeAspect="1"/>
          </p:cNvPicPr>
          <p:nvPr/>
        </p:nvPicPr>
        <p:blipFill rotWithShape="1">
          <a:blip r:embed="rId2"/>
          <a:srcRect l="12531" r="2137"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2EBB9-F35B-5244-9DB8-1CCCA848FA07}"/>
              </a:ext>
            </a:extLst>
          </p:cNvPr>
          <p:cNvSpPr>
            <a:spLocks noGrp="1"/>
          </p:cNvSpPr>
          <p:nvPr>
            <p:ph type="ctrTitle"/>
          </p:nvPr>
        </p:nvSpPr>
        <p:spPr>
          <a:xfrm>
            <a:off x="6361470" y="2245920"/>
            <a:ext cx="5618431" cy="3285207"/>
          </a:xfrm>
        </p:spPr>
        <p:txBody>
          <a:bodyPr>
            <a:normAutofit/>
          </a:bodyPr>
          <a:lstStyle/>
          <a:p>
            <a:pPr>
              <a:lnSpc>
                <a:spcPct val="110000"/>
              </a:lnSpc>
            </a:pPr>
            <a:r>
              <a:rPr lang="en-US" sz="4400" b="1" i="0" u="none" strike="noStrike" dirty="0">
                <a:solidFill>
                  <a:srgbClr val="FFFFFF"/>
                </a:solidFill>
                <a:effectLst/>
              </a:rPr>
              <a:t>Do you know where to find mental health resources?</a:t>
            </a:r>
            <a:endParaRPr lang="en-US" sz="4400" dirty="0">
              <a:solidFill>
                <a:schemeClr val="bg1"/>
              </a:solidFill>
            </a:endParaRPr>
          </a:p>
        </p:txBody>
      </p:sp>
    </p:spTree>
    <p:extLst>
      <p:ext uri="{BB962C8B-B14F-4D97-AF65-F5344CB8AC3E}">
        <p14:creationId xmlns:p14="http://schemas.microsoft.com/office/powerpoint/2010/main" val="8345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6DEE1E1-671B-9768-F5AD-7F52584F2E7E}"/>
              </a:ext>
            </a:extLst>
          </p:cNvPr>
          <p:cNvSpPr>
            <a:spLocks noGrp="1"/>
          </p:cNvSpPr>
          <p:nvPr>
            <p:ph type="ctrTitle"/>
          </p:nvPr>
        </p:nvSpPr>
        <p:spPr>
          <a:xfrm>
            <a:off x="6074381" y="3139831"/>
            <a:ext cx="5624118" cy="3284538"/>
          </a:xfrm>
        </p:spPr>
        <p:txBody>
          <a:bodyPr anchor="b">
            <a:noAutofit/>
          </a:bodyPr>
          <a:lstStyle/>
          <a:p>
            <a:pPr marL="0" marR="0">
              <a:lnSpc>
                <a:spcPct val="110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Welcome to the Napa County Community Resource Directory! This is a “one stop shop” for our community to find local organizations providing mental health, wellness and prevention services. Use this site to find out more information about these diverse organizations, including how to connect with their service providers. Now available in English and Spanish for all ages.</a:t>
            </a:r>
          </a:p>
        </p:txBody>
      </p:sp>
      <p:sp>
        <p:nvSpPr>
          <p:cNvPr id="33" name="Freeform: Shape 21">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Graphical user interface, text, application, website&#10;&#10;Description automatically generated">
            <a:extLst>
              <a:ext uri="{FF2B5EF4-FFF2-40B4-BE49-F238E27FC236}">
                <a16:creationId xmlns:a16="http://schemas.microsoft.com/office/drawing/2014/main" id="{3BD0FE50-DAA9-6752-F8E4-3DBFA5CC98FE}"/>
              </a:ext>
            </a:extLst>
          </p:cNvPr>
          <p:cNvPicPr>
            <a:picLocks noChangeAspect="1"/>
          </p:cNvPicPr>
          <p:nvPr/>
        </p:nvPicPr>
        <p:blipFill rotWithShape="1">
          <a:blip r:embed="rId2"/>
          <a:srcRect l="17756" r="49403"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6" name="Freeform: Shape 25">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6275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8" name="Rectangle 27">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 name="Picture 6">
            <a:extLst>
              <a:ext uri="{FF2B5EF4-FFF2-40B4-BE49-F238E27FC236}">
                <a16:creationId xmlns:a16="http://schemas.microsoft.com/office/drawing/2014/main" id="{3711D812-6A3A-D034-35FD-3530ACF04FC5}"/>
              </a:ext>
            </a:extLst>
          </p:cNvPr>
          <p:cNvPicPr>
            <a:picLocks noChangeAspect="1"/>
          </p:cNvPicPr>
          <p:nvPr/>
        </p:nvPicPr>
        <p:blipFill rotWithShape="1">
          <a:blip r:embed="rId2">
            <a:extLst>
              <a:ext uri="{28A0092B-C50C-407E-A947-70E740481C1C}">
                <a14:useLocalDpi xmlns:a14="http://schemas.microsoft.com/office/drawing/2010/main" val="0"/>
              </a:ext>
            </a:extLst>
          </a:blip>
          <a:srcRect t="6215" r="-1" b="6214"/>
          <a:stretch/>
        </p:blipFill>
        <p:spPr>
          <a:xfrm>
            <a:off x="-380431" y="0"/>
            <a:ext cx="12952862" cy="7723047"/>
          </a:xfrm>
          <a:prstGeom prst="rect">
            <a:avLst/>
          </a:prstGeom>
        </p:spPr>
      </p:pic>
      <p:grpSp>
        <p:nvGrpSpPr>
          <p:cNvPr id="30" name="Group 29">
            <a:extLst>
              <a:ext uri="{FF2B5EF4-FFF2-40B4-BE49-F238E27FC236}">
                <a16:creationId xmlns:a16="http://schemas.microsoft.com/office/drawing/2014/main" id="{B331CCB1-0D68-44E3-B5A2-C3301B351C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2574" y="1272209"/>
            <a:ext cx="5147826" cy="4839241"/>
            <a:chOff x="6892268" y="1497535"/>
            <a:chExt cx="4908132" cy="4613915"/>
          </a:xfrm>
        </p:grpSpPr>
        <p:sp>
          <p:nvSpPr>
            <p:cNvPr id="31" name="Freeform: Shape 30">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97148" y="1733385"/>
              <a:ext cx="4588058" cy="414176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139134" y="1901498"/>
              <a:ext cx="4245803" cy="38404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892268" y="1497535"/>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 Placeholder 3">
            <a:extLst>
              <a:ext uri="{FF2B5EF4-FFF2-40B4-BE49-F238E27FC236}">
                <a16:creationId xmlns:a16="http://schemas.microsoft.com/office/drawing/2014/main" id="{5040DA7D-B966-FF72-11C7-53588DCCB8BA}"/>
              </a:ext>
            </a:extLst>
          </p:cNvPr>
          <p:cNvSpPr>
            <a:spLocks noGrp="1"/>
          </p:cNvSpPr>
          <p:nvPr>
            <p:ph type="body" idx="1"/>
          </p:nvPr>
        </p:nvSpPr>
        <p:spPr>
          <a:xfrm>
            <a:off x="7610548" y="4818953"/>
            <a:ext cx="3247403" cy="678633"/>
          </a:xfrm>
        </p:spPr>
        <p:txBody>
          <a:bodyPr vert="horz" lIns="109728" tIns="109728" rIns="109728" bIns="91440" rtlCol="0" anchor="t">
            <a:normAutofit fontScale="85000" lnSpcReduction="20000"/>
          </a:bodyPr>
          <a:lstStyle/>
          <a:p>
            <a:pPr algn="ctr">
              <a:spcBef>
                <a:spcPts val="930"/>
              </a:spcBef>
            </a:pPr>
            <a:r>
              <a:rPr lang="en-US" sz="1600" b="1" i="0" u="none" strike="noStrike" dirty="0">
                <a:solidFill>
                  <a:srgbClr val="000000"/>
                </a:solidFill>
                <a:effectLst/>
              </a:rPr>
              <a:t>SCAN THE QR CODE TO VISIT THE WEBSITE</a:t>
            </a:r>
            <a:endParaRPr lang="en-US" sz="1800" dirty="0"/>
          </a:p>
        </p:txBody>
      </p:sp>
      <p:sp>
        <p:nvSpPr>
          <p:cNvPr id="5" name="TextBox 4">
            <a:extLst>
              <a:ext uri="{FF2B5EF4-FFF2-40B4-BE49-F238E27FC236}">
                <a16:creationId xmlns:a16="http://schemas.microsoft.com/office/drawing/2014/main" id="{F6EBF379-E973-C4ED-E379-52B5B1796AD5}"/>
              </a:ext>
            </a:extLst>
          </p:cNvPr>
          <p:cNvSpPr txBox="1"/>
          <p:nvPr/>
        </p:nvSpPr>
        <p:spPr>
          <a:xfrm>
            <a:off x="1155402" y="6141908"/>
            <a:ext cx="4157420" cy="369332"/>
          </a:xfrm>
          <a:prstGeom prst="rect">
            <a:avLst/>
          </a:prstGeom>
          <a:noFill/>
        </p:spPr>
        <p:txBody>
          <a:bodyPr wrap="none" rtlCol="0">
            <a:spAutoFit/>
          </a:bodyPr>
          <a:lstStyle/>
          <a:p>
            <a:r>
              <a:rPr lang="en-US" dirty="0"/>
              <a:t>https://mentisnapa.org/resources/</a:t>
            </a:r>
          </a:p>
        </p:txBody>
      </p:sp>
      <p:pic>
        <p:nvPicPr>
          <p:cNvPr id="8" name="Picture 7">
            <a:extLst>
              <a:ext uri="{FF2B5EF4-FFF2-40B4-BE49-F238E27FC236}">
                <a16:creationId xmlns:a16="http://schemas.microsoft.com/office/drawing/2014/main" id="{70ACABAB-F74D-A081-85CB-F9F72C5914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17469" y="1878308"/>
            <a:ext cx="3103639" cy="3103639"/>
          </a:xfrm>
          <a:prstGeom prst="rect">
            <a:avLst/>
          </a:prstGeom>
          <a:effectLst>
            <a:softEdge rad="127000"/>
          </a:effectLst>
        </p:spPr>
      </p:pic>
    </p:spTree>
    <p:extLst>
      <p:ext uri="{BB962C8B-B14F-4D97-AF65-F5344CB8AC3E}">
        <p14:creationId xmlns:p14="http://schemas.microsoft.com/office/powerpoint/2010/main" val="3345495250"/>
      </p:ext>
    </p:extLst>
  </p:cSld>
  <p:clrMapOvr>
    <a:masterClrMapping/>
  </p:clrMapOvr>
</p:sld>
</file>

<file path=ppt/theme/theme1.xml><?xml version="1.0" encoding="utf-8"?>
<a:theme xmlns:a="http://schemas.openxmlformats.org/drawingml/2006/main" name="SketchLinesVTI">
  <a:themeElements>
    <a:clrScheme name="AnalogousFromLightSeedRightStep">
      <a:dk1>
        <a:srgbClr val="000000"/>
      </a:dk1>
      <a:lt1>
        <a:srgbClr val="FFFFFF"/>
      </a:lt1>
      <a:dk2>
        <a:srgbClr val="243341"/>
      </a:dk2>
      <a:lt2>
        <a:srgbClr val="E8E2E7"/>
      </a:lt2>
      <a:accent1>
        <a:srgbClr val="6BB07D"/>
      </a:accent1>
      <a:accent2>
        <a:srgbClr val="61B196"/>
      </a:accent2>
      <a:accent3>
        <a:srgbClr val="6BABB1"/>
      </a:accent3>
      <a:accent4>
        <a:srgbClr val="6F9CCA"/>
      </a:accent4>
      <a:accent5>
        <a:srgbClr val="898FD4"/>
      </a:accent5>
      <a:accent6>
        <a:srgbClr val="8D6FCA"/>
      </a:accent6>
      <a:hlink>
        <a:srgbClr val="AE699D"/>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1140</TotalTime>
  <Words>187</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Meiryo</vt:lpstr>
      <vt:lpstr>YAD1aU3sLnI 0</vt:lpstr>
      <vt:lpstr>Calibri</vt:lpstr>
      <vt:lpstr>Corbel</vt:lpstr>
      <vt:lpstr>SketchLinesVTI</vt:lpstr>
      <vt:lpstr>¿Sabe dónde encontrar recursos para salud mental?</vt:lpstr>
      <vt:lpstr>¡Bienvenido al Directorio de recursos del condado de Napa! Esta es una “ventanilla única” para que nuestra comunidad encuentre organizaciones locales que brinden servicios de salud mental, bienestar y prevención. Utilice este sitio para obtener más información sobre estas diversas organizaciones, incluido cómo conectarse con sus proveedores de servicios. Ahora disponible en Inglés y Español para todas las edades.</vt:lpstr>
      <vt:lpstr>PowerPoint Presentation</vt:lpstr>
      <vt:lpstr>Do you know where to find mental health resources?</vt:lpstr>
      <vt:lpstr>Welcome to the Napa County Community Resource Directory! This is a “one stop shop” for our community to find local organizations providing mental health, wellness and prevention services. Use this site to find out more information about these diverse organizations, including how to connect with their service providers. Now available in English and Spanish for all ages.</vt:lpstr>
      <vt:lpstr>PowerPoint Presentation</vt:lpstr>
    </vt:vector>
  </TitlesOfParts>
  <Company>County of Napa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Comunitarios y Juveniles</dc:title>
  <dc:creator>Nieuwenhuijs, Erin</dc:creator>
  <cp:lastModifiedBy>Nieuwenhuijs, Erin</cp:lastModifiedBy>
  <cp:revision>3</cp:revision>
  <dcterms:created xsi:type="dcterms:W3CDTF">2023-01-24T16:06:54Z</dcterms:created>
  <dcterms:modified xsi:type="dcterms:W3CDTF">2023-02-02T17:39:48Z</dcterms:modified>
</cp:coreProperties>
</file>